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2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8" r:id="rId1"/>
  </p:sldMasterIdLst>
  <p:notesMasterIdLst>
    <p:notesMasterId r:id="rId7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30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9" r:id="rId33"/>
    <p:sldId id="287" r:id="rId34"/>
    <p:sldId id="288" r:id="rId35"/>
    <p:sldId id="291" r:id="rId36"/>
    <p:sldId id="292" r:id="rId37"/>
    <p:sldId id="293" r:id="rId38"/>
    <p:sldId id="295" r:id="rId39"/>
    <p:sldId id="294" r:id="rId40"/>
    <p:sldId id="296" r:id="rId41"/>
    <p:sldId id="301" r:id="rId42"/>
    <p:sldId id="305" r:id="rId43"/>
    <p:sldId id="304" r:id="rId44"/>
    <p:sldId id="308" r:id="rId45"/>
    <p:sldId id="310" r:id="rId46"/>
    <p:sldId id="316" r:id="rId47"/>
    <p:sldId id="306" r:id="rId48"/>
    <p:sldId id="307" r:id="rId49"/>
    <p:sldId id="320" r:id="rId50"/>
    <p:sldId id="302" r:id="rId51"/>
    <p:sldId id="303" r:id="rId52"/>
    <p:sldId id="315" r:id="rId53"/>
    <p:sldId id="297" r:id="rId54"/>
    <p:sldId id="298" r:id="rId55"/>
    <p:sldId id="299" r:id="rId56"/>
    <p:sldId id="300" r:id="rId57"/>
    <p:sldId id="311" r:id="rId58"/>
    <p:sldId id="312" r:id="rId59"/>
    <p:sldId id="313" r:id="rId60"/>
    <p:sldId id="318" r:id="rId61"/>
    <p:sldId id="319" r:id="rId62"/>
    <p:sldId id="328" r:id="rId63"/>
    <p:sldId id="314" r:id="rId64"/>
    <p:sldId id="317" r:id="rId65"/>
    <p:sldId id="321" r:id="rId66"/>
    <p:sldId id="322" r:id="rId67"/>
    <p:sldId id="329" r:id="rId68"/>
    <p:sldId id="323" r:id="rId69"/>
    <p:sldId id="324" r:id="rId70"/>
    <p:sldId id="325" r:id="rId71"/>
    <p:sldId id="330" r:id="rId72"/>
    <p:sldId id="326" r:id="rId73"/>
    <p:sldId id="331" r:id="rId74"/>
    <p:sldId id="327" r:id="rId75"/>
  </p:sldIdLst>
  <p:sldSz cx="9144000" cy="6858000" type="screen4x3"/>
  <p:notesSz cx="6858000" cy="9144000"/>
  <p:embeddedFontLst>
    <p:embeddedFont>
      <p:font typeface="Corbel" panose="020B0503020204020204" pitchFamily="34" charset="0"/>
      <p:regular r:id="rId77"/>
      <p:bold r:id="rId78"/>
      <p:italic r:id="rId79"/>
      <p:boldItalic r:id="rId80"/>
    </p:embeddedFont>
    <p:embeddedFont>
      <p:font typeface="Wingdings 3" panose="05040102010807070707" pitchFamily="18" charset="2"/>
      <p:regular r:id="rId81"/>
    </p:embeddedFont>
    <p:embeddedFont>
      <p:font typeface="Cambria Math" panose="02040503050406030204" pitchFamily="18" charset="0"/>
      <p:regular r:id="rId82"/>
    </p:embeddedFon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Wingdings 2" panose="05020102010507070707" pitchFamily="18" charset="2"/>
      <p:regular r:id="rId87"/>
    </p:embeddedFont>
    <p:embeddedFont>
      <p:font typeface="Freestyle Script" panose="030804020302050B0404" pitchFamily="66" charset="0"/>
      <p:regular r:id="rId88"/>
    </p:embeddedFont>
  </p:embeddedFontLst>
  <p:custDataLst>
    <p:tags r:id="rId8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FF00"/>
    <a:srgbClr val="29AD5C"/>
    <a:srgbClr val="159BFF"/>
    <a:srgbClr val="FFFFFF"/>
    <a:srgbClr val="320000"/>
    <a:srgbClr val="00FFFF"/>
    <a:srgbClr val="FF6464"/>
    <a:srgbClr val="0000FF"/>
    <a:srgbClr val="FFD8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73" autoAdjust="0"/>
    <p:restoredTop sz="92941" autoAdjust="0"/>
  </p:normalViewPr>
  <p:slideViewPr>
    <p:cSldViewPr>
      <p:cViewPr varScale="1">
        <p:scale>
          <a:sx n="86" d="100"/>
          <a:sy n="86" d="100"/>
        </p:scale>
        <p:origin x="130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38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84" Type="http://schemas.openxmlformats.org/officeDocument/2006/relationships/font" Target="fonts/font8.fntdata"/><Relationship Id="rId89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3.fntdata"/><Relationship Id="rId87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6.fntdata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746C6-C95D-4BD4-8BCE-F82B1F81F03A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6428F-3AB2-4311-AB79-7814720564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743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6428F-3AB2-4311-AB79-7814720564B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898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6428F-3AB2-4311-AB79-7814720564B0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75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9CB8-E9D4-477E-ADEE-B649E6E90A54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7D6D1-CF24-451C-A8B6-7FC4B87690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9CB8-E9D4-477E-ADEE-B649E6E90A54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7D6D1-CF24-451C-A8B6-7FC4B87690F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9CB8-E9D4-477E-ADEE-B649E6E90A54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7D6D1-CF24-451C-A8B6-7FC4B87690F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9CB8-E9D4-477E-ADEE-B649E6E90A54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7D6D1-CF24-451C-A8B6-7FC4B87690F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9CB8-E9D4-477E-ADEE-B649E6E90A54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7D6D1-CF24-451C-A8B6-7FC4B87690F1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9CB8-E9D4-477E-ADEE-B649E6E90A54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7D6D1-CF24-451C-A8B6-7FC4B87690F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9CB8-E9D4-477E-ADEE-B649E6E90A54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7D6D1-CF24-451C-A8B6-7FC4B87690F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9CB8-E9D4-477E-ADEE-B649E6E90A54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7D6D1-CF24-451C-A8B6-7FC4B87690F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9CB8-E9D4-477E-ADEE-B649E6E90A54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7D6D1-CF24-451C-A8B6-7FC4B87690F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9CB8-E9D4-477E-ADEE-B649E6E90A54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7D6D1-CF24-451C-A8B6-7FC4B87690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4449CB8-E9D4-477E-ADEE-B649E6E90A54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8507D6D1-CF24-451C-A8B6-7FC4B87690F1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4449CB8-E9D4-477E-ADEE-B649E6E90A54}" type="datetimeFigureOut">
              <a:rPr lang="en-US" smtClean="0"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507D6D1-CF24-451C-A8B6-7FC4B87690F1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14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8.xml"/><Relationship Id="rId7" Type="http://schemas.openxmlformats.org/officeDocument/2006/relationships/image" Target="../media/image1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.xml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image" Target="../media/image68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51.xml"/><Relationship Id="rId7" Type="http://schemas.openxmlformats.org/officeDocument/2006/relationships/image" Target="../media/image71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54.xml"/><Relationship Id="rId7" Type="http://schemas.openxmlformats.org/officeDocument/2006/relationships/image" Target="../media/image69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5.xml"/><Relationship Id="rId9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76.png"/><Relationship Id="rId4" Type="http://schemas.openxmlformats.org/officeDocument/2006/relationships/image" Target="../media/image2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tags" Target="../tags/tag6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1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image" Target="../media/image90.png"/><Relationship Id="rId5" Type="http://schemas.openxmlformats.org/officeDocument/2006/relationships/tags" Target="../tags/tag71.xml"/><Relationship Id="rId10" Type="http://schemas.openxmlformats.org/officeDocument/2006/relationships/image" Target="../media/image89.png"/><Relationship Id="rId4" Type="http://schemas.openxmlformats.org/officeDocument/2006/relationships/tags" Target="../tags/tag70.xml"/><Relationship Id="rId9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7" Type="http://schemas.openxmlformats.org/officeDocument/2006/relationships/image" Target="../media/image98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4" Type="http://schemas.openxmlformats.org/officeDocument/2006/relationships/image" Target="../media/image10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641807"/>
            <a:ext cx="9144000" cy="777793"/>
          </a:xfrm>
        </p:spPr>
        <p:txBody>
          <a:bodyPr>
            <a:noAutofit/>
          </a:bodyPr>
          <a:lstStyle/>
          <a:p>
            <a:pPr algn="ctr">
              <a:lnSpc>
                <a:spcPts val="5500"/>
              </a:lnSpc>
            </a:pPr>
            <a:r>
              <a:rPr lang="en-US" sz="6600" dirty="0" smtClean="0">
                <a:solidFill>
                  <a:schemeClr val="tx1"/>
                </a:solidFill>
              </a:rPr>
              <a:t>Optimization Techniques</a:t>
            </a:r>
            <a:r>
              <a:rPr lang="en-US" sz="6600" dirty="0" smtClean="0">
                <a:solidFill>
                  <a:srgbClr val="FFC000"/>
                </a:solidFill>
              </a:rPr>
              <a:t/>
            </a:r>
            <a:br>
              <a:rPr lang="en-US" sz="6600" dirty="0" smtClean="0">
                <a:solidFill>
                  <a:srgbClr val="FFC000"/>
                </a:solidFill>
              </a:rPr>
            </a:br>
            <a:r>
              <a:rPr lang="en-US" sz="5400" dirty="0" smtClean="0">
                <a:solidFill>
                  <a:srgbClr val="FFC000"/>
                </a:solidFill>
              </a:rPr>
              <a:t>for Geometry Processing</a:t>
            </a:r>
            <a:endParaRPr lang="en-US" sz="5400" dirty="0">
              <a:solidFill>
                <a:srgbClr val="FFC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0273" y="5486400"/>
            <a:ext cx="8243455" cy="1035142"/>
            <a:chOff x="381000" y="5562599"/>
            <a:chExt cx="8243455" cy="1035142"/>
          </a:xfrm>
        </p:grpSpPr>
        <p:sp>
          <p:nvSpPr>
            <p:cNvPr id="4" name="Subtitle 2"/>
            <p:cNvSpPr txBox="1">
              <a:spLocks/>
            </p:cNvSpPr>
            <p:nvPr/>
          </p:nvSpPr>
          <p:spPr>
            <a:xfrm>
              <a:off x="381000" y="5562600"/>
              <a:ext cx="3366655" cy="1035141"/>
            </a:xfrm>
            <a:prstGeom prst="rect">
              <a:avLst/>
            </a:prstGeom>
          </p:spPr>
          <p:txBody>
            <a:bodyPr vert="horz" lIns="118872" tIns="0" rIns="45720" bIns="0" rtlCol="0" anchor="ctr" anchorCtr="0">
              <a:noAutofit/>
            </a:bodyPr>
            <a:lstStyle>
              <a:lvl1pPr marL="0" indent="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None/>
                <a:defRPr kumimoji="0" sz="2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None/>
                <a:defRPr kumimoji="0"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None/>
                <a:defRPr kumimoji="0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None/>
                <a:defRPr kumimoji="0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None/>
                <a:defRPr kumimoji="0" lang="en-US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None/>
                <a:defRPr kumimoji="0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None/>
                <a:defRPr kumimoji="0"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None/>
                <a:defRPr kumimoji="0"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None/>
                <a:defRPr kumimoji="0" sz="1800" kern="120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r>
                <a:rPr lang="en-US" sz="3200" b="1" dirty="0" smtClean="0"/>
                <a:t>Justin Solomon</a:t>
              </a:r>
              <a:br>
                <a:rPr lang="en-US" sz="3200" b="1" dirty="0" smtClean="0"/>
              </a:br>
              <a:r>
                <a:rPr lang="en-US" b="1" dirty="0" smtClean="0"/>
                <a:t>Princeton University</a:t>
              </a:r>
              <a:endParaRPr lang="en-US" dirty="0"/>
            </a:p>
          </p:txBody>
        </p:sp>
        <p:sp>
          <p:nvSpPr>
            <p:cNvPr id="8" name="Subtitle 2"/>
            <p:cNvSpPr txBox="1">
              <a:spLocks/>
            </p:cNvSpPr>
            <p:nvPr/>
          </p:nvSpPr>
          <p:spPr>
            <a:xfrm>
              <a:off x="5257800" y="5562599"/>
              <a:ext cx="3366655" cy="1035141"/>
            </a:xfrm>
            <a:prstGeom prst="rect">
              <a:avLst/>
            </a:prstGeom>
          </p:spPr>
          <p:txBody>
            <a:bodyPr vert="horz" lIns="118872" tIns="0" rIns="45720" bIns="0" rtlCol="0" anchor="ctr" anchorCtr="0">
              <a:noAutofit/>
            </a:bodyPr>
            <a:lstStyle>
              <a:lvl1pPr marL="0" indent="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None/>
                <a:defRPr kumimoji="0" sz="2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None/>
                <a:defRPr kumimoji="0"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None/>
                <a:defRPr kumimoji="0"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None/>
                <a:defRPr kumimoji="0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None/>
                <a:defRPr kumimoji="0" lang="en-US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None/>
                <a:defRPr kumimoji="0"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None/>
                <a:defRPr kumimoji="0"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None/>
                <a:defRPr kumimoji="0"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None/>
                <a:defRPr kumimoji="0" sz="1800" kern="120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pPr algn="r"/>
              <a:r>
                <a:rPr lang="en-US" sz="3200" b="1" dirty="0" smtClean="0"/>
                <a:t>David </a:t>
              </a:r>
              <a:r>
                <a:rPr lang="en-US" sz="3200" b="1" dirty="0" err="1" smtClean="0"/>
                <a:t>Bommes</a:t>
              </a:r>
              <a:r>
                <a:rPr lang="en-US" sz="3200" b="1" dirty="0" smtClean="0"/>
                <a:t/>
              </a:r>
              <a:br>
                <a:rPr lang="en-US" sz="3200" b="1" dirty="0" smtClean="0"/>
              </a:br>
              <a:r>
                <a:rPr lang="en-US" b="1" dirty="0" smtClean="0"/>
                <a:t>RWTH Aachen University</a:t>
              </a:r>
              <a:endParaRPr lang="en-US" dirty="0"/>
            </a:p>
          </p:txBody>
        </p:sp>
      </p:grp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9320">
            <a:off x="-563146" y="928811"/>
            <a:ext cx="9827462" cy="171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4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0" y="2014653"/>
            <a:ext cx="1905000" cy="1143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Terminology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" y="2133600"/>
            <a:ext cx="7178040" cy="32232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091873"/>
            <a:ext cx="9144000" cy="7848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</a:rPr>
              <a:t>Objective (“Energy Function”)</a:t>
            </a:r>
            <a:endParaRPr lang="en-US" sz="4500" b="1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71298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0" y="3179955"/>
            <a:ext cx="3733800" cy="1143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Terminology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" y="2133600"/>
            <a:ext cx="7178040" cy="32232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091873"/>
            <a:ext cx="9144000" cy="7848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</a:rPr>
              <a:t>Equality Constraints</a:t>
            </a:r>
            <a:endParaRPr lang="en-US" sz="4500" b="1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54846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0" y="4298796"/>
            <a:ext cx="3733800" cy="1143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Terminology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" y="2133600"/>
            <a:ext cx="7178040" cy="32232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091873"/>
            <a:ext cx="9144000" cy="7848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</a:rPr>
              <a:t>Inequality Constraints</a:t>
            </a:r>
            <a:endParaRPr lang="en-US" sz="4500" b="1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06060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Terminology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91873"/>
            <a:ext cx="9144000" cy="7848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</a:rPr>
              <a:t>Gradient</a:t>
            </a:r>
            <a:endParaRPr lang="en-US" sz="4500" b="1" dirty="0">
              <a:noFill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583944"/>
            <a:ext cx="5638800" cy="1616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352800"/>
            <a:ext cx="5334000" cy="24971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34200" y="5845652"/>
            <a:ext cx="22894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/>
              <a:t>https://en.wikipedia.org/?title=Gradient</a:t>
            </a:r>
          </a:p>
        </p:txBody>
      </p:sp>
    </p:spTree>
    <p:extLst>
      <p:ext uri="{BB962C8B-B14F-4D97-AF65-F5344CB8AC3E}">
        <p14:creationId xmlns:p14="http://schemas.microsoft.com/office/powerpoint/2010/main" val="14964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Terminology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91873"/>
            <a:ext cx="9144000" cy="7848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</a:rPr>
              <a:t>Hessian</a:t>
            </a:r>
            <a:endParaRPr lang="en-US" sz="4500" b="1" dirty="0">
              <a:noFill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115" y="1583943"/>
            <a:ext cx="5217770" cy="10375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814056"/>
            <a:ext cx="38026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http://math.etsu.edu/multicalc/prealpha/Chap2/Chap2-5/10-3a-t3.gif</a:t>
            </a:r>
          </a:p>
        </p:txBody>
      </p:sp>
      <p:pic>
        <p:nvPicPr>
          <p:cNvPr id="2050" name="Picture 2" descr="http://math.etsu.edu/multicalc/prealpha/Chap2/Chap2-5/10-3a-t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526" y="3086100"/>
            <a:ext cx="34480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953000"/>
            <a:ext cx="8839200" cy="3818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8888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Terminology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91873"/>
            <a:ext cx="9144000" cy="7848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</a:rPr>
              <a:t>Jacobian</a:t>
            </a:r>
            <a:endParaRPr lang="en-US" sz="4500" b="1" dirty="0">
              <a:noFill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755" y="1583944"/>
            <a:ext cx="4082491" cy="15939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02999" y="5845652"/>
            <a:ext cx="35974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/>
              <a:t>https://en.wikipedia.org/wiki/Jacobian_matrix_and_determinant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246700"/>
            <a:ext cx="6248400" cy="259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4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Terminology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91873"/>
            <a:ext cx="9144000" cy="7848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</a:rPr>
              <a:t>Critical point</a:t>
            </a:r>
            <a:endParaRPr lang="en-US" sz="4500" b="1" dirty="0">
              <a:noFill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-345688" y="1739589"/>
            <a:ext cx="9768467" cy="4337825"/>
          </a:xfrm>
          <a:custGeom>
            <a:avLst/>
            <a:gdLst>
              <a:gd name="connsiteX0" fmla="*/ 0 w 9478536"/>
              <a:gd name="connsiteY0" fmla="*/ 19279 h 3911055"/>
              <a:gd name="connsiteX1" fmla="*/ 1694985 w 9478536"/>
              <a:gd name="connsiteY1" fmla="*/ 130791 h 3911055"/>
              <a:gd name="connsiteX2" fmla="*/ 2955073 w 9478536"/>
              <a:gd name="connsiteY2" fmla="*/ 1000586 h 3911055"/>
              <a:gd name="connsiteX3" fmla="*/ 4716966 w 9478536"/>
              <a:gd name="connsiteY3" fmla="*/ 2740177 h 3911055"/>
              <a:gd name="connsiteX4" fmla="*/ 7214839 w 9478536"/>
              <a:gd name="connsiteY4" fmla="*/ 1390879 h 3911055"/>
              <a:gd name="connsiteX5" fmla="*/ 9478536 w 9478536"/>
              <a:gd name="connsiteY5" fmla="*/ 3911055 h 3911055"/>
              <a:gd name="connsiteX0" fmla="*/ 0 w 9478536"/>
              <a:gd name="connsiteY0" fmla="*/ 53038 h 3944814"/>
              <a:gd name="connsiteX1" fmla="*/ 1694985 w 9478536"/>
              <a:gd name="connsiteY1" fmla="*/ 164550 h 3944814"/>
              <a:gd name="connsiteX2" fmla="*/ 2720898 w 9478536"/>
              <a:gd name="connsiteY2" fmla="*/ 1636511 h 3944814"/>
              <a:gd name="connsiteX3" fmla="*/ 4716966 w 9478536"/>
              <a:gd name="connsiteY3" fmla="*/ 2773936 h 3944814"/>
              <a:gd name="connsiteX4" fmla="*/ 7214839 w 9478536"/>
              <a:gd name="connsiteY4" fmla="*/ 1424638 h 3944814"/>
              <a:gd name="connsiteX5" fmla="*/ 9478536 w 9478536"/>
              <a:gd name="connsiteY5" fmla="*/ 3944814 h 3944814"/>
              <a:gd name="connsiteX0" fmla="*/ 0 w 9478536"/>
              <a:gd name="connsiteY0" fmla="*/ 53038 h 3944814"/>
              <a:gd name="connsiteX1" fmla="*/ 1694985 w 9478536"/>
              <a:gd name="connsiteY1" fmla="*/ 164550 h 3944814"/>
              <a:gd name="connsiteX2" fmla="*/ 2720898 w 9478536"/>
              <a:gd name="connsiteY2" fmla="*/ 1636511 h 3944814"/>
              <a:gd name="connsiteX3" fmla="*/ 4716966 w 9478536"/>
              <a:gd name="connsiteY3" fmla="*/ 2773936 h 3944814"/>
              <a:gd name="connsiteX4" fmla="*/ 7214839 w 9478536"/>
              <a:gd name="connsiteY4" fmla="*/ 1424638 h 3944814"/>
              <a:gd name="connsiteX5" fmla="*/ 9478536 w 9478536"/>
              <a:gd name="connsiteY5" fmla="*/ 3944814 h 3944814"/>
              <a:gd name="connsiteX0" fmla="*/ 0 w 9478536"/>
              <a:gd name="connsiteY0" fmla="*/ 13372 h 3905148"/>
              <a:gd name="connsiteX1" fmla="*/ 1393902 w 9478536"/>
              <a:gd name="connsiteY1" fmla="*/ 236397 h 3905148"/>
              <a:gd name="connsiteX2" fmla="*/ 2720898 w 9478536"/>
              <a:gd name="connsiteY2" fmla="*/ 1596845 h 3905148"/>
              <a:gd name="connsiteX3" fmla="*/ 4716966 w 9478536"/>
              <a:gd name="connsiteY3" fmla="*/ 2734270 h 3905148"/>
              <a:gd name="connsiteX4" fmla="*/ 7214839 w 9478536"/>
              <a:gd name="connsiteY4" fmla="*/ 1384972 h 3905148"/>
              <a:gd name="connsiteX5" fmla="*/ 9478536 w 9478536"/>
              <a:gd name="connsiteY5" fmla="*/ 3905148 h 3905148"/>
              <a:gd name="connsiteX0" fmla="*/ 0 w 9478536"/>
              <a:gd name="connsiteY0" fmla="*/ 13372 h 3905148"/>
              <a:gd name="connsiteX1" fmla="*/ 1393902 w 9478536"/>
              <a:gd name="connsiteY1" fmla="*/ 236397 h 3905148"/>
              <a:gd name="connsiteX2" fmla="*/ 2720898 w 9478536"/>
              <a:gd name="connsiteY2" fmla="*/ 1596845 h 3905148"/>
              <a:gd name="connsiteX3" fmla="*/ 4716966 w 9478536"/>
              <a:gd name="connsiteY3" fmla="*/ 2734270 h 3905148"/>
              <a:gd name="connsiteX4" fmla="*/ 7214839 w 9478536"/>
              <a:gd name="connsiteY4" fmla="*/ 1384972 h 3905148"/>
              <a:gd name="connsiteX5" fmla="*/ 9478536 w 9478536"/>
              <a:gd name="connsiteY5" fmla="*/ 3905148 h 3905148"/>
              <a:gd name="connsiteX0" fmla="*/ 0 w 9478536"/>
              <a:gd name="connsiteY0" fmla="*/ 13372 h 3905148"/>
              <a:gd name="connsiteX1" fmla="*/ 1393902 w 9478536"/>
              <a:gd name="connsiteY1" fmla="*/ 236397 h 3905148"/>
              <a:gd name="connsiteX2" fmla="*/ 2720898 w 9478536"/>
              <a:gd name="connsiteY2" fmla="*/ 1596845 h 3905148"/>
              <a:gd name="connsiteX3" fmla="*/ 4716966 w 9478536"/>
              <a:gd name="connsiteY3" fmla="*/ 2734270 h 3905148"/>
              <a:gd name="connsiteX4" fmla="*/ 7214839 w 9478536"/>
              <a:gd name="connsiteY4" fmla="*/ 1384972 h 3905148"/>
              <a:gd name="connsiteX5" fmla="*/ 9478536 w 9478536"/>
              <a:gd name="connsiteY5" fmla="*/ 3905148 h 3905148"/>
              <a:gd name="connsiteX0" fmla="*/ 0 w 9768467"/>
              <a:gd name="connsiteY0" fmla="*/ 1342 h 4339167"/>
              <a:gd name="connsiteX1" fmla="*/ 1683833 w 9768467"/>
              <a:gd name="connsiteY1" fmla="*/ 670416 h 4339167"/>
              <a:gd name="connsiteX2" fmla="*/ 3010829 w 9768467"/>
              <a:gd name="connsiteY2" fmla="*/ 2030864 h 4339167"/>
              <a:gd name="connsiteX3" fmla="*/ 5006897 w 9768467"/>
              <a:gd name="connsiteY3" fmla="*/ 3168289 h 4339167"/>
              <a:gd name="connsiteX4" fmla="*/ 7504770 w 9768467"/>
              <a:gd name="connsiteY4" fmla="*/ 1818991 h 4339167"/>
              <a:gd name="connsiteX5" fmla="*/ 9768467 w 9768467"/>
              <a:gd name="connsiteY5" fmla="*/ 4339167 h 4339167"/>
              <a:gd name="connsiteX0" fmla="*/ 0 w 9768467"/>
              <a:gd name="connsiteY0" fmla="*/ 0 h 4337825"/>
              <a:gd name="connsiteX1" fmla="*/ 3010829 w 9768467"/>
              <a:gd name="connsiteY1" fmla="*/ 2029522 h 4337825"/>
              <a:gd name="connsiteX2" fmla="*/ 5006897 w 9768467"/>
              <a:gd name="connsiteY2" fmla="*/ 3166947 h 4337825"/>
              <a:gd name="connsiteX3" fmla="*/ 7504770 w 9768467"/>
              <a:gd name="connsiteY3" fmla="*/ 1817649 h 4337825"/>
              <a:gd name="connsiteX4" fmla="*/ 9768467 w 9768467"/>
              <a:gd name="connsiteY4" fmla="*/ 4337825 h 4337825"/>
              <a:gd name="connsiteX0" fmla="*/ 0 w 9768467"/>
              <a:gd name="connsiteY0" fmla="*/ 0 h 4337825"/>
              <a:gd name="connsiteX1" fmla="*/ 2207942 w 9768467"/>
              <a:gd name="connsiteY1" fmla="*/ 1594625 h 4337825"/>
              <a:gd name="connsiteX2" fmla="*/ 5006897 w 9768467"/>
              <a:gd name="connsiteY2" fmla="*/ 3166947 h 4337825"/>
              <a:gd name="connsiteX3" fmla="*/ 7504770 w 9768467"/>
              <a:gd name="connsiteY3" fmla="*/ 1817649 h 4337825"/>
              <a:gd name="connsiteX4" fmla="*/ 9768467 w 9768467"/>
              <a:gd name="connsiteY4" fmla="*/ 4337825 h 4337825"/>
              <a:gd name="connsiteX0" fmla="*/ 0 w 9768467"/>
              <a:gd name="connsiteY0" fmla="*/ 0 h 4337825"/>
              <a:gd name="connsiteX1" fmla="*/ 2207942 w 9768467"/>
              <a:gd name="connsiteY1" fmla="*/ 1594625 h 4337825"/>
              <a:gd name="connsiteX2" fmla="*/ 5006897 w 9768467"/>
              <a:gd name="connsiteY2" fmla="*/ 3166947 h 4337825"/>
              <a:gd name="connsiteX3" fmla="*/ 7504770 w 9768467"/>
              <a:gd name="connsiteY3" fmla="*/ 1817649 h 4337825"/>
              <a:gd name="connsiteX4" fmla="*/ 9768467 w 9768467"/>
              <a:gd name="connsiteY4" fmla="*/ 4337825 h 4337825"/>
              <a:gd name="connsiteX0" fmla="*/ 0 w 9768467"/>
              <a:gd name="connsiteY0" fmla="*/ 0 h 4337825"/>
              <a:gd name="connsiteX1" fmla="*/ 2207942 w 9768467"/>
              <a:gd name="connsiteY1" fmla="*/ 1594625 h 4337825"/>
              <a:gd name="connsiteX2" fmla="*/ 5006897 w 9768467"/>
              <a:gd name="connsiteY2" fmla="*/ 3166947 h 4337825"/>
              <a:gd name="connsiteX3" fmla="*/ 7504770 w 9768467"/>
              <a:gd name="connsiteY3" fmla="*/ 1817649 h 4337825"/>
              <a:gd name="connsiteX4" fmla="*/ 9768467 w 9768467"/>
              <a:gd name="connsiteY4" fmla="*/ 4337825 h 433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68467" h="4337825">
                <a:moveTo>
                  <a:pt x="0" y="0"/>
                </a:moveTo>
                <a:cubicBezTo>
                  <a:pt x="627256" y="422817"/>
                  <a:pt x="91068" y="1602058"/>
                  <a:pt x="2207942" y="1594625"/>
                </a:cubicBezTo>
                <a:cubicBezTo>
                  <a:pt x="4324816" y="1587192"/>
                  <a:pt x="4124092" y="3129776"/>
                  <a:pt x="5006897" y="3166947"/>
                </a:cubicBezTo>
                <a:cubicBezTo>
                  <a:pt x="5889702" y="3204118"/>
                  <a:pt x="6711175" y="1622503"/>
                  <a:pt x="7504770" y="1817649"/>
                </a:cubicBezTo>
                <a:cubicBezTo>
                  <a:pt x="8298365" y="2012795"/>
                  <a:pt x="9033416" y="3175310"/>
                  <a:pt x="9768467" y="4337825"/>
                </a:cubicBezTo>
              </a:path>
            </a:pathLst>
          </a:custGeom>
          <a:noFill/>
          <a:ln w="76200" cmpd="sng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57200" y="4876800"/>
            <a:ext cx="0" cy="914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V="1">
            <a:off x="762000" y="5181600"/>
            <a:ext cx="0" cy="914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34" y="5564187"/>
            <a:ext cx="167132" cy="149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28340"/>
            <a:ext cx="594910" cy="33028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611351" y="3248127"/>
            <a:ext cx="192024" cy="192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583149" y="4814241"/>
            <a:ext cx="192024" cy="192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943494" y="3440151"/>
            <a:ext cx="192024" cy="192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952" y="1600200"/>
            <a:ext cx="4303395" cy="9486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18" name="TextBox 17"/>
          <p:cNvSpPr txBox="1"/>
          <p:nvPr/>
        </p:nvSpPr>
        <p:spPr>
          <a:xfrm>
            <a:off x="7506827" y="2511862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(unconstrained)</a:t>
            </a:r>
            <a:endParaRPr lang="en-US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847983" y="2765502"/>
            <a:ext cx="2430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</a:rPr>
              <a:t>Saddle point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31626" y="4908642"/>
            <a:ext cx="1895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</a:rPr>
              <a:t>Local min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43881" y="2967152"/>
            <a:ext cx="1991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</a:rPr>
              <a:t>Local max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4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Common Mistake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352800"/>
            <a:ext cx="9144000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</a:rPr>
              <a:t>Critical points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may not be minima.</a:t>
            </a:r>
          </a:p>
        </p:txBody>
      </p:sp>
    </p:spTree>
    <p:extLst>
      <p:ext uri="{BB962C8B-B14F-4D97-AF65-F5344CB8AC3E}">
        <p14:creationId xmlns:p14="http://schemas.microsoft.com/office/powerpoint/2010/main" val="406813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Neither Sufficient </a:t>
            </a:r>
            <a:r>
              <a:rPr lang="en-US" i="1" dirty="0" smtClean="0"/>
              <a:t>nor</a:t>
            </a:r>
            <a:r>
              <a:rPr lang="en-US" dirty="0" smtClean="0"/>
              <a:t> Necessary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838200" y="1999375"/>
            <a:ext cx="7467600" cy="4553825"/>
            <a:chOff x="457200" y="1828800"/>
            <a:chExt cx="7467600" cy="4553825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838200" y="1828800"/>
              <a:ext cx="0" cy="45538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>
              <a:off x="457200" y="6248400"/>
              <a:ext cx="7467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5168" y="6046125"/>
              <a:ext cx="167132" cy="1492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21" y="1969625"/>
              <a:ext cx="594910" cy="330285"/>
            </a:xfrm>
            <a:prstGeom prst="rect">
              <a:avLst/>
            </a:prstGeom>
          </p:spPr>
        </p:pic>
      </p:grpSp>
      <p:cxnSp>
        <p:nvCxnSpPr>
          <p:cNvPr id="13" name="Straight Arrow Connector 12"/>
          <p:cNvCxnSpPr/>
          <p:nvPr/>
        </p:nvCxnSpPr>
        <p:spPr>
          <a:xfrm flipH="1" flipV="1">
            <a:off x="838200" y="2936619"/>
            <a:ext cx="3962400" cy="3616582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804875" y="2480131"/>
            <a:ext cx="3261034" cy="4082716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92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Except…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09800"/>
            <a:ext cx="8686800" cy="3291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338482" y="6611779"/>
            <a:ext cx="18421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i="1" dirty="0" smtClean="0"/>
              <a:t>Numerical Algorithms</a:t>
            </a:r>
            <a:r>
              <a:rPr lang="en-US" sz="1000" dirty="0" smtClean="0"/>
              <a:t>, Solomon</a:t>
            </a:r>
            <a:endParaRPr lang="en-US" sz="10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429000" y="5785136"/>
            <a:ext cx="2286000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More later</a:t>
            </a:r>
            <a:endParaRPr lang="en-US" sz="30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55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Morning’s Focus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2723" y="2133600"/>
            <a:ext cx="75985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Optimization.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7674" y="4648200"/>
            <a:ext cx="6788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Synonym(-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ish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):</a:t>
            </a:r>
            <a:r>
              <a:rPr lang="en-US" sz="3200" b="1" dirty="0" smtClean="0"/>
              <a:t>  </a:t>
            </a:r>
            <a:r>
              <a:rPr lang="en-US" sz="3200" b="1" i="1" dirty="0" err="1" smtClean="0"/>
              <a:t>Variational</a:t>
            </a:r>
            <a:r>
              <a:rPr lang="en-US" sz="3200" b="1" dirty="0" smtClean="0"/>
              <a:t> methods.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4763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1932" y="2209800"/>
            <a:ext cx="7040137" cy="4114800"/>
          </a:xfrm>
        </p:spPr>
        <p:txBody>
          <a:bodyPr>
            <a:noAutofit/>
          </a:bodyPr>
          <a:lstStyle/>
          <a:p>
            <a:r>
              <a:rPr lang="en-US" sz="4400" dirty="0" smtClean="0"/>
              <a:t>Vocabulary</a:t>
            </a:r>
            <a:r>
              <a:rPr lang="en-US" sz="4400" b="1" dirty="0" smtClean="0">
                <a:solidFill>
                  <a:srgbClr val="FF0000"/>
                </a:solidFill>
              </a:rPr>
              <a:t/>
            </a:r>
            <a:br>
              <a:rPr lang="en-US" sz="4400" b="1" dirty="0" smtClean="0">
                <a:solidFill>
                  <a:srgbClr val="FF0000"/>
                </a:solidFill>
              </a:rPr>
            </a:b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4400" b="1" dirty="0" smtClean="0">
                <a:solidFill>
                  <a:srgbClr val="FF0000"/>
                </a:solidFill>
              </a:rPr>
              <a:t>Simple examples</a:t>
            </a:r>
            <a:r>
              <a:rPr lang="en-US" sz="4400" dirty="0" smtClean="0"/>
              <a:t/>
            </a:r>
            <a:br>
              <a:rPr lang="en-US" sz="4400" dirty="0" smtClean="0"/>
            </a:br>
            <a:endParaRPr lang="en-US" sz="2400" dirty="0" smtClean="0"/>
          </a:p>
          <a:p>
            <a:r>
              <a:rPr lang="en-US" sz="4400" dirty="0" smtClean="0"/>
              <a:t>Unconstrained optimization</a:t>
            </a:r>
            <a:br>
              <a:rPr lang="en-US" sz="4400" dirty="0" smtClean="0"/>
            </a:br>
            <a:endParaRPr lang="en-US" sz="2400" dirty="0" smtClean="0"/>
          </a:p>
          <a:p>
            <a:r>
              <a:rPr lang="en-US" sz="4400" dirty="0" smtClean="0"/>
              <a:t>Equality-constrained optimization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3461247" y="1600200"/>
            <a:ext cx="222150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Part I (Justin)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6422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Encapsulates Many Problems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763" y="1600200"/>
            <a:ext cx="3614474" cy="16230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grpSp>
        <p:nvGrpSpPr>
          <p:cNvPr id="17" name="Group 16"/>
          <p:cNvGrpSpPr/>
          <p:nvPr/>
        </p:nvGrpSpPr>
        <p:grpSpPr>
          <a:xfrm>
            <a:off x="38100" y="3558203"/>
            <a:ext cx="9067800" cy="3071197"/>
            <a:chOff x="0" y="3415284"/>
            <a:chExt cx="9067800" cy="3071197"/>
          </a:xfrm>
        </p:grpSpPr>
        <p:pic>
          <p:nvPicPr>
            <p:cNvPr id="10" name="Picture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2387" y="3415284"/>
              <a:ext cx="6383026" cy="52562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633778"/>
              <a:ext cx="9067800" cy="52562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0936" y="5964005"/>
              <a:ext cx="5825928" cy="5224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293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" y="28575"/>
            <a:ext cx="3480836" cy="34766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00100" y="3919478"/>
            <a:ext cx="7543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</a:rPr>
              <a:t>How effective are </a:t>
            </a:r>
            <a:r>
              <a:rPr lang="en-US" sz="6000" b="1" dirty="0" smtClean="0">
                <a:solidFill>
                  <a:srgbClr val="FFFF00"/>
                </a:solidFill>
              </a:rPr>
              <a:t>generic</a:t>
            </a:r>
            <a:r>
              <a:rPr lang="en-US" sz="60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6000" b="1" dirty="0" smtClean="0">
                <a:solidFill>
                  <a:schemeClr val="bg1"/>
                </a:solidFill>
              </a:rPr>
              <a:t>optimization tools?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36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Generic Advice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352800"/>
            <a:ext cx="9144000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</a:rPr>
              <a:t>Try the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simplest solver first.</a:t>
            </a:r>
          </a:p>
        </p:txBody>
      </p:sp>
    </p:spTree>
    <p:extLst>
      <p:ext uri="{BB962C8B-B14F-4D97-AF65-F5344CB8AC3E}">
        <p14:creationId xmlns:p14="http://schemas.microsoft.com/office/powerpoint/2010/main" val="259555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Quadratic with Linear Equality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1" y="2110568"/>
            <a:ext cx="5870733" cy="11157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6" name="TextBox 5"/>
          <p:cNvSpPr txBox="1"/>
          <p:nvPr/>
        </p:nvSpPr>
        <p:spPr>
          <a:xfrm>
            <a:off x="2244376" y="3253568"/>
            <a:ext cx="4655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(assume A is symmetric </a:t>
            </a:r>
            <a:r>
              <a:rPr lang="en-US" b="1" dirty="0"/>
              <a:t>and positive definite</a:t>
            </a:r>
            <a:r>
              <a:rPr lang="en-US" b="1" dirty="0" smtClean="0"/>
              <a:t>)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572000" y="3733800"/>
            <a:ext cx="0" cy="7620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7" y="4625168"/>
            <a:ext cx="8203566" cy="147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6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Case:  Least-Squares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56" y="1905000"/>
            <a:ext cx="7254688" cy="32142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0887" y="5334000"/>
            <a:ext cx="57006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</a:rPr>
              <a:t>Normal equations</a:t>
            </a:r>
          </a:p>
          <a:p>
            <a:pPr algn="ctr"/>
            <a:r>
              <a:rPr lang="en-US" sz="3600" b="1" i="1" dirty="0" smtClean="0">
                <a:solidFill>
                  <a:srgbClr val="7030A0"/>
                </a:solidFill>
              </a:rPr>
              <a:t>(better solvers for this case!)</a:t>
            </a:r>
            <a:endParaRPr lang="en-US" sz="36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16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 Mesh Embedding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" y="1787374"/>
            <a:ext cx="8243888" cy="431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47900" y="6260068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G. </a:t>
            </a:r>
            <a:r>
              <a:rPr lang="en-US" dirty="0" err="1" smtClean="0"/>
              <a:t>Peyr</a:t>
            </a:r>
            <a:r>
              <a:rPr lang="en-US" dirty="0" err="1" smtClean="0">
                <a:latin typeface="Corbel" panose="020B0503020204020204" pitchFamily="34" charset="0"/>
              </a:rPr>
              <a:t>é</a:t>
            </a:r>
            <a:r>
              <a:rPr lang="en-US" dirty="0" smtClean="0">
                <a:latin typeface="Corbel" panose="020B0503020204020204" pitchFamily="34" charset="0"/>
              </a:rPr>
              <a:t>, mesh processing course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79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Solve for Embedding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0" y="2438400"/>
            <a:ext cx="8496201" cy="1219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28700" y="3984991"/>
                <a:ext cx="7086600" cy="2568209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b="1" dirty="0" smtClean="0">
                    <a:solidFill>
                      <a:srgbClr val="FF0000"/>
                    </a:solidFill>
                  </a:rPr>
                  <a:t>: 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Tutte</a:t>
                </a:r>
                <a:r>
                  <a:rPr lang="en-US" dirty="0" smtClean="0"/>
                  <a:t> embedding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n-US" b="1" dirty="0" smtClean="0">
                    <a:solidFill>
                      <a:srgbClr val="FF0000"/>
                    </a:solidFill>
                  </a:rPr>
                  <a:t> from mesh: </a:t>
                </a:r>
                <a:r>
                  <a:rPr lang="en-US" dirty="0" smtClean="0"/>
                  <a:t> Harmonic embedding</a:t>
                </a:r>
              </a:p>
              <a:p>
                <a:endParaRPr lang="en-US" dirty="0"/>
              </a:p>
              <a:p>
                <a:pPr marL="118872" indent="0" algn="ctr">
                  <a:buNone/>
                </a:pPr>
                <a:r>
                  <a:rPr lang="en-US" b="1" dirty="0" smtClean="0">
                    <a:solidFill>
                      <a:srgbClr val="7030A0"/>
                    </a:solidFill>
                  </a:rPr>
                  <a:t>Assumption: 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b="1" dirty="0" smtClean="0">
                    <a:solidFill>
                      <a:srgbClr val="7030A0"/>
                    </a:solidFill>
                  </a:rPr>
                  <a:t> symmetric.</a:t>
                </a:r>
                <a:endParaRPr lang="en-US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8700" y="3984991"/>
                <a:ext cx="7086600" cy="2568209"/>
              </a:xfrm>
              <a:blipFill rotWithShape="0">
                <a:blip r:embed="rId4"/>
                <a:stretch>
                  <a:fillRect t="-1188" r="-1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988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Explicit Form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60602"/>
            <a:ext cx="8202173" cy="359619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66789" y="5923002"/>
            <a:ext cx="3048000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Laplacian matrix!</a:t>
            </a:r>
            <a:endParaRPr lang="en-US" sz="30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2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5448"/>
            <a:ext cx="89916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Differential Geometry Perspective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78" y="1717688"/>
            <a:ext cx="8714045" cy="11779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grpSp>
        <p:nvGrpSpPr>
          <p:cNvPr id="14" name="Group 13"/>
          <p:cNvGrpSpPr/>
          <p:nvPr/>
        </p:nvGrpSpPr>
        <p:grpSpPr>
          <a:xfrm>
            <a:off x="638175" y="3065839"/>
            <a:ext cx="7871367" cy="2572961"/>
            <a:chOff x="638175" y="3190438"/>
            <a:chExt cx="7871367" cy="257296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8175" y="3190438"/>
              <a:ext cx="7867650" cy="240182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831839" y="5486400"/>
              <a:ext cx="16777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K. Crane, brickisland.net</a:t>
              </a:r>
              <a:endParaRPr lang="en-US" sz="1200" i="1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63293" y="5638800"/>
            <a:ext cx="7417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Leads to famous </a:t>
            </a:r>
            <a:r>
              <a:rPr lang="en-US" sz="3600" b="1" dirty="0" smtClean="0">
                <a:solidFill>
                  <a:srgbClr val="FF0000"/>
                </a:solidFill>
              </a:rPr>
              <a:t>cotangent weights</a:t>
            </a:r>
            <a:r>
              <a:rPr lang="en-US" sz="3600" b="1" dirty="0" smtClean="0"/>
              <a:t>!</a:t>
            </a:r>
          </a:p>
          <a:p>
            <a:pPr algn="ctr"/>
            <a:r>
              <a:rPr lang="en-US" sz="3600" b="1" dirty="0" smtClean="0"/>
              <a:t>Useful for </a:t>
            </a:r>
            <a:r>
              <a:rPr lang="en-US" sz="3600" b="1" dirty="0" smtClean="0">
                <a:solidFill>
                  <a:srgbClr val="FF0000"/>
                </a:solidFill>
              </a:rPr>
              <a:t>interpolation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3119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Morning’s Focus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2723" y="2133600"/>
            <a:ext cx="75985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Optimization.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7674" y="4648200"/>
            <a:ext cx="6788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Synonym(-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ish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):</a:t>
            </a:r>
            <a:r>
              <a:rPr lang="en-US" sz="3200" b="1" dirty="0" smtClean="0"/>
              <a:t>  </a:t>
            </a:r>
            <a:r>
              <a:rPr lang="en-US" sz="3200" b="1" i="1" dirty="0" err="1" smtClean="0"/>
              <a:t>Variational</a:t>
            </a:r>
            <a:r>
              <a:rPr lang="en-US" sz="3200" b="1" dirty="0" smtClean="0"/>
              <a:t> methods.</a:t>
            </a:r>
            <a:endParaRPr lang="en-US" sz="32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029200" y="5232975"/>
            <a:ext cx="0" cy="634425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91670" y="5872976"/>
            <a:ext cx="4675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5"/>
                </a:solidFill>
              </a:rPr>
              <a:t>Caveat:</a:t>
            </a:r>
            <a:r>
              <a:rPr lang="en-US" b="1" i="1" dirty="0" smtClean="0"/>
              <a:t>  Slightly different connotation in ML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73671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Solver Considerations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079991"/>
                <a:ext cx="8229600" cy="2796809"/>
              </a:xfrm>
            </p:spPr>
            <p:txBody>
              <a:bodyPr/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Never construct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b="1" i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explicitly</a:t>
                </a:r>
                <a:r>
                  <a:rPr lang="en-US" i="1" dirty="0" smtClean="0"/>
                  <a:t/>
                </a:r>
                <a:br>
                  <a:rPr lang="en-US" i="1" dirty="0" smtClean="0"/>
                </a:br>
                <a:r>
                  <a:rPr lang="en-US" i="1" dirty="0" smtClean="0"/>
                  <a:t>(if you can avoid it)</a:t>
                </a:r>
                <a:br>
                  <a:rPr lang="en-US" i="1" dirty="0" smtClean="0"/>
                </a:br>
                <a:endParaRPr lang="en-US" i="1" dirty="0" smtClean="0"/>
              </a:p>
              <a:p>
                <a:r>
                  <a:rPr lang="en-US" b="1" dirty="0" smtClean="0">
                    <a:solidFill>
                      <a:srgbClr val="FF0000"/>
                    </a:solidFill>
                  </a:rPr>
                  <a:t>Added structure helps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u="sng" dirty="0" smtClean="0"/>
                  <a:t>Sparsity</a:t>
                </a:r>
                <a:r>
                  <a:rPr lang="en-US" dirty="0" smtClean="0"/>
                  <a:t>, symmetry, positive definite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079991"/>
                <a:ext cx="8229600" cy="2796809"/>
              </a:xfrm>
              <a:blipFill rotWithShape="0">
                <a:blip r:embed="rId3"/>
                <a:stretch>
                  <a:fillRect t="-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77" y="5764261"/>
            <a:ext cx="8796646" cy="56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7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Classes of Solvers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27591"/>
            <a:ext cx="8839200" cy="4625609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Direct</a:t>
            </a:r>
            <a:r>
              <a:rPr lang="en-US" b="1" dirty="0" smtClean="0"/>
              <a:t> (</a:t>
            </a:r>
            <a:r>
              <a:rPr lang="en-US" b="1" i="1" dirty="0" smtClean="0"/>
              <a:t>explicit </a:t>
            </a:r>
            <a:r>
              <a:rPr lang="en-US" b="1" dirty="0" smtClean="0"/>
              <a:t>matrix)</a:t>
            </a:r>
          </a:p>
          <a:p>
            <a:pPr lvl="1"/>
            <a:r>
              <a:rPr lang="en-US" dirty="0" smtClean="0"/>
              <a:t>Dense:  Gaussian elimination/LU, QR for least-squares</a:t>
            </a:r>
          </a:p>
          <a:p>
            <a:pPr lvl="1"/>
            <a:r>
              <a:rPr lang="en-US" dirty="0" smtClean="0"/>
              <a:t>Sparse:  Reordering (</a:t>
            </a:r>
            <a:r>
              <a:rPr lang="en-US" dirty="0" err="1" smtClean="0"/>
              <a:t>SuiteSparse</a:t>
            </a:r>
            <a:r>
              <a:rPr lang="en-US" dirty="0" smtClean="0"/>
              <a:t>, Eigen)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Iterative</a:t>
            </a:r>
            <a:r>
              <a:rPr lang="en-US" b="1" dirty="0" smtClean="0"/>
              <a:t> (</a:t>
            </a:r>
            <a:r>
              <a:rPr lang="en-US" b="1" i="1" dirty="0" smtClean="0"/>
              <a:t>apply</a:t>
            </a:r>
            <a:r>
              <a:rPr lang="en-US" b="1" dirty="0" smtClean="0"/>
              <a:t> matrix repeatedly)</a:t>
            </a:r>
          </a:p>
          <a:p>
            <a:pPr lvl="1"/>
            <a:r>
              <a:rPr lang="en-US" dirty="0" smtClean="0"/>
              <a:t>Positive definite:  Conjugate gradients</a:t>
            </a:r>
          </a:p>
          <a:p>
            <a:pPr lvl="1"/>
            <a:r>
              <a:rPr lang="en-US" dirty="0" smtClean="0"/>
              <a:t>Symmetric:  MINRES, GMRES</a:t>
            </a:r>
          </a:p>
          <a:p>
            <a:pPr lvl="1"/>
            <a:r>
              <a:rPr lang="en-US" dirty="0" smtClean="0"/>
              <a:t>Generic:  LSQR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36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Very Common:  Sparsity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063" y="1609725"/>
            <a:ext cx="6799263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38600" y="1676400"/>
            <a:ext cx="48768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/>
              <a:t>Induced by the </a:t>
            </a:r>
            <a:r>
              <a:rPr lang="en-US" sz="2800" b="1" dirty="0" smtClean="0">
                <a:solidFill>
                  <a:srgbClr val="FF0000"/>
                </a:solidFill>
              </a:rPr>
              <a:t>connectivity</a:t>
            </a:r>
            <a:r>
              <a:rPr lang="en-US" sz="2800" b="1" dirty="0" smtClean="0"/>
              <a:t> of the triangle mesh.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038600" y="5791200"/>
                <a:ext cx="4876800" cy="95410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800" b="1" dirty="0" smtClean="0"/>
                  <a:t>Iteration of CG has local effect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800" b="1" dirty="0" smtClean="0">
                    <a:solidFill>
                      <a:srgbClr val="FF0000"/>
                    </a:solidFill>
                  </a:rPr>
                  <a:t> Precondition!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5791200"/>
                <a:ext cx="4876800" cy="954107"/>
              </a:xfrm>
              <a:prstGeom prst="rect">
                <a:avLst/>
              </a:prstGeom>
              <a:blipFill rotWithShape="0">
                <a:blip r:embed="rId3"/>
                <a:stretch>
                  <a:fillRect l="-124" t="-3681" r="-2109" b="-14724"/>
                </a:stretch>
              </a:blip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029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Returning to Parameterization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0" y="2438400"/>
            <a:ext cx="8496201" cy="1219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819401" y="4114800"/>
                <a:ext cx="3505198" cy="1754326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smtClean="0">
                    <a:solidFill>
                      <a:srgbClr val="FF0000"/>
                    </a:solidFill>
                  </a:rPr>
                  <a:t>What if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5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={}</m:t>
                    </m:r>
                  </m:oMath>
                </a14:m>
                <a:r>
                  <a:rPr lang="en-US" sz="5400" b="1" dirty="0" smtClean="0">
                    <a:solidFill>
                      <a:srgbClr val="FF0000"/>
                    </a:solidFill>
                  </a:rPr>
                  <a:t>?</a:t>
                </a:r>
                <a:endParaRPr lang="en-US" sz="5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1" y="4114800"/>
                <a:ext cx="3505198" cy="1754326"/>
              </a:xfrm>
              <a:prstGeom prst="rect">
                <a:avLst/>
              </a:prstGeom>
              <a:blipFill rotWithShape="0">
                <a:blip r:embed="rId4"/>
                <a:stretch>
                  <a:fillRect t="-8904" b="-19521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656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Nontriviality</a:t>
            </a:r>
            <a:r>
              <a:rPr lang="en-US" dirty="0" smtClean="0"/>
              <a:t> Constraint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819400"/>
            <a:ext cx="8305800" cy="12365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40754" y="4191000"/>
                <a:ext cx="5862502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Prevents</a:t>
                </a:r>
                <a:r>
                  <a:rPr lang="en-US" sz="3200" b="1" dirty="0" smtClean="0"/>
                  <a:t> trivial solution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3200" b="1" dirty="0" smtClean="0"/>
                  <a:t>.</a:t>
                </a:r>
              </a:p>
              <a:p>
                <a:pPr algn="ctr"/>
                <a:endParaRPr lang="en-US" sz="3200" b="1" dirty="0"/>
              </a:p>
              <a:p>
                <a:pPr algn="ctr"/>
                <a:r>
                  <a:rPr lang="en-US" sz="3200" b="1" dirty="0" smtClean="0"/>
                  <a:t>Extract the </a:t>
                </a:r>
                <a:r>
                  <a:rPr lang="en-US" sz="3200" b="1" dirty="0" smtClean="0">
                    <a:solidFill>
                      <a:srgbClr val="FF0000"/>
                    </a:solidFill>
                  </a:rPr>
                  <a:t>smallest eigenvalue</a:t>
                </a:r>
                <a:r>
                  <a:rPr lang="en-US" sz="3200" b="1" dirty="0" smtClean="0"/>
                  <a:t>.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754" y="4191000"/>
                <a:ext cx="5862502" cy="1569660"/>
              </a:xfrm>
              <a:prstGeom prst="rect">
                <a:avLst/>
              </a:prstGeom>
              <a:blipFill rotWithShape="0">
                <a:blip r:embed="rId4"/>
                <a:stretch>
                  <a:fillRect l="-2183" t="-4669" r="-2287" b="-1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649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Situation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362200"/>
            <a:ext cx="8501049" cy="18533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69711" y="4191000"/>
                <a:ext cx="7404591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Prevents</a:t>
                </a:r>
                <a:r>
                  <a:rPr lang="en-US" sz="3200" b="1" dirty="0" smtClean="0"/>
                  <a:t> trivial solution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3200" b="1" dirty="0" smtClean="0"/>
                  <a:t>.</a:t>
                </a:r>
              </a:p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</a:rPr>
                  <a:t>N</a:t>
                </a:r>
                <a:r>
                  <a:rPr lang="en-US" sz="3200" b="1" dirty="0" smtClean="0"/>
                  <a:t> contains basis for null space of A.</a:t>
                </a:r>
              </a:p>
              <a:p>
                <a:pPr algn="ctr"/>
                <a:endParaRPr lang="en-US" sz="3200" b="1" dirty="0"/>
              </a:p>
              <a:p>
                <a:pPr algn="ctr"/>
                <a:r>
                  <a:rPr lang="en-US" sz="3200" b="1" dirty="0" smtClean="0"/>
                  <a:t>Extract the </a:t>
                </a:r>
                <a:r>
                  <a:rPr lang="en-US" sz="3200" b="1" dirty="0" smtClean="0">
                    <a:solidFill>
                      <a:srgbClr val="FF0000"/>
                    </a:solidFill>
                  </a:rPr>
                  <a:t>smallest nonzero eigenvalue</a:t>
                </a:r>
                <a:r>
                  <a:rPr lang="en-US" sz="3200" b="1" dirty="0" smtClean="0"/>
                  <a:t>.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711" y="4191000"/>
                <a:ext cx="7404591" cy="2062103"/>
              </a:xfrm>
              <a:prstGeom prst="rect">
                <a:avLst/>
              </a:prstGeom>
              <a:blipFill rotWithShape="0">
                <a:blip r:embed="rId4"/>
                <a:stretch>
                  <a:fillRect l="-1730" t="-3550" r="-1647" b="-8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82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Parameterization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36" y="1600200"/>
            <a:ext cx="8895728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45150" y="4267200"/>
            <a:ext cx="6253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Mullen et al.  “Spectral Conformal Parameterization.”  SGP 2008.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6" y="5105400"/>
            <a:ext cx="7602208" cy="138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3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Story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0"/>
            <a:ext cx="8839200" cy="83870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7361" y="3733800"/>
            <a:ext cx="8969279" cy="2215153"/>
            <a:chOff x="87361" y="1904254"/>
            <a:chExt cx="8969279" cy="2215153"/>
          </a:xfrm>
        </p:grpSpPr>
        <p:grpSp>
          <p:nvGrpSpPr>
            <p:cNvPr id="7" name="Group 6"/>
            <p:cNvGrpSpPr/>
            <p:nvPr/>
          </p:nvGrpSpPr>
          <p:grpSpPr>
            <a:xfrm>
              <a:off x="87361" y="1904254"/>
              <a:ext cx="8969279" cy="1753488"/>
              <a:chOff x="-1542184" y="-643369"/>
              <a:chExt cx="13544550" cy="2647950"/>
            </a:xfrm>
          </p:grpSpPr>
          <p:pic>
            <p:nvPicPr>
              <p:cNvPr id="17" name="Picture 3" descr="C:\Users\Justin Solomon\Documents\Stanford\teaching\cs_468_spring_2013\Homeworks\hw3_coding\homer2_cropped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542184" y="-643369"/>
                <a:ext cx="1504950" cy="2647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4" descr="C:\Users\Justin Solomon\Documents\Stanford\teaching\cs_468_spring_2013\Homeworks\hw3_coding\homer3_cropped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234" y="-643369"/>
                <a:ext cx="1504950" cy="2647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5" descr="C:\Users\Justin Solomon\Documents\Stanford\teaching\cs_468_spring_2013\Homeworks\hw3_coding\homer4_cropped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7716" y="-643369"/>
                <a:ext cx="1504950" cy="2647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6" descr="C:\Users\Justin Solomon\Documents\Stanford\teaching\cs_468_spring_2013\Homeworks\hw3_coding\homer5_cropped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2666" y="-643369"/>
                <a:ext cx="1504950" cy="2647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7" descr="C:\Users\Justin Solomon\Documents\Stanford\teaching\cs_468_spring_2013\Homeworks\hw3_coding\homer6_cropped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7616" y="-643369"/>
                <a:ext cx="1504950" cy="2647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8" descr="C:\Users\Justin Solomon\Documents\Stanford\teaching\cs_468_spring_2013\Homeworks\hw3_coding\homer7_cropped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2566" y="-643369"/>
                <a:ext cx="1504950" cy="2647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9" descr="C:\Users\Justin Solomon\Documents\Stanford\teaching\cs_468_spring_2013\Homeworks\hw3_coding\homer8_cropped.pn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7516" y="-643369"/>
                <a:ext cx="1504950" cy="2647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10" descr="C:\Users\Justin Solomon\Documents\Stanford\teaching\cs_468_spring_2013\Homeworks\hw3_coding\homer9_cropped.pn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2466" y="-643369"/>
                <a:ext cx="1504950" cy="2647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11" descr="C:\Users\Justin Solomon\Documents\Stanford\teaching\cs_468_spring_2013\Homeworks\hw3_coding\homer10_cropped.pn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97416" y="-643369"/>
                <a:ext cx="1504950" cy="2647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357054" y="3657741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3641" y="3657742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3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50227" y="365774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4</a:t>
              </a:r>
              <a:endParaRPr lang="en-US" sz="24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46814" y="3657739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5</a:t>
              </a:r>
              <a:endParaRPr lang="en-US" sz="2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43400" y="3657738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6</a:t>
              </a:r>
              <a:endParaRPr lang="en-US" sz="2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39987" y="3657737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7</a:t>
              </a:r>
              <a:endParaRPr lang="en-US" sz="2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36573" y="3657736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8</a:t>
              </a:r>
              <a:endParaRPr lang="en-US" sz="24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33160" y="365773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9</a:t>
              </a:r>
              <a:endParaRPr lang="en-US" sz="24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29600" y="3657734"/>
              <a:ext cx="6574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10</a:t>
              </a:r>
              <a:endParaRPr lang="en-US" sz="2400" b="1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523589" y="5966936"/>
            <a:ext cx="6096823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“Laplace-Beltrami </a:t>
            </a:r>
            <a:r>
              <a:rPr lang="en-US" sz="3000" b="1" dirty="0" err="1" smtClean="0">
                <a:solidFill>
                  <a:srgbClr val="FF0000"/>
                </a:solidFill>
              </a:rPr>
              <a:t>Eigenfunctions</a:t>
            </a:r>
            <a:r>
              <a:rPr lang="en-US" sz="3000" b="1" dirty="0" smtClean="0">
                <a:solidFill>
                  <a:srgbClr val="FF0000"/>
                </a:solidFill>
              </a:rPr>
              <a:t>”</a:t>
            </a:r>
            <a:endParaRPr lang="en-US" sz="30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31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Idea of </a:t>
            </a:r>
            <a:r>
              <a:rPr lang="en-US" dirty="0" err="1" smtClean="0"/>
              <a:t>Eigenalgorithms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281" y="1905000"/>
            <a:ext cx="7345438" cy="448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912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Combining Tools So Far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524000"/>
            <a:ext cx="8001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</a:rPr>
              <a:t>Roughly:</a:t>
            </a:r>
          </a:p>
          <a:p>
            <a:pPr marL="342900" indent="-342900">
              <a:buAutoNum type="arabicPeriod"/>
            </a:pPr>
            <a:r>
              <a:rPr lang="en-US" sz="3200" b="1" dirty="0" smtClean="0"/>
              <a:t>Extract Laplace-Beltrami </a:t>
            </a:r>
            <a:r>
              <a:rPr lang="en-US" sz="3200" b="1" dirty="0" err="1" smtClean="0">
                <a:solidFill>
                  <a:srgbClr val="FF0000"/>
                </a:solidFill>
              </a:rPr>
              <a:t>eigen</a:t>
            </a:r>
            <a:r>
              <a:rPr lang="en-US" sz="3200" b="1" dirty="0" err="1" smtClean="0"/>
              <a:t>functions</a:t>
            </a:r>
            <a:r>
              <a:rPr lang="en-US" sz="3200" b="1" dirty="0" smtClean="0"/>
              <a:t>:</a:t>
            </a:r>
            <a:br>
              <a:rPr lang="en-US" sz="32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 smtClean="0"/>
          </a:p>
          <a:p>
            <a:pPr marL="342900" indent="-342900">
              <a:buAutoNum type="arabicPeriod"/>
            </a:pPr>
            <a:r>
              <a:rPr lang="en-US" sz="3200" b="1" dirty="0" smtClean="0"/>
              <a:t>Find mapping matrix (</a:t>
            </a:r>
            <a:r>
              <a:rPr lang="en-US" sz="3200" b="1" dirty="0" smtClean="0">
                <a:solidFill>
                  <a:srgbClr val="FF0000"/>
                </a:solidFill>
              </a:rPr>
              <a:t>linear</a:t>
            </a:r>
            <a:r>
              <a:rPr lang="en-US" sz="3200" b="1" dirty="0" smtClean="0"/>
              <a:t> solve!):</a:t>
            </a:r>
            <a:endParaRPr lang="en-US" sz="3200" b="1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362200"/>
            <a:ext cx="3048000" cy="5221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581400"/>
            <a:ext cx="8382000" cy="7566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16" name="Group 15"/>
          <p:cNvGrpSpPr/>
          <p:nvPr/>
        </p:nvGrpSpPr>
        <p:grpSpPr>
          <a:xfrm>
            <a:off x="1035205" y="4343400"/>
            <a:ext cx="7499196" cy="2092840"/>
            <a:chOff x="685800" y="4493941"/>
            <a:chExt cx="8198005" cy="228785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61476" y="4493941"/>
              <a:ext cx="2522329" cy="228785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99514" y="4642508"/>
              <a:ext cx="2337163" cy="1990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5800" y="4678675"/>
              <a:ext cx="2088915" cy="1918391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2514600" y="5637870"/>
              <a:ext cx="762000" cy="0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6019800" y="5637870"/>
              <a:ext cx="762000" cy="0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2117108" y="6489258"/>
            <a:ext cx="5366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Ovsjanikov</a:t>
            </a:r>
            <a:r>
              <a:rPr lang="en-US" dirty="0" smtClean="0"/>
              <a:t> et al.  “Functional Maps.”  SIGGRAPH 2012.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78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Specifically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" y="2514600"/>
            <a:ext cx="7178040" cy="32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9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1932" y="2209800"/>
            <a:ext cx="7634868" cy="4114800"/>
          </a:xfrm>
        </p:spPr>
        <p:txBody>
          <a:bodyPr>
            <a:noAutofit/>
          </a:bodyPr>
          <a:lstStyle/>
          <a:p>
            <a:r>
              <a:rPr lang="en-US" sz="4400" dirty="0" smtClean="0"/>
              <a:t>Vocabulary</a:t>
            </a:r>
            <a:br>
              <a:rPr lang="en-US" sz="4400" dirty="0" smtClean="0"/>
            </a:br>
            <a:endParaRPr lang="en-US" sz="2400" dirty="0" smtClean="0"/>
          </a:p>
          <a:p>
            <a:r>
              <a:rPr lang="en-US" sz="4400" dirty="0" smtClean="0"/>
              <a:t>Simple examples</a:t>
            </a:r>
            <a:br>
              <a:rPr lang="en-US" sz="4400" dirty="0" smtClean="0"/>
            </a:br>
            <a:endParaRPr lang="en-US" sz="2400" dirty="0" smtClean="0"/>
          </a:p>
          <a:p>
            <a:r>
              <a:rPr lang="en-US" sz="4400" b="1" dirty="0" smtClean="0">
                <a:solidFill>
                  <a:srgbClr val="FF0000"/>
                </a:solidFill>
              </a:rPr>
              <a:t>Unconstrained optimization</a:t>
            </a:r>
            <a:br>
              <a:rPr lang="en-US" sz="4400" b="1" dirty="0" smtClean="0">
                <a:solidFill>
                  <a:srgbClr val="FF0000"/>
                </a:solidFill>
              </a:rPr>
            </a:b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4400" dirty="0" smtClean="0"/>
              <a:t>Equality-constrained optimization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3461247" y="1600200"/>
            <a:ext cx="222150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Part I (Justin)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4029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Unconstrained Optimization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27" y="2667000"/>
            <a:ext cx="8183146" cy="322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6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Unconstrained Optimization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27" y="2667000"/>
            <a:ext cx="8183146" cy="322618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4800600" y="5105400"/>
            <a:ext cx="0" cy="78778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267200" y="5791200"/>
            <a:ext cx="35862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Unstructured.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0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Algorithms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91873"/>
            <a:ext cx="9144000" cy="7848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</a:rPr>
              <a:t>Gradient descent</a:t>
            </a:r>
            <a:endParaRPr lang="en-US" sz="4500" b="1" dirty="0">
              <a:noFill/>
            </a:endParaRPr>
          </a:p>
        </p:txBody>
      </p:sp>
      <p:pic>
        <p:nvPicPr>
          <p:cNvPr id="1026" name="Picture 2" descr="http://blog.datumbox.com/wp-content/uploads/2013/10/gradient-descent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2" y="1408176"/>
            <a:ext cx="6696075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99" y="5248505"/>
            <a:ext cx="6934200" cy="69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6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Algorithms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91873"/>
            <a:ext cx="9144000" cy="7848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</a:rPr>
              <a:t>Gradient descent</a:t>
            </a:r>
            <a:endParaRPr lang="en-US" sz="4500" b="1" dirty="0">
              <a:noFill/>
            </a:endParaRPr>
          </a:p>
        </p:txBody>
      </p:sp>
      <p:pic>
        <p:nvPicPr>
          <p:cNvPr id="1026" name="Picture 2" descr="http://blog.datumbox.com/wp-content/uploads/2013/10/gradient-descent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2" y="1408176"/>
            <a:ext cx="6696075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99" y="5248505"/>
            <a:ext cx="6934200" cy="69509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486400" y="4944261"/>
            <a:ext cx="0" cy="51587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05400" y="4419600"/>
            <a:ext cx="2057811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Line search</a:t>
            </a:r>
            <a:endParaRPr lang="en-US" sz="30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45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Algorithms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91873"/>
            <a:ext cx="9144000" cy="7848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</a:rPr>
              <a:t>Gradient descent</a:t>
            </a:r>
            <a:endParaRPr lang="en-US" sz="4500" b="1" dirty="0">
              <a:noFill/>
            </a:endParaRPr>
          </a:p>
        </p:txBody>
      </p:sp>
      <p:pic>
        <p:nvPicPr>
          <p:cNvPr id="1026" name="Picture 2" descr="http://blog.datumbox.com/wp-content/uploads/2013/10/gradient-descent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2" y="1408176"/>
            <a:ext cx="6696075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99" y="5248505"/>
            <a:ext cx="6934200" cy="6950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5400" y="2352659"/>
            <a:ext cx="2933699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Multiple optima!</a:t>
            </a:r>
            <a:endParaRPr lang="en-US" sz="30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Algorithms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91873"/>
            <a:ext cx="9144000" cy="7848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</a:rPr>
              <a:t>Accelerated gradient descent</a:t>
            </a:r>
            <a:endParaRPr lang="en-US" sz="4500" b="1" dirty="0">
              <a:noFill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95" y="2362200"/>
            <a:ext cx="8119211" cy="25835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60" y="1676400"/>
            <a:ext cx="5079681" cy="5901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9590" y="5125885"/>
            <a:ext cx="7524819" cy="80021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Quadratic convergence on convex problems!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(</a:t>
            </a:r>
            <a:r>
              <a:rPr lang="en-US" sz="1600" b="1" dirty="0" err="1" smtClean="0">
                <a:solidFill>
                  <a:srgbClr val="FF0000"/>
                </a:solidFill>
              </a:rPr>
              <a:t>Nesterov</a:t>
            </a:r>
            <a:r>
              <a:rPr lang="en-US" sz="1600" b="1" dirty="0" smtClean="0">
                <a:solidFill>
                  <a:srgbClr val="FF0000"/>
                </a:solidFill>
              </a:rPr>
              <a:t> 1983)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4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Algorithms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734730" y="1676400"/>
            <a:ext cx="3123270" cy="990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091873"/>
            <a:ext cx="9144000" cy="7848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</a:rPr>
              <a:t>Newton’s Method</a:t>
            </a:r>
            <a:endParaRPr lang="en-US" sz="4500" b="1" dirty="0">
              <a:noFill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812996"/>
            <a:ext cx="8610600" cy="70160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176454" y="3429000"/>
            <a:ext cx="6791093" cy="2210440"/>
            <a:chOff x="1776761" y="3650825"/>
            <a:chExt cx="6791093" cy="2210440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4335038" y="5045442"/>
              <a:ext cx="1" cy="464113"/>
            </a:xfrm>
            <a:prstGeom prst="line">
              <a:avLst/>
            </a:prstGeom>
            <a:ln w="38100">
              <a:solidFill>
                <a:schemeClr val="accent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Freeform 5"/>
            <p:cNvSpPr/>
            <p:nvPr/>
          </p:nvSpPr>
          <p:spPr>
            <a:xfrm>
              <a:off x="1776761" y="3809333"/>
              <a:ext cx="6791093" cy="1976935"/>
            </a:xfrm>
            <a:custGeom>
              <a:avLst/>
              <a:gdLst>
                <a:gd name="connsiteX0" fmla="*/ 5018049 w 5018049"/>
                <a:gd name="connsiteY0" fmla="*/ 0 h 1573372"/>
                <a:gd name="connsiteX1" fmla="*/ 3780263 w 5018049"/>
                <a:gd name="connsiteY1" fmla="*/ 613317 h 1573372"/>
                <a:gd name="connsiteX2" fmla="*/ 1918010 w 5018049"/>
                <a:gd name="connsiteY2" fmla="*/ 1572322 h 1573372"/>
                <a:gd name="connsiteX3" fmla="*/ 836341 w 5018049"/>
                <a:gd name="connsiteY3" fmla="*/ 791737 h 1573372"/>
                <a:gd name="connsiteX4" fmla="*/ 0 w 5018049"/>
                <a:gd name="connsiteY4" fmla="*/ 367990 h 1573372"/>
                <a:gd name="connsiteX0" fmla="*/ 5018049 w 5018049"/>
                <a:gd name="connsiteY0" fmla="*/ 0 h 2052468"/>
                <a:gd name="connsiteX1" fmla="*/ 3780263 w 5018049"/>
                <a:gd name="connsiteY1" fmla="*/ 613317 h 2052468"/>
                <a:gd name="connsiteX2" fmla="*/ 2141035 w 5018049"/>
                <a:gd name="connsiteY2" fmla="*/ 2051825 h 2052468"/>
                <a:gd name="connsiteX3" fmla="*/ 836341 w 5018049"/>
                <a:gd name="connsiteY3" fmla="*/ 791737 h 2052468"/>
                <a:gd name="connsiteX4" fmla="*/ 0 w 5018049"/>
                <a:gd name="connsiteY4" fmla="*/ 367990 h 2052468"/>
                <a:gd name="connsiteX0" fmla="*/ 6791093 w 6791093"/>
                <a:gd name="connsiteY0" fmla="*/ 0 h 1974409"/>
                <a:gd name="connsiteX1" fmla="*/ 3780263 w 6791093"/>
                <a:gd name="connsiteY1" fmla="*/ 535258 h 1974409"/>
                <a:gd name="connsiteX2" fmla="*/ 2141035 w 6791093"/>
                <a:gd name="connsiteY2" fmla="*/ 1973766 h 1974409"/>
                <a:gd name="connsiteX3" fmla="*/ 836341 w 6791093"/>
                <a:gd name="connsiteY3" fmla="*/ 713678 h 1974409"/>
                <a:gd name="connsiteX4" fmla="*/ 0 w 6791093"/>
                <a:gd name="connsiteY4" fmla="*/ 289931 h 1974409"/>
                <a:gd name="connsiteX0" fmla="*/ 6791093 w 6791093"/>
                <a:gd name="connsiteY0" fmla="*/ 2526 h 1976935"/>
                <a:gd name="connsiteX1" fmla="*/ 3780263 w 6791093"/>
                <a:gd name="connsiteY1" fmla="*/ 537784 h 1976935"/>
                <a:gd name="connsiteX2" fmla="*/ 2141035 w 6791093"/>
                <a:gd name="connsiteY2" fmla="*/ 1976292 h 1976935"/>
                <a:gd name="connsiteX3" fmla="*/ 836341 w 6791093"/>
                <a:gd name="connsiteY3" fmla="*/ 716204 h 1976935"/>
                <a:gd name="connsiteX4" fmla="*/ 0 w 6791093"/>
                <a:gd name="connsiteY4" fmla="*/ 292457 h 197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91093" h="1976935">
                  <a:moveTo>
                    <a:pt x="6791093" y="2526"/>
                  </a:moveTo>
                  <a:cubicBezTo>
                    <a:pt x="5832088" y="-27211"/>
                    <a:pt x="4555273" y="208823"/>
                    <a:pt x="3780263" y="537784"/>
                  </a:cubicBezTo>
                  <a:cubicBezTo>
                    <a:pt x="3005253" y="866745"/>
                    <a:pt x="2631689" y="1946555"/>
                    <a:pt x="2141035" y="1976292"/>
                  </a:cubicBezTo>
                  <a:cubicBezTo>
                    <a:pt x="1650381" y="2006029"/>
                    <a:pt x="1193180" y="996843"/>
                    <a:pt x="836341" y="716204"/>
                  </a:cubicBezTo>
                  <a:cubicBezTo>
                    <a:pt x="479502" y="435565"/>
                    <a:pt x="258336" y="403969"/>
                    <a:pt x="0" y="292457"/>
                  </a:cubicBezTo>
                </a:path>
              </a:pathLst>
            </a:custGeom>
            <a:noFill/>
            <a:ln w="635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2895600" y="3650825"/>
              <a:ext cx="4248615" cy="692575"/>
            </a:xfrm>
            <a:custGeom>
              <a:avLst/>
              <a:gdLst>
                <a:gd name="connsiteX0" fmla="*/ 0 w 4248615"/>
                <a:gd name="connsiteY0" fmla="*/ 0 h 692575"/>
                <a:gd name="connsiteX1" fmla="*/ 2074127 w 4248615"/>
                <a:gd name="connsiteY1" fmla="*/ 691376 h 692575"/>
                <a:gd name="connsiteX2" fmla="*/ 4248615 w 4248615"/>
                <a:gd name="connsiteY2" fmla="*/ 167269 h 69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48615" h="692575">
                  <a:moveTo>
                    <a:pt x="0" y="0"/>
                  </a:moveTo>
                  <a:cubicBezTo>
                    <a:pt x="683012" y="331749"/>
                    <a:pt x="1366025" y="663498"/>
                    <a:pt x="2074127" y="691376"/>
                  </a:cubicBezTo>
                  <a:cubicBezTo>
                    <a:pt x="2782230" y="719254"/>
                    <a:pt x="3886200" y="252762"/>
                    <a:pt x="4248615" y="167269"/>
                  </a:cubicBezTo>
                </a:path>
              </a:pathLst>
            </a:custGeom>
            <a:noFill/>
            <a:ln cmpd="sng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977053" y="4083204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5105402" y="4343400"/>
              <a:ext cx="1" cy="305605"/>
            </a:xfrm>
            <a:prstGeom prst="line">
              <a:avLst/>
            </a:prstGeom>
            <a:ln w="38100">
              <a:solidFill>
                <a:schemeClr val="accent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eform 17"/>
            <p:cNvSpPr/>
            <p:nvPr/>
          </p:nvSpPr>
          <p:spPr>
            <a:xfrm>
              <a:off x="3538653" y="4351128"/>
              <a:ext cx="1856678" cy="691412"/>
            </a:xfrm>
            <a:custGeom>
              <a:avLst/>
              <a:gdLst>
                <a:gd name="connsiteX0" fmla="*/ 0 w 4248615"/>
                <a:gd name="connsiteY0" fmla="*/ 0 h 692575"/>
                <a:gd name="connsiteX1" fmla="*/ 2074127 w 4248615"/>
                <a:gd name="connsiteY1" fmla="*/ 691376 h 692575"/>
                <a:gd name="connsiteX2" fmla="*/ 4248615 w 4248615"/>
                <a:gd name="connsiteY2" fmla="*/ 167269 h 692575"/>
                <a:gd name="connsiteX0" fmla="*/ 0 w 3599971"/>
                <a:gd name="connsiteY0" fmla="*/ 22302 h 713706"/>
                <a:gd name="connsiteX1" fmla="*/ 2074127 w 3599971"/>
                <a:gd name="connsiteY1" fmla="*/ 713678 h 713706"/>
                <a:gd name="connsiteX2" fmla="*/ 3599971 w 3599971"/>
                <a:gd name="connsiteY2" fmla="*/ 0 h 713706"/>
                <a:gd name="connsiteX0" fmla="*/ 0 w 3599971"/>
                <a:gd name="connsiteY0" fmla="*/ 22302 h 713706"/>
                <a:gd name="connsiteX1" fmla="*/ 2074127 w 3599971"/>
                <a:gd name="connsiteY1" fmla="*/ 713678 h 713706"/>
                <a:gd name="connsiteX2" fmla="*/ 3599971 w 3599971"/>
                <a:gd name="connsiteY2" fmla="*/ 0 h 713706"/>
                <a:gd name="connsiteX0" fmla="*/ 0 w 3599971"/>
                <a:gd name="connsiteY0" fmla="*/ 22302 h 713706"/>
                <a:gd name="connsiteX1" fmla="*/ 2074127 w 3599971"/>
                <a:gd name="connsiteY1" fmla="*/ 713678 h 713706"/>
                <a:gd name="connsiteX2" fmla="*/ 3599971 w 3599971"/>
                <a:gd name="connsiteY2" fmla="*/ 0 h 713706"/>
                <a:gd name="connsiteX0" fmla="*/ 0 w 3599971"/>
                <a:gd name="connsiteY0" fmla="*/ 22302 h 713706"/>
                <a:gd name="connsiteX1" fmla="*/ 2074127 w 3599971"/>
                <a:gd name="connsiteY1" fmla="*/ 713678 h 713706"/>
                <a:gd name="connsiteX2" fmla="*/ 3599971 w 3599971"/>
                <a:gd name="connsiteY2" fmla="*/ 0 h 713706"/>
                <a:gd name="connsiteX0" fmla="*/ 0 w 3599971"/>
                <a:gd name="connsiteY0" fmla="*/ 22302 h 713706"/>
                <a:gd name="connsiteX1" fmla="*/ 2074127 w 3599971"/>
                <a:gd name="connsiteY1" fmla="*/ 713678 h 713706"/>
                <a:gd name="connsiteX2" fmla="*/ 3599971 w 3599971"/>
                <a:gd name="connsiteY2" fmla="*/ 0 h 713706"/>
                <a:gd name="connsiteX0" fmla="*/ 0 w 3599971"/>
                <a:gd name="connsiteY0" fmla="*/ 22302 h 713706"/>
                <a:gd name="connsiteX1" fmla="*/ 2074127 w 3599971"/>
                <a:gd name="connsiteY1" fmla="*/ 713678 h 713706"/>
                <a:gd name="connsiteX2" fmla="*/ 3599971 w 3599971"/>
                <a:gd name="connsiteY2" fmla="*/ 0 h 713706"/>
                <a:gd name="connsiteX0" fmla="*/ 0 w 3599971"/>
                <a:gd name="connsiteY0" fmla="*/ 22302 h 691405"/>
                <a:gd name="connsiteX1" fmla="*/ 1620076 w 3599971"/>
                <a:gd name="connsiteY1" fmla="*/ 691375 h 691405"/>
                <a:gd name="connsiteX2" fmla="*/ 3599971 w 3599971"/>
                <a:gd name="connsiteY2" fmla="*/ 0 h 691405"/>
                <a:gd name="connsiteX0" fmla="*/ 0 w 3599971"/>
                <a:gd name="connsiteY0" fmla="*/ 22302 h 691412"/>
                <a:gd name="connsiteX1" fmla="*/ 1620076 w 3599971"/>
                <a:gd name="connsiteY1" fmla="*/ 691375 h 691412"/>
                <a:gd name="connsiteX2" fmla="*/ 3599971 w 3599971"/>
                <a:gd name="connsiteY2" fmla="*/ 0 h 69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99971" h="691412">
                  <a:moveTo>
                    <a:pt x="0" y="22302"/>
                  </a:moveTo>
                  <a:cubicBezTo>
                    <a:pt x="553284" y="420958"/>
                    <a:pt x="1020081" y="695092"/>
                    <a:pt x="1620076" y="691375"/>
                  </a:cubicBezTo>
                  <a:cubicBezTo>
                    <a:pt x="2220071" y="687658"/>
                    <a:pt x="2999721" y="275064"/>
                    <a:pt x="3599971" y="0"/>
                  </a:cubicBezTo>
                </a:path>
              </a:pathLst>
            </a:custGeom>
            <a:noFill/>
            <a:ln cmpd="sng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029202" y="4564082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029199" y="4258476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258837" y="496168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258837" y="5435132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08822" y="3780774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1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76057" y="4637049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235210" y="5491933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3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376746" y="4649005"/>
            <a:ext cx="2148073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Line search for stability</a:t>
            </a:r>
            <a:endParaRPr lang="en-US" sz="30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Algorithms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91873"/>
            <a:ext cx="9144000" cy="7848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</a:rPr>
              <a:t>Quasi-Newton:  BFGS and friends</a:t>
            </a:r>
            <a:endParaRPr lang="en-US" sz="4500" b="1" dirty="0">
              <a:noFill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48396" y="1676400"/>
            <a:ext cx="6847209" cy="990600"/>
            <a:chOff x="266700" y="1676400"/>
            <a:chExt cx="6847209" cy="990600"/>
          </a:xfrm>
        </p:grpSpPr>
        <p:sp>
          <p:nvSpPr>
            <p:cNvPr id="5" name="Rectangle 4"/>
            <p:cNvSpPr/>
            <p:nvPr/>
          </p:nvSpPr>
          <p:spPr>
            <a:xfrm>
              <a:off x="3734730" y="1676400"/>
              <a:ext cx="1370670" cy="9906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" y="1812996"/>
              <a:ext cx="6847209" cy="746627"/>
            </a:xfrm>
            <a:prstGeom prst="rect">
              <a:avLst/>
            </a:prstGeom>
          </p:spPr>
        </p:pic>
      </p:grpSp>
      <p:cxnSp>
        <p:nvCxnSpPr>
          <p:cNvPr id="8" name="Straight Arrow Connector 7"/>
          <p:cNvCxnSpPr/>
          <p:nvPr/>
        </p:nvCxnSpPr>
        <p:spPr>
          <a:xfrm flipV="1">
            <a:off x="5105400" y="2559623"/>
            <a:ext cx="0" cy="90566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14800" y="3175337"/>
            <a:ext cx="2901201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Hessian approximation</a:t>
            </a:r>
            <a:endParaRPr lang="en-US" sz="3000" b="1" baseline="30000" dirty="0">
              <a:solidFill>
                <a:srgbClr val="FF000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81000" y="4289791"/>
            <a:ext cx="8382000" cy="1730009"/>
          </a:xfrm>
        </p:spPr>
        <p:txBody>
          <a:bodyPr/>
          <a:lstStyle/>
          <a:p>
            <a:r>
              <a:rPr lang="en-US" b="1" dirty="0" smtClean="0"/>
              <a:t>(Often </a:t>
            </a:r>
            <a:r>
              <a:rPr lang="en-US" b="1" dirty="0" smtClean="0">
                <a:solidFill>
                  <a:srgbClr val="FF0000"/>
                </a:solidFill>
              </a:rPr>
              <a:t>sparse</a:t>
            </a:r>
            <a:r>
              <a:rPr lang="en-US" b="1" dirty="0" smtClean="0"/>
              <a:t>) approximation from previous samples and gradients</a:t>
            </a:r>
          </a:p>
          <a:p>
            <a:r>
              <a:rPr lang="en-US" b="1" dirty="0" smtClean="0"/>
              <a:t>Inverse in </a:t>
            </a:r>
            <a:r>
              <a:rPr lang="en-US" b="1" dirty="0" smtClean="0">
                <a:solidFill>
                  <a:srgbClr val="FF0000"/>
                </a:solidFill>
              </a:rPr>
              <a:t>closed form</a:t>
            </a:r>
            <a:r>
              <a:rPr lang="en-US" b="1" dirty="0" smtClean="0"/>
              <a:t>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981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 Flows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91873"/>
            <a:ext cx="9144000" cy="7848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</a:rPr>
              <a:t>Often </a:t>
            </a:r>
            <a:r>
              <a:rPr lang="en-US" sz="4500" b="1" i="1" dirty="0" smtClean="0">
                <a:solidFill>
                  <a:srgbClr val="FF0000"/>
                </a:solidFill>
              </a:rPr>
              <a:t>continuous</a:t>
            </a:r>
            <a:r>
              <a:rPr lang="en-US" sz="4500" b="1" dirty="0" smtClean="0">
                <a:solidFill>
                  <a:srgbClr val="FF0000"/>
                </a:solidFill>
              </a:rPr>
              <a:t> gradient descent</a:t>
            </a:r>
            <a:endParaRPr lang="en-US" sz="4500" b="1" dirty="0">
              <a:noFill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24" y="1600200"/>
            <a:ext cx="7914353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085328" y="5737988"/>
            <a:ext cx="973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M. </a:t>
            </a:r>
            <a:r>
              <a:rPr lang="en-US" sz="1200" b="1" dirty="0" err="1" smtClean="0"/>
              <a:t>Kazhdan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84290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851391"/>
            <a:ext cx="6705600" cy="4625609"/>
          </a:xfrm>
        </p:spPr>
        <p:txBody>
          <a:bodyPr/>
          <a:lstStyle/>
          <a:p>
            <a:r>
              <a:rPr lang="en-US" sz="8000" b="1" dirty="0" smtClean="0">
                <a:solidFill>
                  <a:srgbClr val="FF0000"/>
                </a:solidFill>
              </a:rPr>
              <a:t>Client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i="1" dirty="0" smtClean="0"/>
              <a:t>Which optimization tool is relevant?</a:t>
            </a:r>
            <a:br>
              <a:rPr lang="en-US" sz="2800" i="1" dirty="0" smtClean="0"/>
            </a:br>
            <a:r>
              <a:rPr lang="en-US" sz="2800" i="1" dirty="0" smtClean="0"/>
              <a:t/>
            </a:r>
            <a:br>
              <a:rPr lang="en-US" sz="2800" i="1" dirty="0" smtClean="0"/>
            </a:br>
            <a:endParaRPr lang="en-US" sz="2800" i="1" dirty="0" smtClean="0"/>
          </a:p>
          <a:p>
            <a:r>
              <a:rPr lang="en-US" sz="8000" b="1" dirty="0" smtClean="0">
                <a:solidFill>
                  <a:srgbClr val="FF0000"/>
                </a:solidFill>
              </a:rPr>
              <a:t>Designer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i="1" dirty="0" smtClean="0"/>
              <a:t>Can I design an algorithm for this problem?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13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 Shape Interpolation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547" y="1676400"/>
            <a:ext cx="7576905" cy="462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9653" y="6488668"/>
            <a:ext cx="870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Fr</a:t>
            </a:r>
            <a:r>
              <a:rPr lang="en-US" dirty="0" err="1" smtClean="0">
                <a:latin typeface="Corbel" panose="020B0503020204020204" pitchFamily="34" charset="0"/>
              </a:rPr>
              <a:t>öhlich</a:t>
            </a:r>
            <a:r>
              <a:rPr lang="en-US" dirty="0" smtClean="0">
                <a:latin typeface="Corbel" panose="020B0503020204020204" pitchFamily="34" charset="0"/>
              </a:rPr>
              <a:t> and </a:t>
            </a:r>
            <a:r>
              <a:rPr lang="en-US" dirty="0" err="1" smtClean="0">
                <a:latin typeface="Corbel" panose="020B0503020204020204" pitchFamily="34" charset="0"/>
              </a:rPr>
              <a:t>Botsch</a:t>
            </a:r>
            <a:r>
              <a:rPr lang="en-US" dirty="0" smtClean="0">
                <a:latin typeface="Corbel" panose="020B0503020204020204" pitchFamily="34" charset="0"/>
              </a:rPr>
              <a:t>.  “Example-Driven Deformations Based on Discrete Shells.”  CGF 2011.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54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Interpolation Pipeline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524000"/>
            <a:ext cx="8991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</a:rPr>
              <a:t>Roughly:</a:t>
            </a:r>
          </a:p>
          <a:p>
            <a:pPr marL="342900" indent="-342900">
              <a:buAutoNum type="arabicPeriod"/>
            </a:pPr>
            <a:r>
              <a:rPr lang="en-US" sz="3200" b="1" dirty="0" smtClean="0"/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Linearly</a:t>
            </a:r>
            <a:r>
              <a:rPr lang="en-US" sz="3200" b="1" dirty="0" smtClean="0"/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interpolate</a:t>
            </a:r>
            <a:r>
              <a:rPr lang="en-US" sz="3200" b="1" dirty="0" smtClean="0"/>
              <a:t> edge lengths and dihedral angles.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200" b="1" dirty="0" smtClean="0"/>
              <a:t/>
            </a:r>
            <a:br>
              <a:rPr lang="en-US" sz="2200" b="1" dirty="0" smtClean="0"/>
            </a:br>
            <a:endParaRPr lang="en-US" sz="2200" b="1" dirty="0" smtClean="0"/>
          </a:p>
          <a:p>
            <a:pPr marL="342900" indent="-342900">
              <a:buAutoNum type="arabicPeriod"/>
            </a:pPr>
            <a:endParaRPr lang="en-US" sz="2400" b="1" dirty="0" smtClean="0"/>
          </a:p>
          <a:p>
            <a:pPr marL="342900" indent="-342900">
              <a:buAutoNum type="arabicPeriod"/>
            </a:pPr>
            <a:endParaRPr lang="en-US" sz="2400" b="1" dirty="0" smtClean="0"/>
          </a:p>
          <a:p>
            <a:pPr marL="342900" indent="-342900">
              <a:buAutoNum type="arabicPeriod"/>
            </a:pPr>
            <a:r>
              <a:rPr lang="en-US" sz="3200" b="1" dirty="0" smtClean="0"/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Nonlinear</a:t>
            </a:r>
            <a:r>
              <a:rPr lang="en-US" sz="3200" b="1" dirty="0" smtClean="0"/>
              <a:t> optimization for vertex positions.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060" y="2743200"/>
            <a:ext cx="4611879" cy="15055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060" y="4724400"/>
            <a:ext cx="6108457" cy="2075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0" name="TextBox 9"/>
          <p:cNvSpPr txBox="1"/>
          <p:nvPr/>
        </p:nvSpPr>
        <p:spPr>
          <a:xfrm>
            <a:off x="779954" y="5715000"/>
            <a:ext cx="2972211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Sum of squares: Gauss-Newton</a:t>
            </a:r>
            <a:endParaRPr lang="en-US" sz="30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51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6191"/>
            <a:ext cx="8229600" cy="4092209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Matlab</a:t>
            </a:r>
            <a:r>
              <a:rPr lang="en-US" b="1" dirty="0" smtClean="0"/>
              <a:t>: 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fminunc</a:t>
            </a:r>
            <a:r>
              <a:rPr lang="en-US" b="1" dirty="0" smtClean="0"/>
              <a:t> or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minfunc</a:t>
            </a:r>
            <a:endParaRPr lang="en-US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C++</a:t>
            </a:r>
            <a:r>
              <a:rPr lang="en-US" b="1" dirty="0" smtClean="0"/>
              <a:t>: 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libLBFGS</a:t>
            </a:r>
            <a:r>
              <a:rPr lang="en-US" b="1" dirty="0" smtClean="0"/>
              <a:t>,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dlib</a:t>
            </a:r>
            <a:r>
              <a:rPr lang="en-US" b="1" dirty="0" smtClean="0"/>
              <a:t>, others</a:t>
            </a:r>
          </a:p>
          <a:p>
            <a:pPr algn="ctr"/>
            <a:endParaRPr lang="en-US" b="1" dirty="0"/>
          </a:p>
          <a:p>
            <a:pPr marL="118872" indent="0" algn="ctr">
              <a:buNone/>
            </a:pPr>
            <a:r>
              <a:rPr lang="en-US" b="1" dirty="0" smtClean="0"/>
              <a:t>Typically provide functions for </a:t>
            </a:r>
            <a:r>
              <a:rPr lang="en-US" b="1" dirty="0" smtClean="0">
                <a:solidFill>
                  <a:srgbClr val="FF0000"/>
                </a:solidFill>
              </a:rPr>
              <a:t>function</a:t>
            </a:r>
            <a:r>
              <a:rPr lang="en-US" b="1" dirty="0" smtClean="0"/>
              <a:t> and </a:t>
            </a:r>
            <a:r>
              <a:rPr lang="en-US" b="1" dirty="0" smtClean="0">
                <a:solidFill>
                  <a:srgbClr val="FF0000"/>
                </a:solidFill>
              </a:rPr>
              <a:t>gradient</a:t>
            </a:r>
            <a:r>
              <a:rPr lang="en-US" b="1" dirty="0" smtClean="0"/>
              <a:t> (and optionally, </a:t>
            </a:r>
            <a:r>
              <a:rPr lang="en-US" b="1" dirty="0" smtClean="0">
                <a:solidFill>
                  <a:srgbClr val="FF0000"/>
                </a:solidFill>
              </a:rPr>
              <a:t>Hessian</a:t>
            </a:r>
            <a:r>
              <a:rPr lang="en-US" b="1" dirty="0" smtClean="0"/>
              <a:t>).</a:t>
            </a:r>
          </a:p>
          <a:p>
            <a:pPr marL="118872" indent="0" algn="ctr">
              <a:buNone/>
            </a:pPr>
            <a:endParaRPr lang="en-US" b="1" dirty="0"/>
          </a:p>
          <a:p>
            <a:pPr marL="118872" indent="0" algn="ctr">
              <a:buNone/>
            </a:pPr>
            <a:r>
              <a:rPr lang="en-US" sz="6000" b="1" dirty="0" smtClean="0">
                <a:solidFill>
                  <a:srgbClr val="7030A0"/>
                </a:solidFill>
              </a:rPr>
              <a:t>Try several!</a:t>
            </a:r>
            <a:endParaRPr lang="en-US" sz="6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0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1932" y="2209800"/>
            <a:ext cx="7634868" cy="4114800"/>
          </a:xfrm>
        </p:spPr>
        <p:txBody>
          <a:bodyPr>
            <a:noAutofit/>
          </a:bodyPr>
          <a:lstStyle/>
          <a:p>
            <a:r>
              <a:rPr lang="en-US" sz="4400" dirty="0" smtClean="0"/>
              <a:t>Vocabulary</a:t>
            </a:r>
            <a:br>
              <a:rPr lang="en-US" sz="4400" dirty="0" smtClean="0"/>
            </a:br>
            <a:endParaRPr lang="en-US" sz="2400" dirty="0" smtClean="0"/>
          </a:p>
          <a:p>
            <a:r>
              <a:rPr lang="en-US" sz="4400" dirty="0" smtClean="0"/>
              <a:t>Simple examples</a:t>
            </a:r>
            <a:br>
              <a:rPr lang="en-US" sz="4400" dirty="0" smtClean="0"/>
            </a:br>
            <a:endParaRPr lang="en-US" sz="2400" dirty="0" smtClean="0"/>
          </a:p>
          <a:p>
            <a:r>
              <a:rPr lang="en-US" sz="4400" dirty="0" smtClean="0"/>
              <a:t>Unconstrained optimization</a:t>
            </a:r>
            <a:br>
              <a:rPr lang="en-US" sz="4400" dirty="0" smtClean="0"/>
            </a:br>
            <a:endParaRPr lang="en-US" sz="2400" dirty="0" smtClean="0"/>
          </a:p>
          <a:p>
            <a:r>
              <a:rPr lang="en-US" sz="4400" b="1" dirty="0" smtClean="0">
                <a:solidFill>
                  <a:srgbClr val="FF0000"/>
                </a:solidFill>
              </a:rPr>
              <a:t>Equality-constrained optimization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1247" y="1600200"/>
            <a:ext cx="222150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Part I (Justin)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3052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Lagrange Multipliers: Idea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299009" y="4577576"/>
            <a:ext cx="609600" cy="609600"/>
          </a:xfrm>
          <a:prstGeom prst="ellipse">
            <a:avLst/>
          </a:prstGeom>
          <a:noFill/>
          <a:ln cmpd="sng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84609" y="3663176"/>
            <a:ext cx="2438400" cy="2438400"/>
          </a:xfrm>
          <a:prstGeom prst="ellipse">
            <a:avLst/>
          </a:prstGeom>
          <a:noFill/>
          <a:ln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41809" y="4120376"/>
            <a:ext cx="1524000" cy="1524000"/>
          </a:xfrm>
          <a:prstGeom prst="ellipse">
            <a:avLst/>
          </a:prstGeom>
          <a:noFill/>
          <a:ln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51209" y="3124200"/>
            <a:ext cx="3505200" cy="3505200"/>
          </a:xfrm>
          <a:prstGeom prst="ellipse">
            <a:avLst/>
          </a:prstGeom>
          <a:noFill/>
          <a:ln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65409" y="2438400"/>
            <a:ext cx="4876800" cy="4876800"/>
          </a:xfrm>
          <a:prstGeom prst="ellipse">
            <a:avLst/>
          </a:prstGeom>
          <a:noFill/>
          <a:ln cmpd="sng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-672791" y="1600200"/>
            <a:ext cx="6553200" cy="6553200"/>
          </a:xfrm>
          <a:prstGeom prst="ellipse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-104080" y="1891433"/>
            <a:ext cx="7114480" cy="5780608"/>
          </a:xfrm>
          <a:custGeom>
            <a:avLst/>
            <a:gdLst>
              <a:gd name="connsiteX0" fmla="*/ 0 w 6411952"/>
              <a:gd name="connsiteY0" fmla="*/ 61335 h 5068233"/>
              <a:gd name="connsiteX1" fmla="*/ 2609386 w 6411952"/>
              <a:gd name="connsiteY1" fmla="*/ 317813 h 5068233"/>
              <a:gd name="connsiteX2" fmla="*/ 3601844 w 6411952"/>
              <a:gd name="connsiteY2" fmla="*/ 2525754 h 5068233"/>
              <a:gd name="connsiteX3" fmla="*/ 6411952 w 6411952"/>
              <a:gd name="connsiteY3" fmla="*/ 5068233 h 5068233"/>
              <a:gd name="connsiteX0" fmla="*/ 0 w 6411952"/>
              <a:gd name="connsiteY0" fmla="*/ 27806 h 5034704"/>
              <a:gd name="connsiteX1" fmla="*/ 2230245 w 6411952"/>
              <a:gd name="connsiteY1" fmla="*/ 429250 h 5034704"/>
              <a:gd name="connsiteX2" fmla="*/ 3601844 w 6411952"/>
              <a:gd name="connsiteY2" fmla="*/ 2492225 h 5034704"/>
              <a:gd name="connsiteX3" fmla="*/ 6411952 w 6411952"/>
              <a:gd name="connsiteY3" fmla="*/ 5034704 h 5034704"/>
              <a:gd name="connsiteX0" fmla="*/ 0 w 6411952"/>
              <a:gd name="connsiteY0" fmla="*/ 27806 h 5034704"/>
              <a:gd name="connsiteX1" fmla="*/ 2230245 w 6411952"/>
              <a:gd name="connsiteY1" fmla="*/ 429250 h 5034704"/>
              <a:gd name="connsiteX2" fmla="*/ 3601844 w 6411952"/>
              <a:gd name="connsiteY2" fmla="*/ 2492225 h 5034704"/>
              <a:gd name="connsiteX3" fmla="*/ 4828479 w 6411952"/>
              <a:gd name="connsiteY3" fmla="*/ 3663103 h 5034704"/>
              <a:gd name="connsiteX4" fmla="*/ 6411952 w 6411952"/>
              <a:gd name="connsiteY4" fmla="*/ 5034704 h 5034704"/>
              <a:gd name="connsiteX0" fmla="*/ 0 w 6411952"/>
              <a:gd name="connsiteY0" fmla="*/ 27806 h 5034704"/>
              <a:gd name="connsiteX1" fmla="*/ 2230245 w 6411952"/>
              <a:gd name="connsiteY1" fmla="*/ 429250 h 5034704"/>
              <a:gd name="connsiteX2" fmla="*/ 3601844 w 6411952"/>
              <a:gd name="connsiteY2" fmla="*/ 2492225 h 5034704"/>
              <a:gd name="connsiteX3" fmla="*/ 4728118 w 6411952"/>
              <a:gd name="connsiteY3" fmla="*/ 4265269 h 5034704"/>
              <a:gd name="connsiteX4" fmla="*/ 6411952 w 6411952"/>
              <a:gd name="connsiteY4" fmla="*/ 5034704 h 5034704"/>
              <a:gd name="connsiteX0" fmla="*/ 0 w 6846850"/>
              <a:gd name="connsiteY0" fmla="*/ 27806 h 5770685"/>
              <a:gd name="connsiteX1" fmla="*/ 2230245 w 6846850"/>
              <a:gd name="connsiteY1" fmla="*/ 429250 h 5770685"/>
              <a:gd name="connsiteX2" fmla="*/ 3601844 w 6846850"/>
              <a:gd name="connsiteY2" fmla="*/ 2492225 h 5770685"/>
              <a:gd name="connsiteX3" fmla="*/ 4728118 w 6846850"/>
              <a:gd name="connsiteY3" fmla="*/ 4265269 h 5770685"/>
              <a:gd name="connsiteX4" fmla="*/ 6846850 w 6846850"/>
              <a:gd name="connsiteY4" fmla="*/ 5770685 h 5770685"/>
              <a:gd name="connsiteX0" fmla="*/ 0 w 6846850"/>
              <a:gd name="connsiteY0" fmla="*/ 27806 h 5770685"/>
              <a:gd name="connsiteX1" fmla="*/ 2230245 w 6846850"/>
              <a:gd name="connsiteY1" fmla="*/ 429250 h 5770685"/>
              <a:gd name="connsiteX2" fmla="*/ 3601844 w 6846850"/>
              <a:gd name="connsiteY2" fmla="*/ 2492225 h 5770685"/>
              <a:gd name="connsiteX3" fmla="*/ 4728118 w 6846850"/>
              <a:gd name="connsiteY3" fmla="*/ 4265269 h 5770685"/>
              <a:gd name="connsiteX4" fmla="*/ 6846850 w 6846850"/>
              <a:gd name="connsiteY4" fmla="*/ 5770685 h 5770685"/>
              <a:gd name="connsiteX0" fmla="*/ 0 w 6846850"/>
              <a:gd name="connsiteY0" fmla="*/ 27806 h 5770685"/>
              <a:gd name="connsiteX1" fmla="*/ 2230245 w 6846850"/>
              <a:gd name="connsiteY1" fmla="*/ 429250 h 5770685"/>
              <a:gd name="connsiteX2" fmla="*/ 3601844 w 6846850"/>
              <a:gd name="connsiteY2" fmla="*/ 2492225 h 5770685"/>
              <a:gd name="connsiteX3" fmla="*/ 4672362 w 6846850"/>
              <a:gd name="connsiteY3" fmla="*/ 4532898 h 5770685"/>
              <a:gd name="connsiteX4" fmla="*/ 6846850 w 6846850"/>
              <a:gd name="connsiteY4" fmla="*/ 5770685 h 5770685"/>
              <a:gd name="connsiteX0" fmla="*/ 0 w 7114480"/>
              <a:gd name="connsiteY0" fmla="*/ 26578 h 5780608"/>
              <a:gd name="connsiteX1" fmla="*/ 2497875 w 7114480"/>
              <a:gd name="connsiteY1" fmla="*/ 439173 h 5780608"/>
              <a:gd name="connsiteX2" fmla="*/ 3869474 w 7114480"/>
              <a:gd name="connsiteY2" fmla="*/ 2502148 h 5780608"/>
              <a:gd name="connsiteX3" fmla="*/ 4939992 w 7114480"/>
              <a:gd name="connsiteY3" fmla="*/ 4542821 h 5780608"/>
              <a:gd name="connsiteX4" fmla="*/ 7114480 w 7114480"/>
              <a:gd name="connsiteY4" fmla="*/ 5780608 h 5780608"/>
              <a:gd name="connsiteX0" fmla="*/ 0 w 7114480"/>
              <a:gd name="connsiteY0" fmla="*/ 26578 h 5780608"/>
              <a:gd name="connsiteX1" fmla="*/ 2497875 w 7114480"/>
              <a:gd name="connsiteY1" fmla="*/ 439173 h 5780608"/>
              <a:gd name="connsiteX2" fmla="*/ 3869474 w 7114480"/>
              <a:gd name="connsiteY2" fmla="*/ 2502148 h 5780608"/>
              <a:gd name="connsiteX3" fmla="*/ 4939992 w 7114480"/>
              <a:gd name="connsiteY3" fmla="*/ 4542821 h 5780608"/>
              <a:gd name="connsiteX4" fmla="*/ 7114480 w 7114480"/>
              <a:gd name="connsiteY4" fmla="*/ 5780608 h 5780608"/>
              <a:gd name="connsiteX0" fmla="*/ 0 w 7114480"/>
              <a:gd name="connsiteY0" fmla="*/ 26578 h 5780608"/>
              <a:gd name="connsiteX1" fmla="*/ 2497875 w 7114480"/>
              <a:gd name="connsiteY1" fmla="*/ 439173 h 5780608"/>
              <a:gd name="connsiteX2" fmla="*/ 3869474 w 7114480"/>
              <a:gd name="connsiteY2" fmla="*/ 2502148 h 5780608"/>
              <a:gd name="connsiteX3" fmla="*/ 4939992 w 7114480"/>
              <a:gd name="connsiteY3" fmla="*/ 4542821 h 5780608"/>
              <a:gd name="connsiteX4" fmla="*/ 7114480 w 7114480"/>
              <a:gd name="connsiteY4" fmla="*/ 5780608 h 578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480" h="5780608">
                <a:moveTo>
                  <a:pt x="0" y="26578"/>
                </a:moveTo>
                <a:cubicBezTo>
                  <a:pt x="1004539" y="-50552"/>
                  <a:pt x="1852963" y="26578"/>
                  <a:pt x="2497875" y="439173"/>
                </a:cubicBezTo>
                <a:cubicBezTo>
                  <a:pt x="3142787" y="851768"/>
                  <a:pt x="3730083" y="1684393"/>
                  <a:pt x="3869474" y="2502148"/>
                </a:cubicBezTo>
                <a:cubicBezTo>
                  <a:pt x="4008865" y="3319903"/>
                  <a:pt x="4471641" y="4119075"/>
                  <a:pt x="4939992" y="4542821"/>
                </a:cubicBezTo>
                <a:cubicBezTo>
                  <a:pt x="5408343" y="4966567"/>
                  <a:pt x="6560636" y="5685822"/>
                  <a:pt x="7114480" y="5780608"/>
                </a:cubicBezTo>
              </a:path>
            </a:pathLst>
          </a:cu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8442">
            <a:off x="2298489" y="6035211"/>
            <a:ext cx="1497353" cy="4088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216">
            <a:off x="1833275" y="1924509"/>
            <a:ext cx="1489965" cy="408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18" y="1616927"/>
            <a:ext cx="4430333" cy="15056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7765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Lagrange Multipliers: Idea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299009" y="4577576"/>
            <a:ext cx="609600" cy="609600"/>
          </a:xfrm>
          <a:prstGeom prst="ellipse">
            <a:avLst/>
          </a:prstGeom>
          <a:noFill/>
          <a:ln cmpd="sng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84609" y="3663176"/>
            <a:ext cx="2438400" cy="2438400"/>
          </a:xfrm>
          <a:prstGeom prst="ellipse">
            <a:avLst/>
          </a:prstGeom>
          <a:noFill/>
          <a:ln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41809" y="4120376"/>
            <a:ext cx="1524000" cy="1524000"/>
          </a:xfrm>
          <a:prstGeom prst="ellipse">
            <a:avLst/>
          </a:prstGeom>
          <a:noFill/>
          <a:ln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51209" y="3124200"/>
            <a:ext cx="3505200" cy="3505200"/>
          </a:xfrm>
          <a:prstGeom prst="ellipse">
            <a:avLst/>
          </a:prstGeom>
          <a:noFill/>
          <a:ln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65409" y="2438400"/>
            <a:ext cx="4876800" cy="4876800"/>
          </a:xfrm>
          <a:prstGeom prst="ellipse">
            <a:avLst/>
          </a:prstGeom>
          <a:noFill/>
          <a:ln cmpd="sng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-672791" y="1600200"/>
            <a:ext cx="6553200" cy="6553200"/>
          </a:xfrm>
          <a:prstGeom prst="ellipse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-104080" y="1891433"/>
            <a:ext cx="7114480" cy="5780608"/>
          </a:xfrm>
          <a:custGeom>
            <a:avLst/>
            <a:gdLst>
              <a:gd name="connsiteX0" fmla="*/ 0 w 6411952"/>
              <a:gd name="connsiteY0" fmla="*/ 61335 h 5068233"/>
              <a:gd name="connsiteX1" fmla="*/ 2609386 w 6411952"/>
              <a:gd name="connsiteY1" fmla="*/ 317813 h 5068233"/>
              <a:gd name="connsiteX2" fmla="*/ 3601844 w 6411952"/>
              <a:gd name="connsiteY2" fmla="*/ 2525754 h 5068233"/>
              <a:gd name="connsiteX3" fmla="*/ 6411952 w 6411952"/>
              <a:gd name="connsiteY3" fmla="*/ 5068233 h 5068233"/>
              <a:gd name="connsiteX0" fmla="*/ 0 w 6411952"/>
              <a:gd name="connsiteY0" fmla="*/ 27806 h 5034704"/>
              <a:gd name="connsiteX1" fmla="*/ 2230245 w 6411952"/>
              <a:gd name="connsiteY1" fmla="*/ 429250 h 5034704"/>
              <a:gd name="connsiteX2" fmla="*/ 3601844 w 6411952"/>
              <a:gd name="connsiteY2" fmla="*/ 2492225 h 5034704"/>
              <a:gd name="connsiteX3" fmla="*/ 6411952 w 6411952"/>
              <a:gd name="connsiteY3" fmla="*/ 5034704 h 5034704"/>
              <a:gd name="connsiteX0" fmla="*/ 0 w 6411952"/>
              <a:gd name="connsiteY0" fmla="*/ 27806 h 5034704"/>
              <a:gd name="connsiteX1" fmla="*/ 2230245 w 6411952"/>
              <a:gd name="connsiteY1" fmla="*/ 429250 h 5034704"/>
              <a:gd name="connsiteX2" fmla="*/ 3601844 w 6411952"/>
              <a:gd name="connsiteY2" fmla="*/ 2492225 h 5034704"/>
              <a:gd name="connsiteX3" fmla="*/ 4828479 w 6411952"/>
              <a:gd name="connsiteY3" fmla="*/ 3663103 h 5034704"/>
              <a:gd name="connsiteX4" fmla="*/ 6411952 w 6411952"/>
              <a:gd name="connsiteY4" fmla="*/ 5034704 h 5034704"/>
              <a:gd name="connsiteX0" fmla="*/ 0 w 6411952"/>
              <a:gd name="connsiteY0" fmla="*/ 27806 h 5034704"/>
              <a:gd name="connsiteX1" fmla="*/ 2230245 w 6411952"/>
              <a:gd name="connsiteY1" fmla="*/ 429250 h 5034704"/>
              <a:gd name="connsiteX2" fmla="*/ 3601844 w 6411952"/>
              <a:gd name="connsiteY2" fmla="*/ 2492225 h 5034704"/>
              <a:gd name="connsiteX3" fmla="*/ 4728118 w 6411952"/>
              <a:gd name="connsiteY3" fmla="*/ 4265269 h 5034704"/>
              <a:gd name="connsiteX4" fmla="*/ 6411952 w 6411952"/>
              <a:gd name="connsiteY4" fmla="*/ 5034704 h 5034704"/>
              <a:gd name="connsiteX0" fmla="*/ 0 w 6846850"/>
              <a:gd name="connsiteY0" fmla="*/ 27806 h 5770685"/>
              <a:gd name="connsiteX1" fmla="*/ 2230245 w 6846850"/>
              <a:gd name="connsiteY1" fmla="*/ 429250 h 5770685"/>
              <a:gd name="connsiteX2" fmla="*/ 3601844 w 6846850"/>
              <a:gd name="connsiteY2" fmla="*/ 2492225 h 5770685"/>
              <a:gd name="connsiteX3" fmla="*/ 4728118 w 6846850"/>
              <a:gd name="connsiteY3" fmla="*/ 4265269 h 5770685"/>
              <a:gd name="connsiteX4" fmla="*/ 6846850 w 6846850"/>
              <a:gd name="connsiteY4" fmla="*/ 5770685 h 5770685"/>
              <a:gd name="connsiteX0" fmla="*/ 0 w 6846850"/>
              <a:gd name="connsiteY0" fmla="*/ 27806 h 5770685"/>
              <a:gd name="connsiteX1" fmla="*/ 2230245 w 6846850"/>
              <a:gd name="connsiteY1" fmla="*/ 429250 h 5770685"/>
              <a:gd name="connsiteX2" fmla="*/ 3601844 w 6846850"/>
              <a:gd name="connsiteY2" fmla="*/ 2492225 h 5770685"/>
              <a:gd name="connsiteX3" fmla="*/ 4728118 w 6846850"/>
              <a:gd name="connsiteY3" fmla="*/ 4265269 h 5770685"/>
              <a:gd name="connsiteX4" fmla="*/ 6846850 w 6846850"/>
              <a:gd name="connsiteY4" fmla="*/ 5770685 h 5770685"/>
              <a:gd name="connsiteX0" fmla="*/ 0 w 6846850"/>
              <a:gd name="connsiteY0" fmla="*/ 27806 h 5770685"/>
              <a:gd name="connsiteX1" fmla="*/ 2230245 w 6846850"/>
              <a:gd name="connsiteY1" fmla="*/ 429250 h 5770685"/>
              <a:gd name="connsiteX2" fmla="*/ 3601844 w 6846850"/>
              <a:gd name="connsiteY2" fmla="*/ 2492225 h 5770685"/>
              <a:gd name="connsiteX3" fmla="*/ 4672362 w 6846850"/>
              <a:gd name="connsiteY3" fmla="*/ 4532898 h 5770685"/>
              <a:gd name="connsiteX4" fmla="*/ 6846850 w 6846850"/>
              <a:gd name="connsiteY4" fmla="*/ 5770685 h 5770685"/>
              <a:gd name="connsiteX0" fmla="*/ 0 w 7114480"/>
              <a:gd name="connsiteY0" fmla="*/ 26578 h 5780608"/>
              <a:gd name="connsiteX1" fmla="*/ 2497875 w 7114480"/>
              <a:gd name="connsiteY1" fmla="*/ 439173 h 5780608"/>
              <a:gd name="connsiteX2" fmla="*/ 3869474 w 7114480"/>
              <a:gd name="connsiteY2" fmla="*/ 2502148 h 5780608"/>
              <a:gd name="connsiteX3" fmla="*/ 4939992 w 7114480"/>
              <a:gd name="connsiteY3" fmla="*/ 4542821 h 5780608"/>
              <a:gd name="connsiteX4" fmla="*/ 7114480 w 7114480"/>
              <a:gd name="connsiteY4" fmla="*/ 5780608 h 5780608"/>
              <a:gd name="connsiteX0" fmla="*/ 0 w 7114480"/>
              <a:gd name="connsiteY0" fmla="*/ 26578 h 5780608"/>
              <a:gd name="connsiteX1" fmla="*/ 2497875 w 7114480"/>
              <a:gd name="connsiteY1" fmla="*/ 439173 h 5780608"/>
              <a:gd name="connsiteX2" fmla="*/ 3869474 w 7114480"/>
              <a:gd name="connsiteY2" fmla="*/ 2502148 h 5780608"/>
              <a:gd name="connsiteX3" fmla="*/ 4939992 w 7114480"/>
              <a:gd name="connsiteY3" fmla="*/ 4542821 h 5780608"/>
              <a:gd name="connsiteX4" fmla="*/ 7114480 w 7114480"/>
              <a:gd name="connsiteY4" fmla="*/ 5780608 h 5780608"/>
              <a:gd name="connsiteX0" fmla="*/ 0 w 7114480"/>
              <a:gd name="connsiteY0" fmla="*/ 26578 h 5780608"/>
              <a:gd name="connsiteX1" fmla="*/ 2497875 w 7114480"/>
              <a:gd name="connsiteY1" fmla="*/ 439173 h 5780608"/>
              <a:gd name="connsiteX2" fmla="*/ 3869474 w 7114480"/>
              <a:gd name="connsiteY2" fmla="*/ 2502148 h 5780608"/>
              <a:gd name="connsiteX3" fmla="*/ 4939992 w 7114480"/>
              <a:gd name="connsiteY3" fmla="*/ 4542821 h 5780608"/>
              <a:gd name="connsiteX4" fmla="*/ 7114480 w 7114480"/>
              <a:gd name="connsiteY4" fmla="*/ 5780608 h 578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480" h="5780608">
                <a:moveTo>
                  <a:pt x="0" y="26578"/>
                </a:moveTo>
                <a:cubicBezTo>
                  <a:pt x="1004539" y="-50552"/>
                  <a:pt x="1852963" y="26578"/>
                  <a:pt x="2497875" y="439173"/>
                </a:cubicBezTo>
                <a:cubicBezTo>
                  <a:pt x="3142787" y="851768"/>
                  <a:pt x="3730083" y="1684393"/>
                  <a:pt x="3869474" y="2502148"/>
                </a:cubicBezTo>
                <a:cubicBezTo>
                  <a:pt x="4008865" y="3319903"/>
                  <a:pt x="4471641" y="4119075"/>
                  <a:pt x="4939992" y="4542821"/>
                </a:cubicBezTo>
                <a:cubicBezTo>
                  <a:pt x="5408343" y="4966567"/>
                  <a:pt x="6560636" y="5685822"/>
                  <a:pt x="7114480" y="5780608"/>
                </a:cubicBezTo>
              </a:path>
            </a:pathLst>
          </a:cu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rot="18900000" flipH="1" flipV="1">
            <a:off x="3879688" y="3809077"/>
            <a:ext cx="892098" cy="256479"/>
          </a:xfrm>
          <a:prstGeom prst="straightConnector1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8900000" flipH="1">
            <a:off x="2074127" y="3014803"/>
            <a:ext cx="911945" cy="18247"/>
          </a:xfrm>
          <a:prstGeom prst="straightConnector1">
            <a:avLst/>
          </a:prstGeom>
          <a:ln w="5080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29" y="3437504"/>
            <a:ext cx="852112" cy="3694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522" y="2668198"/>
            <a:ext cx="829947" cy="3644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562600" y="5950803"/>
                <a:ext cx="3493072" cy="83099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- Decrease </a:t>
                </a:r>
                <a:r>
                  <a:rPr lang="en-US" sz="2400" b="1" i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f</a:t>
                </a:r>
                <a:r>
                  <a:rPr lang="en-US" sz="24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𝛁</m:t>
                    </m:r>
                    <m:r>
                      <a:rPr lang="en-US" sz="2400" b="1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endParaRPr lang="en-US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- Violate constraint: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𝛁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𝒈</m:t>
                    </m:r>
                  </m:oMath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5950803"/>
                <a:ext cx="3493072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2604" t="-5000" b="-13571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18" y="1616927"/>
            <a:ext cx="4430333" cy="15056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6940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Lagrange Multipliers: Idea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299009" y="4577576"/>
            <a:ext cx="609600" cy="609600"/>
          </a:xfrm>
          <a:prstGeom prst="ellipse">
            <a:avLst/>
          </a:prstGeom>
          <a:noFill/>
          <a:ln cmpd="sng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84609" y="3663176"/>
            <a:ext cx="2438400" cy="2438400"/>
          </a:xfrm>
          <a:prstGeom prst="ellipse">
            <a:avLst/>
          </a:prstGeom>
          <a:noFill/>
          <a:ln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41809" y="4120376"/>
            <a:ext cx="1524000" cy="1524000"/>
          </a:xfrm>
          <a:prstGeom prst="ellipse">
            <a:avLst/>
          </a:prstGeom>
          <a:noFill/>
          <a:ln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51209" y="3124200"/>
            <a:ext cx="3505200" cy="3505200"/>
          </a:xfrm>
          <a:prstGeom prst="ellipse">
            <a:avLst/>
          </a:prstGeom>
          <a:noFill/>
          <a:ln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65409" y="2438400"/>
            <a:ext cx="4876800" cy="4876800"/>
          </a:xfrm>
          <a:prstGeom prst="ellipse">
            <a:avLst/>
          </a:prstGeom>
          <a:noFill/>
          <a:ln cmpd="sng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-672791" y="1600200"/>
            <a:ext cx="6553200" cy="6553200"/>
          </a:xfrm>
          <a:prstGeom prst="ellipse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-104080" y="1891433"/>
            <a:ext cx="7114480" cy="5780608"/>
          </a:xfrm>
          <a:custGeom>
            <a:avLst/>
            <a:gdLst>
              <a:gd name="connsiteX0" fmla="*/ 0 w 6411952"/>
              <a:gd name="connsiteY0" fmla="*/ 61335 h 5068233"/>
              <a:gd name="connsiteX1" fmla="*/ 2609386 w 6411952"/>
              <a:gd name="connsiteY1" fmla="*/ 317813 h 5068233"/>
              <a:gd name="connsiteX2" fmla="*/ 3601844 w 6411952"/>
              <a:gd name="connsiteY2" fmla="*/ 2525754 h 5068233"/>
              <a:gd name="connsiteX3" fmla="*/ 6411952 w 6411952"/>
              <a:gd name="connsiteY3" fmla="*/ 5068233 h 5068233"/>
              <a:gd name="connsiteX0" fmla="*/ 0 w 6411952"/>
              <a:gd name="connsiteY0" fmla="*/ 27806 h 5034704"/>
              <a:gd name="connsiteX1" fmla="*/ 2230245 w 6411952"/>
              <a:gd name="connsiteY1" fmla="*/ 429250 h 5034704"/>
              <a:gd name="connsiteX2" fmla="*/ 3601844 w 6411952"/>
              <a:gd name="connsiteY2" fmla="*/ 2492225 h 5034704"/>
              <a:gd name="connsiteX3" fmla="*/ 6411952 w 6411952"/>
              <a:gd name="connsiteY3" fmla="*/ 5034704 h 5034704"/>
              <a:gd name="connsiteX0" fmla="*/ 0 w 6411952"/>
              <a:gd name="connsiteY0" fmla="*/ 27806 h 5034704"/>
              <a:gd name="connsiteX1" fmla="*/ 2230245 w 6411952"/>
              <a:gd name="connsiteY1" fmla="*/ 429250 h 5034704"/>
              <a:gd name="connsiteX2" fmla="*/ 3601844 w 6411952"/>
              <a:gd name="connsiteY2" fmla="*/ 2492225 h 5034704"/>
              <a:gd name="connsiteX3" fmla="*/ 4828479 w 6411952"/>
              <a:gd name="connsiteY3" fmla="*/ 3663103 h 5034704"/>
              <a:gd name="connsiteX4" fmla="*/ 6411952 w 6411952"/>
              <a:gd name="connsiteY4" fmla="*/ 5034704 h 5034704"/>
              <a:gd name="connsiteX0" fmla="*/ 0 w 6411952"/>
              <a:gd name="connsiteY0" fmla="*/ 27806 h 5034704"/>
              <a:gd name="connsiteX1" fmla="*/ 2230245 w 6411952"/>
              <a:gd name="connsiteY1" fmla="*/ 429250 h 5034704"/>
              <a:gd name="connsiteX2" fmla="*/ 3601844 w 6411952"/>
              <a:gd name="connsiteY2" fmla="*/ 2492225 h 5034704"/>
              <a:gd name="connsiteX3" fmla="*/ 4728118 w 6411952"/>
              <a:gd name="connsiteY3" fmla="*/ 4265269 h 5034704"/>
              <a:gd name="connsiteX4" fmla="*/ 6411952 w 6411952"/>
              <a:gd name="connsiteY4" fmla="*/ 5034704 h 5034704"/>
              <a:gd name="connsiteX0" fmla="*/ 0 w 6846850"/>
              <a:gd name="connsiteY0" fmla="*/ 27806 h 5770685"/>
              <a:gd name="connsiteX1" fmla="*/ 2230245 w 6846850"/>
              <a:gd name="connsiteY1" fmla="*/ 429250 h 5770685"/>
              <a:gd name="connsiteX2" fmla="*/ 3601844 w 6846850"/>
              <a:gd name="connsiteY2" fmla="*/ 2492225 h 5770685"/>
              <a:gd name="connsiteX3" fmla="*/ 4728118 w 6846850"/>
              <a:gd name="connsiteY3" fmla="*/ 4265269 h 5770685"/>
              <a:gd name="connsiteX4" fmla="*/ 6846850 w 6846850"/>
              <a:gd name="connsiteY4" fmla="*/ 5770685 h 5770685"/>
              <a:gd name="connsiteX0" fmla="*/ 0 w 6846850"/>
              <a:gd name="connsiteY0" fmla="*/ 27806 h 5770685"/>
              <a:gd name="connsiteX1" fmla="*/ 2230245 w 6846850"/>
              <a:gd name="connsiteY1" fmla="*/ 429250 h 5770685"/>
              <a:gd name="connsiteX2" fmla="*/ 3601844 w 6846850"/>
              <a:gd name="connsiteY2" fmla="*/ 2492225 h 5770685"/>
              <a:gd name="connsiteX3" fmla="*/ 4728118 w 6846850"/>
              <a:gd name="connsiteY3" fmla="*/ 4265269 h 5770685"/>
              <a:gd name="connsiteX4" fmla="*/ 6846850 w 6846850"/>
              <a:gd name="connsiteY4" fmla="*/ 5770685 h 5770685"/>
              <a:gd name="connsiteX0" fmla="*/ 0 w 6846850"/>
              <a:gd name="connsiteY0" fmla="*/ 27806 h 5770685"/>
              <a:gd name="connsiteX1" fmla="*/ 2230245 w 6846850"/>
              <a:gd name="connsiteY1" fmla="*/ 429250 h 5770685"/>
              <a:gd name="connsiteX2" fmla="*/ 3601844 w 6846850"/>
              <a:gd name="connsiteY2" fmla="*/ 2492225 h 5770685"/>
              <a:gd name="connsiteX3" fmla="*/ 4672362 w 6846850"/>
              <a:gd name="connsiteY3" fmla="*/ 4532898 h 5770685"/>
              <a:gd name="connsiteX4" fmla="*/ 6846850 w 6846850"/>
              <a:gd name="connsiteY4" fmla="*/ 5770685 h 5770685"/>
              <a:gd name="connsiteX0" fmla="*/ 0 w 7114480"/>
              <a:gd name="connsiteY0" fmla="*/ 26578 h 5780608"/>
              <a:gd name="connsiteX1" fmla="*/ 2497875 w 7114480"/>
              <a:gd name="connsiteY1" fmla="*/ 439173 h 5780608"/>
              <a:gd name="connsiteX2" fmla="*/ 3869474 w 7114480"/>
              <a:gd name="connsiteY2" fmla="*/ 2502148 h 5780608"/>
              <a:gd name="connsiteX3" fmla="*/ 4939992 w 7114480"/>
              <a:gd name="connsiteY3" fmla="*/ 4542821 h 5780608"/>
              <a:gd name="connsiteX4" fmla="*/ 7114480 w 7114480"/>
              <a:gd name="connsiteY4" fmla="*/ 5780608 h 5780608"/>
              <a:gd name="connsiteX0" fmla="*/ 0 w 7114480"/>
              <a:gd name="connsiteY0" fmla="*/ 26578 h 5780608"/>
              <a:gd name="connsiteX1" fmla="*/ 2497875 w 7114480"/>
              <a:gd name="connsiteY1" fmla="*/ 439173 h 5780608"/>
              <a:gd name="connsiteX2" fmla="*/ 3869474 w 7114480"/>
              <a:gd name="connsiteY2" fmla="*/ 2502148 h 5780608"/>
              <a:gd name="connsiteX3" fmla="*/ 4939992 w 7114480"/>
              <a:gd name="connsiteY3" fmla="*/ 4542821 h 5780608"/>
              <a:gd name="connsiteX4" fmla="*/ 7114480 w 7114480"/>
              <a:gd name="connsiteY4" fmla="*/ 5780608 h 5780608"/>
              <a:gd name="connsiteX0" fmla="*/ 0 w 7114480"/>
              <a:gd name="connsiteY0" fmla="*/ 26578 h 5780608"/>
              <a:gd name="connsiteX1" fmla="*/ 2497875 w 7114480"/>
              <a:gd name="connsiteY1" fmla="*/ 439173 h 5780608"/>
              <a:gd name="connsiteX2" fmla="*/ 3869474 w 7114480"/>
              <a:gd name="connsiteY2" fmla="*/ 2502148 h 5780608"/>
              <a:gd name="connsiteX3" fmla="*/ 4939992 w 7114480"/>
              <a:gd name="connsiteY3" fmla="*/ 4542821 h 5780608"/>
              <a:gd name="connsiteX4" fmla="*/ 7114480 w 7114480"/>
              <a:gd name="connsiteY4" fmla="*/ 5780608 h 578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480" h="5780608">
                <a:moveTo>
                  <a:pt x="0" y="26578"/>
                </a:moveTo>
                <a:cubicBezTo>
                  <a:pt x="1004539" y="-50552"/>
                  <a:pt x="1852963" y="26578"/>
                  <a:pt x="2497875" y="439173"/>
                </a:cubicBezTo>
                <a:cubicBezTo>
                  <a:pt x="3142787" y="851768"/>
                  <a:pt x="3730083" y="1684393"/>
                  <a:pt x="3869474" y="2502148"/>
                </a:cubicBezTo>
                <a:cubicBezTo>
                  <a:pt x="4008865" y="3319903"/>
                  <a:pt x="4471641" y="4119075"/>
                  <a:pt x="4939992" y="4542821"/>
                </a:cubicBezTo>
                <a:cubicBezTo>
                  <a:pt x="5408343" y="4966567"/>
                  <a:pt x="6560636" y="5685822"/>
                  <a:pt x="7114480" y="5780608"/>
                </a:cubicBezTo>
              </a:path>
            </a:pathLst>
          </a:cu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18" y="1616927"/>
            <a:ext cx="4430333" cy="15056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</p:pic>
      <p:cxnSp>
        <p:nvCxnSpPr>
          <p:cNvPr id="4" name="Straight Arrow Connector 3"/>
          <p:cNvCxnSpPr/>
          <p:nvPr/>
        </p:nvCxnSpPr>
        <p:spPr>
          <a:xfrm flipH="1">
            <a:off x="2819400" y="4616605"/>
            <a:ext cx="994317" cy="268409"/>
          </a:xfrm>
          <a:prstGeom prst="straightConnector1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811967" y="4345893"/>
            <a:ext cx="1061780" cy="275764"/>
          </a:xfrm>
          <a:prstGeom prst="straightConnector1">
            <a:avLst/>
          </a:prstGeom>
          <a:ln w="5080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397" y="4896968"/>
            <a:ext cx="852112" cy="3694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436" y="3955357"/>
            <a:ext cx="829947" cy="364487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3608921" y="4430118"/>
            <a:ext cx="406091" cy="406091"/>
          </a:xfrm>
          <a:prstGeom prst="ellipse">
            <a:avLst/>
          </a:prstGeom>
          <a:solidFill>
            <a:srgbClr val="FFFF00"/>
          </a:solidFill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5107367" y="4842808"/>
            <a:ext cx="3960433" cy="1938992"/>
            <a:chOff x="5107367" y="4842808"/>
            <a:chExt cx="3960433" cy="1938992"/>
          </a:xfrm>
        </p:grpSpPr>
        <p:sp>
          <p:nvSpPr>
            <p:cNvPr id="20" name="TextBox 19"/>
            <p:cNvSpPr txBox="1"/>
            <p:nvPr/>
          </p:nvSpPr>
          <p:spPr>
            <a:xfrm>
              <a:off x="5107367" y="4842808"/>
              <a:ext cx="3960433" cy="1938992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</a:rPr>
                <a:t>Want:</a:t>
              </a:r>
            </a:p>
            <a:p>
              <a:endParaRPr lang="en-US" sz="4000" b="1" dirty="0">
                <a:solidFill>
                  <a:schemeClr val="bg1"/>
                </a:solidFill>
              </a:endParaRPr>
            </a:p>
            <a:p>
              <a:endParaRPr lang="en-US" sz="4000" b="1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7011" y="5298485"/>
              <a:ext cx="3571941" cy="1296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143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Example:  Symmetric Eigenvectors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24200"/>
            <a:ext cx="8229600" cy="231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of Lagrange Multipliers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819400"/>
            <a:ext cx="9144000" cy="14927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</a:rPr>
              <a:t>Turns constrained optimization into</a:t>
            </a:r>
          </a:p>
          <a:p>
            <a:pPr algn="ctr"/>
            <a:r>
              <a:rPr lang="en-US" sz="5500" b="1" dirty="0" smtClean="0">
                <a:solidFill>
                  <a:srgbClr val="FF0000"/>
                </a:solidFill>
              </a:rPr>
              <a:t>unconstrained root-finding.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612655"/>
            <a:ext cx="3810000" cy="131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0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Options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4800" b="1" dirty="0" smtClean="0">
                    <a:solidFill>
                      <a:srgbClr val="FF0000"/>
                    </a:solidFill>
                  </a:rPr>
                  <a:t>Reparameterization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sz="2400" b="1" dirty="0"/>
                  <a:t>Eliminate </a:t>
                </a:r>
                <a:r>
                  <a:rPr lang="en-US" sz="2400" b="1" dirty="0" smtClean="0"/>
                  <a:t>constraints to reduce to unconstrained case</a:t>
                </a:r>
                <a:endParaRPr lang="en-US" sz="2400" b="1" dirty="0"/>
              </a:p>
              <a:p>
                <a:pPr marL="118872" indent="0">
                  <a:buNone/>
                </a:pPr>
                <a:endParaRPr lang="en-US" dirty="0" smtClean="0"/>
              </a:p>
              <a:p>
                <a:r>
                  <a:rPr lang="en-US" sz="4800" b="1" dirty="0" smtClean="0">
                    <a:solidFill>
                      <a:srgbClr val="FF0000"/>
                    </a:solidFill>
                  </a:rPr>
                  <a:t>Newton’s method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sz="2400" b="1" dirty="0" smtClean="0"/>
                  <a:t>Approximation: quadratic function with linear constraint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r>
                  <a:rPr lang="en-US" sz="4800" b="1" dirty="0" smtClean="0">
                    <a:solidFill>
                      <a:srgbClr val="FF0000"/>
                    </a:solidFill>
                  </a:rPr>
                  <a:t>Penalty method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sz="2400" b="1" dirty="0" smtClean="0"/>
                  <a:t>Augment objective with barrier term, e.g.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𝝆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𝒈</m:t>
                    </m:r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sz="2400" b="1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37" t="-1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319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1609725"/>
            <a:ext cx="6799263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Bias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91873"/>
            <a:ext cx="9144000" cy="7848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</a:rPr>
              <a:t>Optimization is a </a:t>
            </a:r>
            <a:r>
              <a:rPr lang="en-US" sz="4500" b="1" u="sng" dirty="0" smtClean="0">
                <a:solidFill>
                  <a:srgbClr val="FF0000"/>
                </a:solidFill>
              </a:rPr>
              <a:t>huge</a:t>
            </a:r>
            <a:r>
              <a:rPr lang="en-US" sz="4500" b="1" dirty="0" smtClean="0">
                <a:solidFill>
                  <a:srgbClr val="FF0000"/>
                </a:solidFill>
              </a:rPr>
              <a:t> field.</a:t>
            </a:r>
            <a:endParaRPr lang="en-US" sz="4500" b="1" dirty="0">
              <a:noFill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1400" y="1676400"/>
            <a:ext cx="53340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Patterns, algorithms, &amp; examples common in </a:t>
            </a:r>
            <a:r>
              <a:rPr lang="en-US" sz="2800" b="1" dirty="0" smtClean="0">
                <a:solidFill>
                  <a:srgbClr val="FF0000"/>
                </a:solidFill>
              </a:rPr>
              <a:t>geometry processing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6925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Schur</a:t>
            </a:r>
            <a:r>
              <a:rPr lang="en-US" dirty="0" smtClean="0"/>
              <a:t> Complement Reduction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1" y="2110568"/>
            <a:ext cx="5870733" cy="11157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2244382" y="3253568"/>
            <a:ext cx="4655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(assume A is symmetric and positive definite)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572000" y="3733800"/>
            <a:ext cx="0" cy="7620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7" y="4625168"/>
            <a:ext cx="8203566" cy="1470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387951">
            <a:off x="1214261" y="1673261"/>
            <a:ext cx="11528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Freestyle Script" pitchFamily="66" charset="0"/>
              </a:rPr>
              <a:t>Recall:</a:t>
            </a:r>
            <a:endParaRPr lang="en-US" sz="4000" b="1" dirty="0">
              <a:solidFill>
                <a:srgbClr val="FF0000"/>
              </a:solidFill>
              <a:latin typeface="Freestyl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13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Schur</a:t>
            </a:r>
            <a:r>
              <a:rPr lang="en-US" dirty="0" smtClean="0"/>
              <a:t> Complement Reduction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7" y="1676400"/>
            <a:ext cx="8203566" cy="14708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2180677" y="3256002"/>
            <a:ext cx="4782646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No longer positive definite!</a:t>
            </a:r>
            <a:endParaRPr lang="en-US" sz="3000" b="1" baseline="30000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343400"/>
            <a:ext cx="8382000" cy="217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8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447800" y="4577576"/>
            <a:ext cx="609600" cy="609600"/>
          </a:xfrm>
          <a:prstGeom prst="ellipse">
            <a:avLst/>
          </a:prstGeom>
          <a:noFill/>
          <a:ln cmpd="sng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33400" y="3663176"/>
            <a:ext cx="2438400" cy="2438400"/>
          </a:xfrm>
          <a:prstGeom prst="ellipse">
            <a:avLst/>
          </a:prstGeom>
          <a:noFill/>
          <a:ln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90600" y="4120376"/>
            <a:ext cx="1524000" cy="1524000"/>
          </a:xfrm>
          <a:prstGeom prst="ellipse">
            <a:avLst/>
          </a:prstGeom>
          <a:noFill/>
          <a:ln cmpd="sng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0" y="3124200"/>
            <a:ext cx="3505200" cy="3505200"/>
          </a:xfrm>
          <a:prstGeom prst="ellipse">
            <a:avLst/>
          </a:prstGeom>
          <a:noFill/>
          <a:ln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-685800" y="2438400"/>
            <a:ext cx="4876800" cy="4876800"/>
          </a:xfrm>
          <a:prstGeom prst="ellipse">
            <a:avLst/>
          </a:prstGeom>
          <a:noFill/>
          <a:ln cmpd="sng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-1524000" y="1600200"/>
            <a:ext cx="6553200" cy="6553200"/>
          </a:xfrm>
          <a:prstGeom prst="ellipse">
            <a:avLst/>
          </a:prstGeom>
          <a:noFill/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38198" y="1567606"/>
            <a:ext cx="1828802" cy="1828802"/>
          </a:xfrm>
          <a:prstGeom prst="ellipse">
            <a:avLst/>
          </a:prstGeom>
          <a:solidFill>
            <a:schemeClr val="accent4">
              <a:lumMod val="75000"/>
              <a:alpha val="44000"/>
            </a:schemeClr>
          </a:solidFill>
          <a:ln cmpd="sng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-955289" y="1891433"/>
            <a:ext cx="7114480" cy="5780608"/>
          </a:xfrm>
          <a:custGeom>
            <a:avLst/>
            <a:gdLst>
              <a:gd name="connsiteX0" fmla="*/ 0 w 6411952"/>
              <a:gd name="connsiteY0" fmla="*/ 61335 h 5068233"/>
              <a:gd name="connsiteX1" fmla="*/ 2609386 w 6411952"/>
              <a:gd name="connsiteY1" fmla="*/ 317813 h 5068233"/>
              <a:gd name="connsiteX2" fmla="*/ 3601844 w 6411952"/>
              <a:gd name="connsiteY2" fmla="*/ 2525754 h 5068233"/>
              <a:gd name="connsiteX3" fmla="*/ 6411952 w 6411952"/>
              <a:gd name="connsiteY3" fmla="*/ 5068233 h 5068233"/>
              <a:gd name="connsiteX0" fmla="*/ 0 w 6411952"/>
              <a:gd name="connsiteY0" fmla="*/ 27806 h 5034704"/>
              <a:gd name="connsiteX1" fmla="*/ 2230245 w 6411952"/>
              <a:gd name="connsiteY1" fmla="*/ 429250 h 5034704"/>
              <a:gd name="connsiteX2" fmla="*/ 3601844 w 6411952"/>
              <a:gd name="connsiteY2" fmla="*/ 2492225 h 5034704"/>
              <a:gd name="connsiteX3" fmla="*/ 6411952 w 6411952"/>
              <a:gd name="connsiteY3" fmla="*/ 5034704 h 5034704"/>
              <a:gd name="connsiteX0" fmla="*/ 0 w 6411952"/>
              <a:gd name="connsiteY0" fmla="*/ 27806 h 5034704"/>
              <a:gd name="connsiteX1" fmla="*/ 2230245 w 6411952"/>
              <a:gd name="connsiteY1" fmla="*/ 429250 h 5034704"/>
              <a:gd name="connsiteX2" fmla="*/ 3601844 w 6411952"/>
              <a:gd name="connsiteY2" fmla="*/ 2492225 h 5034704"/>
              <a:gd name="connsiteX3" fmla="*/ 4828479 w 6411952"/>
              <a:gd name="connsiteY3" fmla="*/ 3663103 h 5034704"/>
              <a:gd name="connsiteX4" fmla="*/ 6411952 w 6411952"/>
              <a:gd name="connsiteY4" fmla="*/ 5034704 h 5034704"/>
              <a:gd name="connsiteX0" fmla="*/ 0 w 6411952"/>
              <a:gd name="connsiteY0" fmla="*/ 27806 h 5034704"/>
              <a:gd name="connsiteX1" fmla="*/ 2230245 w 6411952"/>
              <a:gd name="connsiteY1" fmla="*/ 429250 h 5034704"/>
              <a:gd name="connsiteX2" fmla="*/ 3601844 w 6411952"/>
              <a:gd name="connsiteY2" fmla="*/ 2492225 h 5034704"/>
              <a:gd name="connsiteX3" fmla="*/ 4728118 w 6411952"/>
              <a:gd name="connsiteY3" fmla="*/ 4265269 h 5034704"/>
              <a:gd name="connsiteX4" fmla="*/ 6411952 w 6411952"/>
              <a:gd name="connsiteY4" fmla="*/ 5034704 h 5034704"/>
              <a:gd name="connsiteX0" fmla="*/ 0 w 6846850"/>
              <a:gd name="connsiteY0" fmla="*/ 27806 h 5770685"/>
              <a:gd name="connsiteX1" fmla="*/ 2230245 w 6846850"/>
              <a:gd name="connsiteY1" fmla="*/ 429250 h 5770685"/>
              <a:gd name="connsiteX2" fmla="*/ 3601844 w 6846850"/>
              <a:gd name="connsiteY2" fmla="*/ 2492225 h 5770685"/>
              <a:gd name="connsiteX3" fmla="*/ 4728118 w 6846850"/>
              <a:gd name="connsiteY3" fmla="*/ 4265269 h 5770685"/>
              <a:gd name="connsiteX4" fmla="*/ 6846850 w 6846850"/>
              <a:gd name="connsiteY4" fmla="*/ 5770685 h 5770685"/>
              <a:gd name="connsiteX0" fmla="*/ 0 w 6846850"/>
              <a:gd name="connsiteY0" fmla="*/ 27806 h 5770685"/>
              <a:gd name="connsiteX1" fmla="*/ 2230245 w 6846850"/>
              <a:gd name="connsiteY1" fmla="*/ 429250 h 5770685"/>
              <a:gd name="connsiteX2" fmla="*/ 3601844 w 6846850"/>
              <a:gd name="connsiteY2" fmla="*/ 2492225 h 5770685"/>
              <a:gd name="connsiteX3" fmla="*/ 4728118 w 6846850"/>
              <a:gd name="connsiteY3" fmla="*/ 4265269 h 5770685"/>
              <a:gd name="connsiteX4" fmla="*/ 6846850 w 6846850"/>
              <a:gd name="connsiteY4" fmla="*/ 5770685 h 5770685"/>
              <a:gd name="connsiteX0" fmla="*/ 0 w 6846850"/>
              <a:gd name="connsiteY0" fmla="*/ 27806 h 5770685"/>
              <a:gd name="connsiteX1" fmla="*/ 2230245 w 6846850"/>
              <a:gd name="connsiteY1" fmla="*/ 429250 h 5770685"/>
              <a:gd name="connsiteX2" fmla="*/ 3601844 w 6846850"/>
              <a:gd name="connsiteY2" fmla="*/ 2492225 h 5770685"/>
              <a:gd name="connsiteX3" fmla="*/ 4672362 w 6846850"/>
              <a:gd name="connsiteY3" fmla="*/ 4532898 h 5770685"/>
              <a:gd name="connsiteX4" fmla="*/ 6846850 w 6846850"/>
              <a:gd name="connsiteY4" fmla="*/ 5770685 h 5770685"/>
              <a:gd name="connsiteX0" fmla="*/ 0 w 7114480"/>
              <a:gd name="connsiteY0" fmla="*/ 26578 h 5780608"/>
              <a:gd name="connsiteX1" fmla="*/ 2497875 w 7114480"/>
              <a:gd name="connsiteY1" fmla="*/ 439173 h 5780608"/>
              <a:gd name="connsiteX2" fmla="*/ 3869474 w 7114480"/>
              <a:gd name="connsiteY2" fmla="*/ 2502148 h 5780608"/>
              <a:gd name="connsiteX3" fmla="*/ 4939992 w 7114480"/>
              <a:gd name="connsiteY3" fmla="*/ 4542821 h 5780608"/>
              <a:gd name="connsiteX4" fmla="*/ 7114480 w 7114480"/>
              <a:gd name="connsiteY4" fmla="*/ 5780608 h 5780608"/>
              <a:gd name="connsiteX0" fmla="*/ 0 w 7114480"/>
              <a:gd name="connsiteY0" fmla="*/ 26578 h 5780608"/>
              <a:gd name="connsiteX1" fmla="*/ 2497875 w 7114480"/>
              <a:gd name="connsiteY1" fmla="*/ 439173 h 5780608"/>
              <a:gd name="connsiteX2" fmla="*/ 3869474 w 7114480"/>
              <a:gd name="connsiteY2" fmla="*/ 2502148 h 5780608"/>
              <a:gd name="connsiteX3" fmla="*/ 4939992 w 7114480"/>
              <a:gd name="connsiteY3" fmla="*/ 4542821 h 5780608"/>
              <a:gd name="connsiteX4" fmla="*/ 7114480 w 7114480"/>
              <a:gd name="connsiteY4" fmla="*/ 5780608 h 5780608"/>
              <a:gd name="connsiteX0" fmla="*/ 0 w 7114480"/>
              <a:gd name="connsiteY0" fmla="*/ 26578 h 5780608"/>
              <a:gd name="connsiteX1" fmla="*/ 2497875 w 7114480"/>
              <a:gd name="connsiteY1" fmla="*/ 439173 h 5780608"/>
              <a:gd name="connsiteX2" fmla="*/ 3869474 w 7114480"/>
              <a:gd name="connsiteY2" fmla="*/ 2502148 h 5780608"/>
              <a:gd name="connsiteX3" fmla="*/ 4939992 w 7114480"/>
              <a:gd name="connsiteY3" fmla="*/ 4542821 h 5780608"/>
              <a:gd name="connsiteX4" fmla="*/ 7114480 w 7114480"/>
              <a:gd name="connsiteY4" fmla="*/ 5780608 h 578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480" h="5780608">
                <a:moveTo>
                  <a:pt x="0" y="26578"/>
                </a:moveTo>
                <a:cubicBezTo>
                  <a:pt x="1004539" y="-50552"/>
                  <a:pt x="1852963" y="26578"/>
                  <a:pt x="2497875" y="439173"/>
                </a:cubicBezTo>
                <a:cubicBezTo>
                  <a:pt x="3142787" y="851768"/>
                  <a:pt x="3730083" y="1684393"/>
                  <a:pt x="3869474" y="2502148"/>
                </a:cubicBezTo>
                <a:cubicBezTo>
                  <a:pt x="4008865" y="3319903"/>
                  <a:pt x="4471641" y="4119075"/>
                  <a:pt x="4939992" y="4542821"/>
                </a:cubicBezTo>
                <a:cubicBezTo>
                  <a:pt x="5408343" y="4966567"/>
                  <a:pt x="6560636" y="5685822"/>
                  <a:pt x="7114480" y="5780608"/>
                </a:cubicBezTo>
              </a:path>
            </a:pathLst>
          </a:cu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Trust Region Methods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91873"/>
            <a:ext cx="9144000" cy="7848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</a:rPr>
              <a:t>Example:  </a:t>
            </a:r>
            <a:r>
              <a:rPr lang="en-US" sz="4500" b="1" dirty="0" err="1" smtClean="0">
                <a:solidFill>
                  <a:srgbClr val="FF0000"/>
                </a:solidFill>
              </a:rPr>
              <a:t>Levenberg</a:t>
            </a:r>
            <a:r>
              <a:rPr lang="en-US" sz="4500" b="1" dirty="0" smtClean="0">
                <a:solidFill>
                  <a:srgbClr val="FF0000"/>
                </a:solidFill>
              </a:rPr>
              <a:t>-Marquardt</a:t>
            </a:r>
            <a:endParaRPr lang="en-US" sz="4500" b="1" dirty="0">
              <a:noFill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644003"/>
            <a:ext cx="5278557" cy="18611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607546" y="4466272"/>
                <a:ext cx="3404811" cy="147732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 smtClean="0">
                    <a:solidFill>
                      <a:srgbClr val="FF0000"/>
                    </a:solidFill>
                  </a:rPr>
                  <a:t>Fix (or adjust) </a:t>
                </a:r>
                <a:r>
                  <a:rPr lang="en-US" sz="3000" b="1" i="1" dirty="0" smtClean="0">
                    <a:solidFill>
                      <a:srgbClr val="FF0000"/>
                    </a:solidFill>
                  </a:rPr>
                  <a:t>damping parameter</a:t>
                </a:r>
                <a:r>
                  <a:rPr lang="en-US" sz="3000" b="1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𝝀</m:t>
                    </m:r>
                    <m:r>
                      <a:rPr lang="en-US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3000" b="1" dirty="0" smtClean="0">
                    <a:solidFill>
                      <a:srgbClr val="FF0000"/>
                    </a:solidFill>
                  </a:rPr>
                  <a:t>.</a:t>
                </a:r>
                <a:endParaRPr lang="en-US" sz="3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546" y="4466272"/>
                <a:ext cx="3404811" cy="1477328"/>
              </a:xfrm>
              <a:prstGeom prst="rect">
                <a:avLst/>
              </a:prstGeom>
              <a:blipFill rotWithShape="0">
                <a:blip r:embed="rId5"/>
                <a:stretch>
                  <a:fillRect l="-3943" t="-4959" r="-3584" b="-1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>
            <a:endCxn id="23" idx="7"/>
          </p:cNvCxnSpPr>
          <p:nvPr/>
        </p:nvCxnSpPr>
        <p:spPr>
          <a:xfrm flipV="1">
            <a:off x="1752599" y="1835428"/>
            <a:ext cx="646579" cy="639864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549554" y="2278962"/>
            <a:ext cx="406091" cy="406091"/>
          </a:xfrm>
          <a:prstGeom prst="ellipse">
            <a:avLst/>
          </a:prstGeom>
          <a:solidFill>
            <a:srgbClr val="FFFF00"/>
          </a:solidFill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819785"/>
            <a:ext cx="265412" cy="2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 </a:t>
            </a:r>
            <a:r>
              <a:rPr lang="en-US" dirty="0" err="1" smtClean="0"/>
              <a:t>Polycube</a:t>
            </a:r>
            <a:r>
              <a:rPr lang="en-US" dirty="0" smtClean="0"/>
              <a:t> Maps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831068"/>
            <a:ext cx="8915400" cy="2028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3117" y="4964668"/>
            <a:ext cx="8697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Huang et al.  “L1-Based Construction of </a:t>
            </a:r>
            <a:r>
              <a:rPr lang="en-US" dirty="0" err="1" smtClean="0"/>
              <a:t>Polycube</a:t>
            </a:r>
            <a:r>
              <a:rPr lang="en-US" dirty="0" smtClean="0"/>
              <a:t> Maps from Complex Shapes.”  TOG 2014.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14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Nonlinear Constrained Problem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581400"/>
            <a:ext cx="8458200" cy="11167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cxnSp>
        <p:nvCxnSpPr>
          <p:cNvPr id="8" name="Straight Arrow Connector 7"/>
          <p:cNvCxnSpPr>
            <a:stCxn id="6" idx="0"/>
          </p:cNvCxnSpPr>
          <p:nvPr/>
        </p:nvCxnSpPr>
        <p:spPr>
          <a:xfrm flipH="1" flipV="1">
            <a:off x="5752894" y="4698152"/>
            <a:ext cx="1" cy="5390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2"/>
          </p:cNvCxnSpPr>
          <p:nvPr/>
        </p:nvCxnSpPr>
        <p:spPr>
          <a:xfrm flipH="1">
            <a:off x="5524294" y="2920663"/>
            <a:ext cx="1" cy="6607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38189" y="1905000"/>
            <a:ext cx="2972211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Align with coordinate axes</a:t>
            </a:r>
            <a:endParaRPr lang="en-US" sz="3000" b="1" baseline="30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6789" y="5237202"/>
            <a:ext cx="2972211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Preserve area</a:t>
            </a:r>
            <a:endParaRPr lang="en-US" sz="3000" b="1" baseline="30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6221040"/>
            <a:ext cx="79248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7030A0"/>
                </a:solidFill>
              </a:rPr>
              <a:t>Note:</a:t>
            </a:r>
            <a:r>
              <a:rPr lang="en-US" sz="2800" b="1" i="1" dirty="0" smtClean="0"/>
              <a:t>  Final method includes several more terms!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97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56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Convex Optimization Tools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091873"/>
            <a:ext cx="9144000" cy="7848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</a:rPr>
              <a:t>Try lightweight options</a:t>
            </a:r>
            <a:endParaRPr lang="en-US" sz="4500" b="1" dirty="0">
              <a:noFill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77898"/>
            <a:ext cx="5257800" cy="3496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421000"/>
            <a:ext cx="4169266" cy="34909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4800" y="5040868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</a:rPr>
              <a:t>versus</a:t>
            </a:r>
            <a:endParaRPr lang="en-US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Convex Optimization Tools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091873"/>
            <a:ext cx="9144000" cy="7848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</a:rPr>
              <a:t>Try lightweight options</a:t>
            </a:r>
            <a:endParaRPr lang="en-US" sz="4500" b="1" dirty="0">
              <a:noFill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77898"/>
            <a:ext cx="5257800" cy="3496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421000"/>
            <a:ext cx="4169266" cy="34909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4800" y="5040868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</a:rPr>
              <a:t>versus</a:t>
            </a:r>
            <a:endParaRPr lang="en-US" b="1" i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1445766">
            <a:off x="-81425" y="5448048"/>
            <a:ext cx="5099473" cy="611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500" b="1" dirty="0" smtClean="0">
                <a:solidFill>
                  <a:schemeClr val="accent4">
                    <a:lumMod val="50000"/>
                  </a:schemeClr>
                </a:solidFill>
                <a:latin typeface="Freestyle Script" pitchFamily="66" charset="0"/>
              </a:rPr>
              <a:t>Sometimes work for non-convex problems…</a:t>
            </a:r>
            <a:endParaRPr lang="en-US" sz="3500" b="1" dirty="0">
              <a:solidFill>
                <a:schemeClr val="accent4">
                  <a:lumMod val="50000"/>
                </a:schemeClr>
              </a:solidFill>
              <a:latin typeface="Freestyl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1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5448"/>
            <a:ext cx="88392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Iteratively Reweighted Least Squares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" y="1676400"/>
            <a:ext cx="9084972" cy="8604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16" name="TextBox 15"/>
          <p:cNvSpPr txBox="1"/>
          <p:nvPr/>
        </p:nvSpPr>
        <p:spPr>
          <a:xfrm>
            <a:off x="0" y="6091873"/>
            <a:ext cx="9144000" cy="7848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</a:rPr>
              <a:t>Repeatedly solve linear systems</a:t>
            </a:r>
            <a:endParaRPr lang="en-US" sz="4500" b="1" dirty="0">
              <a:noFill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168988" y="2718102"/>
            <a:ext cx="6806024" cy="2311098"/>
            <a:chOff x="1881187" y="2652076"/>
            <a:chExt cx="6806024" cy="2311098"/>
          </a:xfrm>
        </p:grpSpPr>
        <p:sp>
          <p:nvSpPr>
            <p:cNvPr id="18" name="TextBox 17"/>
            <p:cNvSpPr txBox="1"/>
            <p:nvPr/>
          </p:nvSpPr>
          <p:spPr>
            <a:xfrm>
              <a:off x="6172200" y="3299794"/>
              <a:ext cx="2515011" cy="101566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>
                  <a:solidFill>
                    <a:srgbClr val="FF0000"/>
                  </a:solidFill>
                </a:rPr>
                <a:t>“Geometric median”</a:t>
              </a:r>
              <a:endParaRPr lang="en-US" sz="3000" b="1" baseline="30000" dirty="0">
                <a:solidFill>
                  <a:srgbClr val="FF0000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81187" y="2652076"/>
              <a:ext cx="3933043" cy="23110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93" y="5224728"/>
            <a:ext cx="7327413" cy="87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0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Alternating Projection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 rot="2338393">
            <a:off x="4431813" y="2740145"/>
            <a:ext cx="5071993" cy="4774343"/>
          </a:xfrm>
          <a:prstGeom prst="ellipse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 rot="1483649">
            <a:off x="-1163147" y="3148609"/>
            <a:ext cx="6451751" cy="3432425"/>
          </a:xfrm>
          <a:prstGeom prst="ellipse">
            <a:avLst/>
          </a:prstGeom>
          <a:solidFill>
            <a:schemeClr val="accent4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2620537" y="3260872"/>
            <a:ext cx="2085278" cy="73598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297226" y="4008004"/>
            <a:ext cx="419741" cy="30072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640150" y="3923381"/>
            <a:ext cx="173718" cy="173718"/>
          </a:xfrm>
          <a:prstGeom prst="ellipse">
            <a:avLst/>
          </a:prstGeom>
          <a:solidFill>
            <a:srgbClr val="FF0000"/>
          </a:solidFill>
          <a:ln w="254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270917" y="4309086"/>
            <a:ext cx="289932" cy="78059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182950" y="4224464"/>
            <a:ext cx="173718" cy="173718"/>
          </a:xfrm>
          <a:prstGeom prst="ellipse">
            <a:avLst/>
          </a:prstGeom>
          <a:solidFill>
            <a:srgbClr val="FF0000"/>
          </a:solidFill>
          <a:ln w="254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495184" y="4302523"/>
            <a:ext cx="173718" cy="173718"/>
          </a:xfrm>
          <a:prstGeom prst="ellipse">
            <a:avLst/>
          </a:prstGeom>
          <a:solidFill>
            <a:srgbClr val="FF0000"/>
          </a:solidFill>
          <a:ln w="254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20" y="2908663"/>
            <a:ext cx="295865" cy="21628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2655066" y="2150991"/>
            <a:ext cx="498259" cy="1121019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3057666" y="2068327"/>
            <a:ext cx="173718" cy="1737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568207" y="3162861"/>
            <a:ext cx="173718" cy="173718"/>
          </a:xfrm>
          <a:prstGeom prst="ellipse">
            <a:avLst/>
          </a:prstGeom>
          <a:solidFill>
            <a:srgbClr val="FF0000"/>
          </a:solidFill>
          <a:ln w="254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735" y="3669913"/>
            <a:ext cx="304027" cy="2162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3" y="1828883"/>
            <a:ext cx="306067" cy="2162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877" y="4719950"/>
            <a:ext cx="287703" cy="2897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77" y="4982445"/>
            <a:ext cx="295865" cy="28974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315" y="1580898"/>
            <a:ext cx="4801406" cy="13147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sp>
        <p:nvSpPr>
          <p:cNvPr id="32" name="TextBox 31"/>
          <p:cNvSpPr txBox="1"/>
          <p:nvPr/>
        </p:nvSpPr>
        <p:spPr>
          <a:xfrm>
            <a:off x="97267" y="5744560"/>
            <a:ext cx="3592035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FF0000"/>
                </a:solidFill>
              </a:rPr>
              <a:t>d</a:t>
            </a:r>
            <a:r>
              <a:rPr lang="en-US" sz="3000" b="1" dirty="0" smtClean="0">
                <a:solidFill>
                  <a:srgbClr val="FF0000"/>
                </a:solidFill>
              </a:rPr>
              <a:t> can be </a:t>
            </a:r>
            <a:r>
              <a:rPr lang="en-US" sz="3000" b="1" dirty="0" smtClean="0">
                <a:solidFill>
                  <a:srgbClr val="FF0000"/>
                </a:solidFill>
              </a:rPr>
              <a:t>a</a:t>
            </a:r>
            <a:br>
              <a:rPr lang="en-US" sz="3000" b="1" dirty="0" smtClean="0">
                <a:solidFill>
                  <a:srgbClr val="FF0000"/>
                </a:solidFill>
              </a:rPr>
            </a:br>
            <a:r>
              <a:rPr lang="en-US" sz="3000" b="1" i="1" dirty="0" err="1" smtClean="0">
                <a:solidFill>
                  <a:srgbClr val="FF0000"/>
                </a:solidFill>
              </a:rPr>
              <a:t>Bregman</a:t>
            </a:r>
            <a:r>
              <a:rPr lang="en-US" sz="3000" b="1" i="1" dirty="0" smtClean="0">
                <a:solidFill>
                  <a:srgbClr val="FF0000"/>
                </a:solidFill>
              </a:rPr>
              <a:t> </a:t>
            </a:r>
            <a:r>
              <a:rPr lang="en-US" sz="3000" b="1" i="1" dirty="0" smtClean="0">
                <a:solidFill>
                  <a:srgbClr val="FF0000"/>
                </a:solidFill>
              </a:rPr>
              <a:t>divergence</a:t>
            </a:r>
            <a:endParaRPr lang="en-US" sz="3000" b="1" i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21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1932" y="2209800"/>
            <a:ext cx="7040137" cy="4114800"/>
          </a:xfrm>
        </p:spPr>
        <p:txBody>
          <a:bodyPr>
            <a:noAutofit/>
          </a:bodyPr>
          <a:lstStyle/>
          <a:p>
            <a:r>
              <a:rPr lang="en-US" sz="4400" dirty="0" smtClean="0"/>
              <a:t>Vocabulary</a:t>
            </a:r>
            <a:br>
              <a:rPr lang="en-US" sz="4400" dirty="0" smtClean="0"/>
            </a:br>
            <a:endParaRPr lang="en-US" sz="2400" dirty="0" smtClean="0"/>
          </a:p>
          <a:p>
            <a:r>
              <a:rPr lang="en-US" sz="4400" dirty="0" smtClean="0"/>
              <a:t>Simple examples</a:t>
            </a:r>
            <a:br>
              <a:rPr lang="en-US" sz="4400" dirty="0" smtClean="0"/>
            </a:br>
            <a:endParaRPr lang="en-US" sz="2400" dirty="0" smtClean="0"/>
          </a:p>
          <a:p>
            <a:r>
              <a:rPr lang="en-US" sz="4400" dirty="0" smtClean="0"/>
              <a:t>Unconstrained optimization</a:t>
            </a:r>
            <a:br>
              <a:rPr lang="en-US" sz="4400" dirty="0" smtClean="0"/>
            </a:br>
            <a:endParaRPr lang="en-US" sz="2400" dirty="0" smtClean="0"/>
          </a:p>
          <a:p>
            <a:r>
              <a:rPr lang="en-US" sz="4400" dirty="0" smtClean="0"/>
              <a:t>Equality-constrained optimization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3461247" y="1600200"/>
            <a:ext cx="222150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Part I (Justin)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1866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6868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Iterative </a:t>
            </a:r>
            <a:r>
              <a:rPr lang="en-US" dirty="0" smtClean="0"/>
              <a:t>Shrinkage-</a:t>
            </a:r>
            <a:r>
              <a:rPr lang="en-US" dirty="0" err="1" smtClean="0"/>
              <a:t>Thresholding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46" y="1625567"/>
            <a:ext cx="8667508" cy="20320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11" y="5105324"/>
            <a:ext cx="8077778" cy="10668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12" name="TextBox 11"/>
          <p:cNvSpPr txBox="1"/>
          <p:nvPr/>
        </p:nvSpPr>
        <p:spPr>
          <a:xfrm rot="21445766">
            <a:off x="3608084" y="6191372"/>
            <a:ext cx="5578771" cy="550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Freestyle Script" pitchFamily="66" charset="0"/>
              </a:rPr>
              <a:t>FISTA combines with </a:t>
            </a:r>
            <a:r>
              <a:rPr lang="en-US" sz="4000" b="1" dirty="0" err="1" smtClean="0">
                <a:solidFill>
                  <a:srgbClr val="FF0000"/>
                </a:solidFill>
                <a:latin typeface="Freestyle Script" pitchFamily="66" charset="0"/>
              </a:rPr>
              <a:t>Nesterov</a:t>
            </a:r>
            <a:r>
              <a:rPr lang="en-US" sz="4000" b="1" dirty="0" smtClean="0">
                <a:solidFill>
                  <a:srgbClr val="FF0000"/>
                </a:solidFill>
                <a:latin typeface="Freestyle Script" pitchFamily="66" charset="0"/>
              </a:rPr>
              <a:t> descent!</a:t>
            </a:r>
            <a:endParaRPr lang="en-US" sz="4000" b="1" dirty="0">
              <a:solidFill>
                <a:srgbClr val="FF0000"/>
              </a:solidFill>
              <a:latin typeface="Freestyle Script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4446" y="4091780"/>
            <a:ext cx="8515108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Decompose as sum of hard part </a:t>
            </a:r>
            <a:r>
              <a:rPr lang="en-US" sz="3000" b="1" i="1" dirty="0" smtClean="0">
                <a:solidFill>
                  <a:srgbClr val="FF0000"/>
                </a:solidFill>
              </a:rPr>
              <a:t>f</a:t>
            </a:r>
            <a:r>
              <a:rPr lang="en-US" sz="3000" b="1" dirty="0" smtClean="0">
                <a:solidFill>
                  <a:srgbClr val="FF0000"/>
                </a:solidFill>
              </a:rPr>
              <a:t> and easy part </a:t>
            </a:r>
            <a:r>
              <a:rPr lang="en-US" sz="3000" b="1" i="1" dirty="0">
                <a:solidFill>
                  <a:srgbClr val="FF0000"/>
                </a:solidFill>
              </a:rPr>
              <a:t>g</a:t>
            </a:r>
            <a:r>
              <a:rPr lang="en-US" sz="3000" b="1" dirty="0" smtClean="0">
                <a:solidFill>
                  <a:srgbClr val="FF0000"/>
                </a:solidFill>
              </a:rPr>
              <a:t>.</a:t>
            </a:r>
            <a:endParaRPr lang="en-US" sz="3000" b="1" baseline="30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44144" y="665432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dirty="0"/>
              <a:t>https://blogs.princeton.edu/imabandit/2013/04/11/orf523-ista-and-fista/</a:t>
            </a:r>
          </a:p>
        </p:txBody>
      </p:sp>
    </p:spTree>
    <p:extLst>
      <p:ext uri="{BB962C8B-B14F-4D97-AF65-F5344CB8AC3E}">
        <p14:creationId xmlns:p14="http://schemas.microsoft.com/office/powerpoint/2010/main" val="36147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Augmented </a:t>
            </a:r>
            <a:r>
              <a:rPr lang="en-US" dirty="0" err="1" smtClean="0"/>
              <a:t>Lagrangians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91873"/>
            <a:ext cx="9144000" cy="7848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</a:rPr>
              <a:t>Add constraint to objective</a:t>
            </a:r>
            <a:endParaRPr lang="en-US" sz="4500" b="1" dirty="0">
              <a:noFill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59649" y="2427708"/>
            <a:ext cx="8624702" cy="2633345"/>
            <a:chOff x="381000" y="2427708"/>
            <a:chExt cx="8624702" cy="2633345"/>
          </a:xfrm>
        </p:grpSpPr>
        <p:pic>
          <p:nvPicPr>
            <p:cNvPr id="5" name="Picture 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2427708"/>
              <a:ext cx="4624077" cy="263334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</p:pic>
        <p:cxnSp>
          <p:nvCxnSpPr>
            <p:cNvPr id="8" name="Straight Arrow Connector 7"/>
            <p:cNvCxnSpPr/>
            <p:nvPr/>
          </p:nvCxnSpPr>
          <p:spPr>
            <a:xfrm flipH="1">
              <a:off x="5074351" y="4273062"/>
              <a:ext cx="609600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521569" y="3534398"/>
              <a:ext cx="3484133" cy="147732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>
                  <a:solidFill>
                    <a:srgbClr val="FF0000"/>
                  </a:solidFill>
                </a:rPr>
                <a:t>Does nothing when constraint is satisfied</a:t>
              </a:r>
              <a:endParaRPr lang="en-US" sz="3000" b="1" baseline="30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62147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Alternating Direction</a:t>
            </a:r>
            <a:br>
              <a:rPr lang="en-US" dirty="0" smtClean="0"/>
            </a:br>
            <a:r>
              <a:rPr lang="en-US" dirty="0" smtClean="0"/>
              <a:t>Method of Multipliers (ADMM)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0" y="1676400"/>
            <a:ext cx="4463341" cy="9652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658594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dirty="0"/>
              <a:t>https://web.stanford.edu/~boyd/papers/pdf/admm_slides.pdf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7" y="2916283"/>
            <a:ext cx="8832986" cy="5603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147" y="3759199"/>
            <a:ext cx="5583707" cy="2565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1674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Art of ADMM “Splitting”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089992"/>
            <a:ext cx="9144000" cy="7848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</a:rPr>
              <a:t>Want two </a:t>
            </a:r>
            <a:r>
              <a:rPr lang="en-US" sz="4500" b="1" i="1" dirty="0" smtClean="0">
                <a:solidFill>
                  <a:srgbClr val="FF0000"/>
                </a:solidFill>
              </a:rPr>
              <a:t>easy</a:t>
            </a:r>
            <a:r>
              <a:rPr lang="en-US" sz="4500" b="1" dirty="0" smtClean="0">
                <a:solidFill>
                  <a:srgbClr val="FF0000"/>
                </a:solidFill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</a:rPr>
              <a:t>subproblems</a:t>
            </a:r>
            <a:endParaRPr lang="en-US" sz="4500" b="1" dirty="0">
              <a:noFill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46509" y="2812749"/>
            <a:ext cx="7850983" cy="3054651"/>
            <a:chOff x="736614" y="2812749"/>
            <a:chExt cx="7850983" cy="3054651"/>
          </a:xfrm>
        </p:grpSpPr>
        <p:pic>
          <p:nvPicPr>
            <p:cNvPr id="15" name="Picture 3" descr="C:\Users\Justin Solomon\Documents\Stanford\research\probgeodesic2013\siggraph14\figures\J_examples\horse3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53" b="11667"/>
            <a:stretch/>
          </p:blipFill>
          <p:spPr bwMode="auto">
            <a:xfrm>
              <a:off x="736614" y="2812749"/>
              <a:ext cx="4140186" cy="30546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 rot="21445766">
              <a:off x="5575234" y="4024603"/>
              <a:ext cx="301236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4000" b="1" dirty="0" smtClean="0">
                  <a:solidFill>
                    <a:srgbClr val="00B050"/>
                  </a:solidFill>
                  <a:latin typeface="Freestyle Script" pitchFamily="66" charset="0"/>
                </a:rPr>
                <a:t>Takes some practice!</a:t>
              </a:r>
              <a:endParaRPr lang="en-US" sz="4000" b="1" dirty="0">
                <a:solidFill>
                  <a:srgbClr val="00B050"/>
                </a:solidFill>
                <a:latin typeface="Freestyle Script" pitchFamily="66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" y="1752600"/>
            <a:ext cx="9029699" cy="118655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7848600" y="2133600"/>
            <a:ext cx="0" cy="6096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34199" y="2491026"/>
            <a:ext cx="1828802" cy="86177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Augmented part</a:t>
            </a:r>
            <a:endParaRPr lang="en-US" sz="2500" b="1" baseline="30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318" y="5780566"/>
            <a:ext cx="7833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Solomon et al.  “Earth Mover’s Distances on Discrete Surfaces.”  SIGGRAPH 2014.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53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Frank-Wolfe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73" t="4000" r="6253" b="8000"/>
          <a:stretch/>
        </p:blipFill>
        <p:spPr>
          <a:xfrm>
            <a:off x="4967110" y="1490133"/>
            <a:ext cx="4191001" cy="335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31267" y="587235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dirty="0"/>
              <a:t>https://en.wikipedia.org/wiki/Frank%E2%80%93Wolfe_algorithm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9190" y="2971800"/>
            <a:ext cx="5082410" cy="2795273"/>
            <a:chOff x="-42189" y="3048000"/>
            <a:chExt cx="5082410" cy="2795273"/>
          </a:xfrm>
        </p:grpSpPr>
        <p:pic>
          <p:nvPicPr>
            <p:cNvPr id="6" name="Picture 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312" y="3048000"/>
              <a:ext cx="4642413" cy="3726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189" y="3463701"/>
              <a:ext cx="5082410" cy="237957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</p:pic>
      </p:grpSp>
      <p:sp>
        <p:nvSpPr>
          <p:cNvPr id="13" name="TextBox 12"/>
          <p:cNvSpPr txBox="1"/>
          <p:nvPr/>
        </p:nvSpPr>
        <p:spPr>
          <a:xfrm>
            <a:off x="0" y="6091873"/>
            <a:ext cx="9144000" cy="7848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</a:rPr>
              <a:t>Linearize objective, not constraints</a:t>
            </a:r>
            <a:endParaRPr lang="en-US" sz="4500" b="1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29685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3266" y="2209800"/>
            <a:ext cx="5577468" cy="4114800"/>
          </a:xfrm>
        </p:spPr>
        <p:txBody>
          <a:bodyPr>
            <a:noAutofit/>
          </a:bodyPr>
          <a:lstStyle/>
          <a:p>
            <a:r>
              <a:rPr lang="en-US" sz="4400" dirty="0" smtClean="0"/>
              <a:t>Inequality constraints</a:t>
            </a:r>
            <a:br>
              <a:rPr lang="en-US" sz="4400" dirty="0" smtClean="0"/>
            </a:br>
            <a:endParaRPr lang="en-US" sz="2400" dirty="0" smtClean="0"/>
          </a:p>
          <a:p>
            <a:r>
              <a:rPr lang="en-US" sz="4400" dirty="0" smtClean="0"/>
              <a:t>Advanced algorithms</a:t>
            </a:r>
            <a:br>
              <a:rPr lang="en-US" sz="4400" dirty="0" smtClean="0"/>
            </a:br>
            <a:endParaRPr lang="en-US" sz="2400" dirty="0" smtClean="0"/>
          </a:p>
          <a:p>
            <a:r>
              <a:rPr lang="en-US" sz="4400" dirty="0" smtClean="0"/>
              <a:t>Discrete problems</a:t>
            </a:r>
            <a:br>
              <a:rPr lang="en-US" sz="4400" dirty="0" smtClean="0"/>
            </a:br>
            <a:endParaRPr lang="en-US" sz="2400" dirty="0" smtClean="0"/>
          </a:p>
          <a:p>
            <a:r>
              <a:rPr lang="en-US" sz="4400" dirty="0" smtClean="0"/>
              <a:t>Conclusion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3417679" y="1600200"/>
            <a:ext cx="230864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Part II (David)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7839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1932" y="2209800"/>
            <a:ext cx="7040137" cy="411480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Vocabulary</a:t>
            </a:r>
            <a:br>
              <a:rPr lang="en-US" sz="4400" b="1" dirty="0" smtClean="0">
                <a:solidFill>
                  <a:srgbClr val="FF0000"/>
                </a:solidFill>
              </a:rPr>
            </a:b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4400" dirty="0" smtClean="0"/>
              <a:t>Simple examples</a:t>
            </a:r>
            <a:br>
              <a:rPr lang="en-US" sz="4400" dirty="0" smtClean="0"/>
            </a:br>
            <a:endParaRPr lang="en-US" sz="2400" dirty="0" smtClean="0"/>
          </a:p>
          <a:p>
            <a:r>
              <a:rPr lang="en-US" sz="4400" dirty="0" smtClean="0"/>
              <a:t>Unconstrained optimization</a:t>
            </a:r>
            <a:br>
              <a:rPr lang="en-US" sz="4400" dirty="0" smtClean="0"/>
            </a:br>
            <a:endParaRPr lang="en-US" sz="2400" dirty="0" smtClean="0"/>
          </a:p>
          <a:p>
            <a:r>
              <a:rPr lang="en-US" sz="4400" dirty="0" smtClean="0"/>
              <a:t>Equality-constrained optimization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3461247" y="1600200"/>
            <a:ext cx="222150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Part I (Justin)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 rot="21387951">
            <a:off x="4969296" y="2378537"/>
            <a:ext cx="248176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b="1" dirty="0" smtClean="0">
                <a:solidFill>
                  <a:srgbClr val="0070C0"/>
                </a:solidFill>
                <a:latin typeface="Freestyle Script" pitchFamily="66" charset="0"/>
              </a:rPr>
              <a:t>(basic material!)</a:t>
            </a:r>
            <a:endParaRPr lang="en-US" sz="4000" b="1" dirty="0">
              <a:solidFill>
                <a:srgbClr val="0070C0"/>
              </a:solidFill>
              <a:latin typeface="Freestyl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9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JUSTIN@ELJGUQ2FUVWZY556" val="396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7"/>
  <p:tag name="ORIGINALWIDTH" val="1221.75"/>
  <p:tag name="LATEXADDIN" val="\documentclass{article}&#10;\usepackage{amsmath}\usepackage{amsfonts}&#10;\pagestyle{empty}&#10;\begin{document}&#10;\begin{align*}&#10;&amp;f:\mathbb{R}^n\rightarrow\mathbb{R}^m\\&#10;\rightarrow (Df)_{ij}&amp;=\frac{\partial f_i}{\partial x_j}&#10;\end{align*}&#10;&#10;\end{document}"/>
  <p:tag name="IGUANATEXSIZE" val="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.25"/>
  <p:tag name="ORIGINALWIDTH" val="63"/>
  <p:tag name="LATEXADDIN" val="\documentclass{article}&#10;\usepackage{amsmath}&#10;\pagestyle{empty}&#10;\begin{document}&#10;&#10;$$x$$&#10;\end{document}"/>
  <p:tag name="IGUANATEXSIZE" val="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224.25"/>
  <p:tag name="LATEXADDIN" val="\documentclass{article}&#10;\usepackage{amsmath}&#10;\pagestyle{empty}&#10;\begin{document}&#10;&#10;$$f(x)$$&#10;\end{document}"/>
  <p:tag name="IGUANATEXSIZE" val="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564.75"/>
  <p:tag name="LATEXADDIN" val="\documentclass{article}&#10;\usepackage{amsmath}&#10;\pagestyle{empty}&#10;\begin{document}&#10;$$\nabla f(x)=0$$&#10;&#10;\end{document}"/>
  <p:tag name="IGUANATEXSIZE" val="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.25"/>
  <p:tag name="ORIGINALWIDTH" val="63"/>
  <p:tag name="LATEXADDIN" val="\documentclass{article}&#10;\usepackage{amsmath}&#10;\pagestyle{empty}&#10;\begin{document}&#10;&#10;$$x$$&#10;\end{document}"/>
  <p:tag name="IGUANATEXSIZE" val="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224.25"/>
  <p:tag name="LATEXADDIN" val="\documentclass{article}&#10;\usepackage{amsmath}&#10;\pagestyle{empty}&#10;\begin{document}&#10;&#10;$$f(x)$$&#10;\end{document}"/>
  <p:tag name="IGUANATEXSIZE" val="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"/>
  <p:tag name="ORIGINALWIDTH" val="942"/>
  <p:tag name="LATEXADDIN" val="\documentclass{article}&#10;\usepackage{amsmath}\usepackage{amsfonts}&#10;\pagestyle{empty}&#10;\begin{document}&#10;$$&#10;\begin{array}{r@{}l}&#10;\min_{x\in\mathbb{R}^n}\, &amp; f(x)\\&#10;\mathrm{s.t.}\, &amp; g(x)=0\\&#10;&amp;h(x)\geq0&#10;\end{array}&#10;$$&#10;&#10;\end{document}"/>
  <p:tag name="IGUANATEXSIZE" val="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.25"/>
  <p:tag name="ORIGINALWIDTH" val="1521"/>
  <p:tag name="LATEXADDIN" val="\documentclass{article}&#10;\usepackage{amsmath}&#10;\pagestyle{empty}&#10;\begin{document}&#10;$$Ax=b\leftrightarrow f(x)=\|Ax-b\|_2$$&#10;&#10;\end{document}"/>
  <p:tag name="IGUANATEXSIZE" val="6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.25"/>
  <p:tag name="ORIGINALWIDTH" val="2160.75"/>
  <p:tag name="LATEXADDIN" val="\documentclass{article}&#10;\usepackage{amsmath}&#10;\pagestyle{empty}&#10;\begin{document}&#10;$$Ax\!=\!\lambda x \leftrightarrow f(x)\!=\!\|Ax\|_2, g(x)\!=\!\|x\|_2\!-\!1$$&#10;&#10;\end{document}"/>
  <p:tag name="IGUANATEXSIZE" val="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1388.25"/>
  <p:tag name="LATEXADDIN" val="\documentclass{article}&#10;\usepackage{amsmath}&#10;\pagestyle{empty}&#10;\begin{document}&#10;$$\textrm{Roots of }g(x)\leftrightarrow f(x)=0$$&#10;&#10;\end{document}"/>
  <p:tag name="IGUANATEXSIZE" val="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.75"/>
  <p:tag name="ORIGINALWIDTH" val="760.5"/>
  <p:tag name="LATEXADDIN" val="\documentclass{article}&#10;\usepackage{amsmath}\usepackage{xcolor}&#10;\pagestyle{empty}&#10;\begin{document}&#10;{\color{orange} {$\nabla\!f\!+\!\sum_k\!\lambda_k\!\nabla\!g_k$}}&#10;&#10;\end{document}"/>
  <p:tag name="IGUANATEXSIZE" val="6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.3533"/>
  <p:tag name="ORIGINALWIDTH" val="541.0079"/>
  <p:tag name="LATEXADDIN" val="\documentclass{article}\usepackage{graphicx}&#10;\usepackage{amsmath}\usepackage{xcolor}&#10;\usepackage[T1]{fontenc}\usepackage{lmodern}&#10;\pagestyle{empty}&#10;\begin{document}&#10;\scalebox{10}{\fontsize{5in}{5in}\color{orange}{\emph{Q:}}}&#10;&#10;\end{document}"/>
  <p:tag name="IGUANATEXSIZE" val="10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8"/>
  <p:tag name="ORIGINALWIDTH" val="1357.5"/>
  <p:tag name="LATEXADDIN" val="\documentclass{article}&#10;\usepackage{amsmath}&#10;\pagestyle{empty}&#10;\begin{document}&#10;$$&#10;\begin{array}{rl}&#10;\min_x &amp; \frac{1}{2} x^\top A x - b^\top x + c\\&#10;\mathrm{s.t.} &amp; Mx=v&#10;\end{array}&#10;$$&#10;&#10;\end{document}"/>
  <p:tag name="IGUANATEXSIZE" val="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0"/>
  <p:tag name="ORIGINALWIDTH" val="1673.25"/>
  <p:tag name="LATEXADDIN" val="\documentclass{article}&#10;\usepackage{amsmath}&#10;\pagestyle{empty}&#10;\begin{document}&#10;$$&#10;\left(\begin{array}{cc}&#10;A&amp; M^\top\\&#10;M&amp; 0\end{array}\right)&#10;\left(\begin{array}{c}&#10;x\\ \lambda&#10;\end{array}\right)&#10;=&#10;\left(\begin{array}{c}&#10;b\\v&#10;\end{array}\right)&#10;$$&#10;&#10;\end{document}"/>
  <p:tag name="IGUANATEXSIZE" val="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6.5"/>
  <p:tag name="ORIGINALWIDTH" val="1797.75"/>
  <p:tag name="LATEXADDIN" val="\documentclass{article}&#10;\usepackage{amsmath}&#10;\pagestyle{empty}&#10;\begin{document}&#10;$$&#10;\min_x\frac{1}{2}\|Ax-b\|_2^2&#10;$$&#10;$$\rightarrow\min_x\frac{1}{2}x^\top A^\top A x-b^\top Ax+\|b\|_2^2$$&#10;$$&#10;\implies A^\top Ax = A^\top b&#10;$$&#10;\end{document}"/>
  <p:tag name="IGUANATEXSIZE" val="6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7.25"/>
  <p:tag name="ORIGINALWIDTH" val="2001.75"/>
  <p:tag name="LATEXADDIN" val="\documentclass{article}&#10;\usepackage{amsmath}&#10;\pagestyle{empty}&#10;\begin{document}&#10;$$&#10;\begin{array}{rl}&#10;\min_{x_1,\ldots,x_{|V|} } &amp; \sum_{(i,j)\in E} w_{ij} \|x_i-x_j\|_2^2\\&#10;\mathrm{s.t.} &amp; x_v\textrm{ fixed }\forall v\in V_0&#10;\end{array}&#10;$$&#10;&#10;\end{document}"/>
  <p:tag name="IGUANATEXSIZE" val="6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5.25"/>
  <p:tag name="ORIGINALWIDTH" val="2680.5"/>
  <p:tag name="LATEXADDIN" val="\documentclass{article}&#10;\usepackage{amsmath}\usepackage{amsfonts}\usepackage{amssymb}&#10;\pagestyle{empty}&#10;\begin{document}&#10;\begin{align*}&#10;\sum_{(i,j)\in E}&amp; w_{ij}(x_i-x_j)^2&#10;=\sum_{(i,j)\in E} w_{ij}(x_i^2-2x_ix_j+x_j^2)\\&#10;=&amp;\sum_{i\in V}\left[2x_i^2\sum_{j\sim i}w_{ij}&#10;-\sum_{j\sim i}2w_{ij}x_ix_j\right]\\&#10;=&amp;2 x^\top (D_{W\cdot1} - W)x\\&#10;:=&amp;2 x^\top L x&#10;\end{align*}&#10;\end{document}"/>
  <p:tag name="IGUANATEXSIZE" val="6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2.75"/>
  <p:tag name="ORIGINALWIDTH" val="2091.75"/>
  <p:tag name="LATEXADDIN" val="\documentclass{article}&#10;\usepackage{amsmath}&#10;\pagestyle{empty}&#10;\begin{document}&#10;$$&#10;\begin{array}{r}&#10;\textrm{Dirichlet}\\&#10;\textrm{energy:}&#10;\end{array}E[f(\cdot)]\!:=\!\int_\Sigma \|\nabla f(x)\|_2^2\,dA(x)&#10;$$&#10;&#10;\end{document}"/>
  <p:tag name="IGUANATEXSIZE" val="6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1954.5"/>
  <p:tag name="LATEXADDIN" val="\documentclass{article}&#10;\usepackage{amsmath}&#10;\pagestyle{empty}&#10;\begin{document}&#10;\texttt{inv(A)$\ast$b}&#10;$\ll$&#10;\texttt{(A'$\ast$A)\textbackslash(A'$\ast$b)}&#10;$\ll$&#10;\texttt{A\textbackslash b}&#10;\end{document}"/>
  <p:tag name="IGUANATEXSIZE" val="6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7.25"/>
  <p:tag name="ORIGINALWIDTH" val="2001.75"/>
  <p:tag name="LATEXADDIN" val="\documentclass{article}&#10;\usepackage{amsmath}&#10;\pagestyle{empty}&#10;\begin{document}&#10;$$&#10;\begin{array}{rl}&#10;\min_{x_1,\ldots,x_{|V|} } &amp; \sum_{(i,j)\in E} w_{ij} \|x_i-x_j\|_2^2\\&#10;\mathrm{s.t.} &amp; x_v\textrm{ fixed }\forall v\in V_0&#10;\end{array}&#10;$$&#10;&#10;\end{document}"/>
  <p:tag name="IGUANATEXSIZE" val="6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9.25"/>
  <p:tag name="ORIGINALWIDTH" val="2010"/>
  <p:tag name="LATEXADDIN" val="\documentclass{article}&#10;\usepackage{amsmath}&#10;\pagestyle{empty}&#10;\begin{document}&#10;&#10;$$&#10;\left\{&#10;\begin{array}{rl}&#10;\min_x &amp; \| Ax \|_2\\&#10;\textrm{s.t.} &amp; \|x\|_2=1&#10;\end{array}&#10;\right\}&#10;\mapsto&#10;A^\top A x=\lambda x&#10;$$&#10;&#10;\end{document}"/>
  <p:tag name="IGUANATEXSIZE" val="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"/>
  <p:tag name="ORIGINALWIDTH" val="942"/>
  <p:tag name="LATEXADDIN" val="\documentclass{article}&#10;\usepackage{amsmath}\usepackage{amsfonts}&#10;\pagestyle{empty}&#10;\begin{document}&#10;$$&#10;\begin{array}{r@{}l}&#10;\min_{x\in\mathbb{R}^n}\, &amp; f(x)\\&#10;\mathrm{s.t.}\, &amp; g(x)=0\\&#10;&amp;h(x)\geq0&#10;\end{array}&#10;$$&#10;&#10;\end{document}"/>
  <p:tag name="IGUANATEXSIZE" val="6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48.5"/>
  <p:tag name="ORIGINALWIDTH" val="2057.25"/>
  <p:tag name="LATEXADDIN" val="\documentclass{article}&#10;\usepackage{amsmath}&#10;\pagestyle{empty}&#10;\begin{document}&#10;&#10;$$&#10;\left\{&#10;\begin{array}{rl}&#10;\min_x &amp; \| Ax \|_2\\&#10;\textrm{s.t.} &amp; \|x\|_2=1\\&#10;&amp; N^\top x = 0&#10;\end{array}&#10;\right\}&#10;\mapsto&#10;A^\top A x=\lambda x&#10;$$&#10;&#10;\end{document}"/>
  <p:tag name="IGUANATEXSIZE" val="6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58.5"/>
  <p:tag name="ORIGINALWIDTH" val="1969.5"/>
  <p:tag name="LATEXADDIN" val="\documentclass{article}&#10;\usepackage{amsmath}&#10;\pagestyle{empty}&#10;\begin{document}&#10;$$&#10;\min_{\substack{u \\ u^\top B e = 0 \\ u^\top B u = 1}} u^\top L_C u&#10;\ \ \ \longleftrightarrow\ \ \  L_c u = \lambda B u&#10;$$&#10;&#10;\end{document}"/>
  <p:tag name="IGUANATEXSIZE" val="6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8"/>
  <p:tag name="ORIGINALWIDTH" val="3035.25"/>
  <p:tag name="LATEXADDIN" val="\documentclass{article}&#10;\usepackage{amsmath}&#10;\pagestyle{empty}&#10;\begin{document}&#10;$$\min_{\int \phi(x)\,dA(x)=1} \int \|\nabla \phi(x)\|_2^2\,dA(x)\ \longleftrightarrow\ \Delta \phi_i(x)=\lambda_i\phi_i(x)$$&#10;\end{document}"/>
  <p:tag name="IGUANATEXSIZE" val="6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.5"/>
  <p:tag name="ORIGINALWIDTH" val="674.25"/>
  <p:tag name="LATEXADDIN" val="\documentclass{article}&#10;\usepackage{amsmath}&#10;\pagestyle{empty}&#10;\begin{document}&#10;$$&#10;L\phi_i = \lambda_iA\phi_i&#10;$$&#10;&#10;\end{document}"/>
  <p:tag name="IGUANATEXSIZE" val="6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4"/>
  <p:tag name="ORIGINALWIDTH" val="2259.75"/>
  <p:tag name="LATEXADDIN" val="\documentclass{article}&#10;\usepackage{amsmath}\usepackage{amsfonts}&#10;\pagestyle{empty}&#10;\begin{document}&#10;$$&#10;\min_{A\in\mathbb{R}^{n\times n}}&#10;\|AF_0-F\|_{\mathrm{Fro}}^2&#10;+\alpha\|A\Delta_0-\Delta A\|_{\mathrm{Fro}}^2&#10;$$&#10;&#10;\end{document}"/>
  <p:tag name="IGUANATEXSIZE" val="6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49.5"/>
  <p:tag name="ORIGINALWIDTH" val="886.5"/>
  <p:tag name="LATEXADDIN" val="\documentclass{article}&#10;\usepackage{amsmath}\usepackage{xcolor}&#10;\pagestyle{empty}&#10;\begin{document}&#10;\huge$$\min_x f(x)$$&#10;&#10;\end{document}"/>
  <p:tag name="IGUANATEXSIZE" val="6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49.5"/>
  <p:tag name="ORIGINALWIDTH" val="886.5"/>
  <p:tag name="LATEXADDIN" val="\documentclass{article}&#10;\usepackage{amsmath}\usepackage{xcolor}&#10;\pagestyle{empty}&#10;\begin{document}&#10;\huge$$\min_x f(x)$$&#10;&#10;\end{document}"/>
  <p:tag name="IGUANATEXSIZE" val="6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1242"/>
  <p:tag name="LATEXADDIN" val="\documentclass{article}&#10;\usepackage{amsmath}&#10;\pagestyle{empty}&#10;\begin{document}&#10;$$&#10;x_{k+1}=x_k - \alpha_k \nabla f(x_k)&#10;$$&#10;\end{document}"/>
  <p:tag name="IGUANATEXSIZE" val="6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1242"/>
  <p:tag name="LATEXADDIN" val="\documentclass{article}&#10;\usepackage{amsmath}&#10;\pagestyle{empty}&#10;\begin{document}&#10;$$&#10;x_{k+1}=x_k - \alpha_k \nabla f(x_k)&#10;$$&#10;\end{document}"/>
  <p:tag name="IGUANATEXSIZE" val="6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1242"/>
  <p:tag name="LATEXADDIN" val="\documentclass{article}&#10;\usepackage{amsmath}&#10;\pagestyle{empty}&#10;\begin{document}&#10;$$&#10;x_{k+1}=x_k - \alpha_k \nabla f(x_k)&#10;$$&#10;\end{document}"/>
  <p:tag name="IGUANATEXSIZE" val="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"/>
  <p:tag name="ORIGINALWIDTH" val="942"/>
  <p:tag name="LATEXADDIN" val="\documentclass{article}&#10;\usepackage{amsmath}\usepackage{amsfonts}&#10;\pagestyle{empty}&#10;\begin{document}&#10;$$&#10;\begin{array}{r@{}l}&#10;\min_{x\in\mathbb{R}^n}\, &amp; f(x)\\&#10;\mathrm{s.t.}\, &amp; g(x)=0\\&#10;&amp;h(x)\geq0&#10;\end{array}&#10;$$&#10;&#10;\end{document}"/>
  <p:tag name="IGUANATEXSIZE" val="6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62.75"/>
  <p:tag name="ORIGINALWIDTH" val="1454.25"/>
  <p:tag name="LATEXADDIN" val="\documentclass{article}&#10;\usepackage{amsmath}&#10;\pagestyle{empty}&#10;\begin{document}&#10;\begin{align*}&#10;y_{s+1}&amp;=x_s-\frac{1}{\beta}\nabla f(x_s)\\&#10;x_{s+1}&amp;=(1-\gamma_s)y_{s+1}+\gamma_sy_s&#10;\end{align*}&#10;\end{document}"/>
  <p:tag name="IGUANATEXSIZE" val="6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5"/>
  <p:tag name="ORIGINALWIDTH" val="2453.25"/>
  <p:tag name="LATEXADDIN" val="\documentclass{article}&#10;\usepackage{amsmath}&#10;\pagestyle{empty}&#10;\begin{document}&#10;$$\lambda_0=0,\lambda_s=\frac{1}{2}(1+\sqrt{1+4\lambda_{s-1}^2}), \gamma_s=\frac{1-\lambda_2}{\lambda_{s+1}}$$&#10;&#10;\end{document}"/>
  <p:tag name="IGUANATEXSIZE" val="6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0.25"/>
  <p:tag name="ORIGINALWIDTH" val="1721.25"/>
  <p:tag name="LATEXADDIN" val="\documentclass{article}&#10;\usepackage{amsmath}&#10;\pagestyle{empty}&#10;\begin{document}&#10;&#10;$$&#10;x_{k+1} = x_k - [Hf(x_k)]^{-1}\nabla f(x_k)&#10;$$&#10;\end{document}"/>
  <p:tag name="IGUANATEXSIZE" val="6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9.25"/>
  <p:tag name="ORIGINALWIDTH" val="1368.75"/>
  <p:tag name="LATEXADDIN" val="\documentclass{article}&#10;\usepackage{amsmath}&#10;\pagestyle{empty}&#10;\begin{document}&#10;&#10;$$&#10;x_{k+1} = x_k - M_k^{-1}\nabla f(x_k)&#10;$$&#10;\end{document}"/>
  <p:tag name="IGUANATEXSIZE" val="6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44.25"/>
  <p:tag name="ORIGINALWIDTH" val="1054.5"/>
  <p:tag name="LATEXADDIN" val="\documentclass{article}&#10;\usepackage{amsmath}&#10;\pagestyle{empty}&#10;\begin{document}&#10;\begin{align*}&#10;\ell_e^\ast &amp;= (1-t)\ell_e^0 + t\ell_e^1\\&#10;\theta_e^\ast &amp;= (1-t)\theta_e^0 + t\theta_e^1&#10;\end{align*}&#10;&#10;\end{document}"/>
  <p:tag name="IGUANATEXSIZE" val="6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8.5"/>
  <p:tag name="ORIGINALWIDTH" val="1761.75"/>
  <p:tag name="LATEXADDIN" val="\documentclass{article}&#10;\usepackage{amsmath}&#10;\pagestyle{empty}&#10;\begin{document}&#10;\begin{align*}&#10;\min_{x_1,\ldots,x_m}\lambda&amp;\sum_e w_e(\ell_e(x)-\ell_e^\ast)^2&#10;\\&amp;+\mu\sum_e w_{b}(\theta_e(x)-\theta_e^\ast)^2&#10;\end{align*}&#10;&#10;\end{document}"/>
  <p:tag name="IGUANATEXSIZE" val="6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456"/>
  <p:tag name="LATEXADDIN" val="\documentclass{article}&#10;\usepackage{amsmath}\usepackage{xcolor}&#10;\pagestyle{empty}&#10;\begin{document}&#10;\color{gray}{$$f(x)=c$$}&#10;&#10;\end{document}"/>
  <p:tag name="IGUANATEXSIZE" val="6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453.75"/>
  <p:tag name="LATEXADDIN" val="\documentclass{article}&#10;\usepackage{amsmath}\usepackage{xcolor}&#10;\pagestyle{empty}&#10;\begin{document}&#10;\color{red}{$$g(x)=0$$}&#10;&#10;\end{document}"/>
  <p:tag name="IGUANATEXSIZE" val="6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.75"/>
  <p:tag name="ORIGINALWIDTH" val="805.5"/>
  <p:tag name="LATEXADDIN" val="\documentclass{article}&#10;\usepackage{amsmath}&#10;\pagestyle{empty}&#10;\begin{document}&#10;$$&#10;\begin{array}{rl}&#10;\min_x\!&amp;\!f(x)\\&#10;\textrm{s.t.}\!&amp;\!g(x)=0&#10;\end{array}&#10;$$&#10;&#10;\end{document}"/>
  <p:tag name="IGUANATEXSIZE" val="6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2.5"/>
  <p:tag name="ORIGINALWIDTH" val="259.5"/>
  <p:tag name="LATEXADDIN" val="\documentclass{article}&#10;\usepackage{amsmath}\usepackage{xcolor}&#10;\pagestyle{empty}&#10;\begin{document}&#10;\definecolor{dark-gray}{gray}{0.3}&#10;\color{dark-gray}{$$-\nabla f$$}&#10;&#10;\end{document}"/>
  <p:tag name="IGUANATEXSIZE" val="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"/>
  <p:tag name="ORIGINALWIDTH" val="942"/>
  <p:tag name="LATEXADDIN" val="\documentclass{article}&#10;\usepackage{amsmath}\usepackage{amsfonts}&#10;\pagestyle{empty}&#10;\begin{document}&#10;$$&#10;\begin{array}{r@{}l}&#10;\min_{x\in\mathbb{R}^n}\, &amp; f(x)\\&#10;\mathrm{s.t.}\, &amp; g(x)=0\\&#10;&amp;h(x)\geq0&#10;\end{array}&#10;$$&#10;&#10;\end{document}"/>
  <p:tag name="IGUANATEXSIZE" val="6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"/>
  <p:tag name="ORIGINALWIDTH" val="252.75"/>
  <p:tag name="LATEXADDIN" val="\documentclass{article}&#10;\usepackage{amsmath}\usepackage{xcolor}&#10;\pagestyle{empty}&#10;\begin{document}&#10;\color{red}{$$\pm\nabla g$$}&#10;&#10;\end{document}"/>
  <p:tag name="IGUANATEXSIZE" val="6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.75"/>
  <p:tag name="ORIGINALWIDTH" val="805.5"/>
  <p:tag name="LATEXADDIN" val="\documentclass{article}&#10;\usepackage{amsmath}&#10;\pagestyle{empty}&#10;\begin{document}&#10;$$&#10;\begin{array}{rl}&#10;\min_x\!&amp;\!f(x)\\&#10;\textrm{s.t.}\!&amp;\!g(x)=0&#10;\end{array}&#10;$$&#10;&#10;\end{document}"/>
  <p:tag name="IGUANATEXSIZE" val="6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.75"/>
  <p:tag name="ORIGINALWIDTH" val="805.5"/>
  <p:tag name="LATEXADDIN" val="\documentclass{article}&#10;\usepackage{amsmath}&#10;\pagestyle{empty}&#10;\begin{document}&#10;$$&#10;\begin{array}{rl}&#10;\min_x\!&amp;\!f(x)\\&#10;\textrm{s.t.}\!&amp;\!g(x)=0&#10;\end{array}&#10;$$&#10;&#10;\end{document}"/>
  <p:tag name="IGUANATEXSIZE" val="6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2.5"/>
  <p:tag name="ORIGINALWIDTH" val="259.5"/>
  <p:tag name="LATEXADDIN" val="\documentclass{article}&#10;\usepackage{amsmath}\usepackage{xcolor}&#10;\pagestyle{empty}&#10;\begin{document}&#10;\definecolor{dark-gray}{gray}{0.3}&#10;\color{dark-gray}{$$-\nabla f$$}&#10;&#10;\end{document}"/>
  <p:tag name="IGUANATEXSIZE" val="6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"/>
  <p:tag name="ORIGINALWIDTH" val="252.75"/>
  <p:tag name="LATEXADDIN" val="\documentclass{article}&#10;\usepackage{amsmath}\usepackage{xcolor}&#10;\pagestyle{empty}&#10;\begin{document}&#10;\color{red}{$$\pm\nabla g$$}&#10;&#10;\end{document}"/>
  <p:tag name="IGUANATEXSIZE" val="6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6"/>
  <p:tag name="ORIGINALWIDTH" val="843"/>
  <p:tag name="LATEXADDIN" val="\documentclass{article}&#10;\usepackage{amsmath}\usepackage{xcolor}&#10;\pagestyle{empty}&#10;\begin{document}&#10;\color{white}{&#10;\begin{align*}&#10;\nabla f \| \nabla g \\ \implies \nabla f = \lambda\nabla g&#10;\end{align*}&#10;}&#10;&#10;\end{document}"/>
  <p:tag name="IGUANATEXSIZE" val="6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5.5"/>
  <p:tag name="ORIGINALWIDTH" val="1794"/>
  <p:tag name="LATEXADDIN" val="\documentclass{article}&#10;\usepackage{amsmath}&#10;\pagestyle{empty}&#10;\begin{document}&#10;\begin{align*}&#10;f(x) &amp;= x^\top A x\implies \nabla f(x)=2Ax\\&#10;g(x) &amp;= \|x\|_2^2\implies \nabla g(x)=2x\\&#10;&amp;\implies Ax=\lambda x&#10;\end{align*}&#10;&#10;\end{document}"/>
  <p:tag name="IGUANATEXSIZE" val="6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1.25"/>
  <p:tag name="ORIGINALWIDTH" val="903"/>
  <p:tag name="LATEXADDIN" val="\documentclass{article}&#10;\usepackage{amsmath}&#10;\pagestyle{empty}&#10;\begin{document}&#10;\begin{align*}&#10;\nabla f(x)&amp;=\lambda \nabla g(x)\\&#10;g(x)&amp;= 0&#10;\end{align*}&#10;&#10;\end{document}"/>
  <p:tag name="IGUANATEXSIZE" val="6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8"/>
  <p:tag name="ORIGINALWIDTH" val="1357.5"/>
  <p:tag name="LATEXADDIN" val="\documentclass{article}&#10;\usepackage{amsmath}&#10;\pagestyle{empty}&#10;\begin{document}&#10;$$&#10;\begin{array}{rl}&#10;\min_x &amp; \frac{1}{2} x^\top A x - b^\top x + c\\&#10;\mathrm{s.t.} &amp; Mx=v&#10;\end{array}&#10;$$&#10;&#10;\end{document}"/>
  <p:tag name="IGUANATEXSIZE" val="6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0"/>
  <p:tag name="ORIGINALWIDTH" val="1673.25"/>
  <p:tag name="LATEXADDIN" val="\documentclass{article}&#10;\usepackage{amsmath}&#10;\pagestyle{empty}&#10;\begin{document}&#10;$$&#10;\left(\begin{array}{cc}&#10;A&amp; M^\top\\&#10;M&amp; 0\end{array}\right)&#10;\left(\begin{array}{c}&#10;x\\ \lambda&#10;\end{array}\right)&#10;=&#10;\left(\begin{array}{c}&#10;b\\v&#10;\end{array}\right)&#10;$$&#10;&#10;\end{document}"/>
  <p:tag name="IGUANATEXSIZE" val="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"/>
  <p:tag name="ORIGINALWIDTH" val="942"/>
  <p:tag name="LATEXADDIN" val="\documentclass{article}&#10;\usepackage{amsmath}\usepackage{amsfonts}&#10;\pagestyle{empty}&#10;\begin{document}&#10;$$&#10;\begin{array}{r@{}l}&#10;\min_{x\in\mathbb{R}^n}\, &amp; f(x)\\&#10;\mathrm{s.t.}\, &amp; g(x)=0\\&#10;&amp;h(x)\geq0&#10;\end{array}&#10;$$&#10;&#10;\end{document}"/>
  <p:tag name="IGUANATEXSIZE" val="6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0"/>
  <p:tag name="ORIGINALWIDTH" val="1673.25"/>
  <p:tag name="LATEXADDIN" val="\documentclass{article}&#10;\usepackage{amsmath}&#10;\pagestyle{empty}&#10;\begin{document}&#10;$$&#10;\left(\begin{array}{cc}&#10;A&amp; M^\top\\&#10;M&amp; 0\end{array}\right)&#10;\left(\begin{array}{c}&#10;x\\ \lambda&#10;\end{array}\right)&#10;=&#10;\left(\begin{array}{c}&#10;b\\v&#10;\end{array}\right)&#10;$$&#10;&#10;\end{document}"/>
  <p:tag name="IGUANATEXSIZE" val="6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14"/>
  <p:tag name="ORIGINALWIDTH" val="2751"/>
  <p:tag name="LATEXADDIN" val="\documentclass{article}&#10;\usepackage{amsmath}&#10;\pagestyle{empty}&#10;\begin{document}&#10;% Ax + M^t lambda = b&#10;\begin{align*}&#10;Ax+M^\top \lambda = b&#10;&amp;\implies Mx+M A^{-1}M^\top\lambda=MA^{-1}b\\&#10;Mx = v&#10;&amp;\implies v + MA^{-1} M^\top \lambda = MA^{-1}b\\&#10;&amp;\implies\left\{&#10;\begin{array}{l}&#10;MA^{-1}M^\top\lambda = b - v\\&#10;x= A^{-1}(b-M^\top\lambda)&#10;\end{array}\right.&#10;\end{align*}&#10;&#10;\end{document}"/>
  <p:tag name="IGUANATEXSIZE" val="6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5.75"/>
  <p:tag name="ORIGINALWIDTH" val="1661.25"/>
  <p:tag name="LATEXADDIN" val="\documentclass{article}&#10;\usepackage{amsmath}&#10;\pagestyle{empty}&#10;\begin{document}&#10;$$&#10;\begin{array}{c}&#10;\left\{&#10;\begin{array}{rl}&#10;\min_{\delta x} &amp; \frac{1}{2}\delta x^\top H \delta x + w^\top x\\&#10;\mathrm{s.t.} &amp; \|\delta x\|_2^2\leq \Delta&#10;\end{array}&#10;\right\}\\&#10;\downarrow\\&#10;(H+\lambda I)\delta x=-w&#10;\end{array}&#10;$$&#10;\end{document}"/>
  <p:tag name="IGUANATEXSIZE" val="6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.25"/>
  <p:tag name="ORIGINALWIDTH" val="93"/>
  <p:tag name="LATEXADDIN" val="\documentclass{article}&#10;\usepackage{amsmath}&#10;\pagestyle{empty}&#10;\begin{document}&#10;$$\Delta$$&#10;&#10;\end{document}"/>
  <p:tag name="IGUANATEXSIZE" val="6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9.25"/>
  <p:tag name="ORIGINALWIDTH" val="2266.5"/>
  <p:tag name="LATEXADDIN" val="\documentclass{article}&#10;\usepackage{amsmath}\usepackage{amsfonts}&#10;\pagestyle{empty}&#10;\begin{document}&#10;&#10;$$&#10;\begin{array}{rl}&#10;\min_X \sum_{b_i} &amp; \mathcal{A}(b_i;X) \|n(b_i;X)\|_1\\&#10;\mathrm{s.t.} &amp; \sum_{b_i} \mathcal{A}(b_i;X) = \sum_{b_i} \mathcal{A}(b_i;X_0)&#10;\end{array}&#10;$$&#10;\end{document}"/>
  <p:tag name="IGUANATEXSIZE" val="6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9.25"/>
  <p:tag name="ORIGINALWIDTH" val="3476.25"/>
  <p:tag name="LATEXADDIN" val="\documentclass{article}&#10;\usepackage{amsmath}&#10;\pagestyle{empty}&#10;\begin{document}&#10;$$&#10;\min_x \sum_i \phi(x\top a_i\!+\!b_i)&#10;\!\leftrightarrow\!&#10;\left\{\!\hspace{-.07in}&#10;\begin{array}{rl}&#10;\min_{x,y_i}\!&amp;\!\sum_i y_i(x^\top a_i+b_i)^2\\&#10;\mathrm{s.t.}\!&amp;\!y_i=\phi(x^\top a_i\!+\!b_i)(x^\top a_i+b_i)^{-2}&#10;\end{array}\!\hspace{-.07in}&#10;\right\}&#10;$$&#10;&#10;\end{document}"/>
  <p:tag name="IGUANATEXSIZE" val="6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9.25"/>
  <p:tag name="ORIGINALWIDTH" val="2769"/>
  <p:tag name="LATEXADDIN" val="\documentclass{article}&#10;\usepackage{amsmath}&#10;\pagestyle{empty}&#10;\begin{document}&#10;\begin{align*}&#10;\min_x  \sum_i \|x-p_i\|_2&#10;\implies&#10;&amp;\left\{\hspace{-.08in}&#10;\begin{array}{rl}&#10;x\!&amp;\!\gets \min_x \sum_i y_i \|x-p_i\|_2^2\\&#10;y_i\!&amp;\!\gets \|x-p_i\|_2^{-1}&#10;\end{array}&#10;\right.&#10;\end{align*}&#10;&#10;\end{document}"/>
  <p:tag name="IGUANATEXSIZE" val="6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.5"/>
  <p:tag name="ORIGINALWIDTH" val="108.75"/>
  <p:tag name="LATEXADDIN" val="\documentclass{article}&#10;\usepackage{amsmath}&#10;\pagestyle{empty}&#10;\begin{document}&#10;&#10;$$p_1$$&#10;\end{document}"/>
  <p:tag name="IGUANATEXSIZE" val="6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.5"/>
  <p:tag name="ORIGINALWIDTH" val="111.75"/>
  <p:tag name="LATEXADDIN" val="\documentclass{article}&#10;\usepackage{amsmath}&#10;\pagestyle{empty}&#10;\begin{document}&#10;&#10;$$p_2$$&#10;\end{document}"/>
  <p:tag name="IGUANATEXSIZE" val="6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.5"/>
  <p:tag name="ORIGINALWIDTH" val="112.5"/>
  <p:tag name="LATEXADDIN" val="\documentclass{article}&#10;\usepackage{amsmath}&#10;\pagestyle{empty}&#10;\begin{document}&#10;&#10;$$p_0$$&#10;\end{document}"/>
  <p:tag name="IGUANATEXSIZE" val="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3.75"/>
  <p:tag name="ORIGINALWIDTH" val="1687.5"/>
  <p:tag name="LATEXADDIN" val="\documentclass{article}&#10;\usepackage{amsmath}\usepackage{amsfonts}&#10;\pagestyle{empty}&#10;\begin{document}&#10;\begin{align*}&#10;&amp;f:\mathbb{R}^n\rightarrow\mathbb{R}\\&#10;\rightarrow\nabla f&amp;=\left(\frac{\partial f}{\partial x_1},\frac{\partial f}{\partial x_2},\ldots,\frac{\partial f}{\partial x_n}\right)&#10;\end{align*}&#10;&#10;\end{document}"/>
  <p:tag name="IGUANATEXSIZE" val="6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.5"/>
  <p:tag name="ORIGINALWIDTH" val="105.75"/>
  <p:tag name="LATEXADDIN" val="\documentclass{article}&#10;\usepackage{amsmath}\usepackage{amsfonts}&#10;\pagestyle{empty}&#10;\begin{document}&#10;&#10;$$\mathcal C_1$$&#10;\end{document}"/>
  <p:tag name="IGUANATEXSIZE" val="6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.5"/>
  <p:tag name="ORIGINALWIDTH" val="108.75"/>
  <p:tag name="LATEXADDIN" val="\documentclass{article}&#10;\usepackage{amsmath}\usepackage{amsfonts}&#10;\pagestyle{empty}&#10;\begin{document}&#10;&#10;$$\mathcal C_2$$&#10;\end{document}"/>
  <p:tag name="IGUANATEXSIZE" val="6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.25"/>
  <p:tag name="ORIGINALWIDTH" val="1377.75"/>
  <p:tag name="LATEXADDIN" val="\documentclass{article}&#10;\usepackage{amsmath}\usepackage{amsfonts}&#10;\pagestyle{empty}&#10;\begin{document}&#10;&#10;\begin{align*}&#10;\min_p\ &amp; d(p,p_0)\\&#10;\mathrm{s.t.}\ &amp; p\in\mathcal{C}_1\cap\mathcal{C}_2\cap\cdots\cap\mathcal{C}_k&#10;\end{align*}&#10;\end{document}"/>
  <p:tag name="IGUANATEXSIZE" val="6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13.75"/>
  <p:tag name="ORIGINALWIDTH" val="3471"/>
  <p:tag name="LATEXADDIN" val="\documentclass{article}&#10;\usepackage{amsmath}&#10;\pagestyle{empty}&#10;\begin{document}&#10;\begin{align*}&#10;&amp;x_{t+1}=x_t-\eta\nabla f(x_t)\\&#10;&amp;\iff x_{t+1}=\arg\min_x \left[f(x_t)+\nabla f(x_t)^\top (x-x_t)+\frac{1}{2\eta}\|x-x_t\|_2^2\right]\\&#10;&amp;\iff x_{t+1}=\arg\min_x \frac{1}{2\eta}\left\|x-(x_t-\eta\nabla f(x_t))\right\|_2^2&#10;\end{align*}&#10;&#10;\end{document}"/>
  <p:tag name="IGUANATEXSIZE" val="6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2.25"/>
  <p:tag name="ORIGINALWIDTH" val="2742.75"/>
  <p:tag name="LATEXADDIN" val="\documentclass{article}&#10;\usepackage{amsmath}&#10;\pagestyle{empty}&#10;\begin{document}&#10;&#10;$$&#10;\begin{array}{c}&#10;\textrm{To minimize $f(x)+g(x)$:}\\&#10;x_{t+1}=\arg\min_x \left[g(x)+\frac{1}{2\eta}&#10;\left\|&#10;x-(x_t-\eta\nabla f(x_t))&#10;\right\|_2^2&#10;\right]&#10;\end{array}&#10;$$&#10;&#10;\end{document}"/>
  <p:tag name="IGUANATEXSIZE" val="6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22.25"/>
  <p:tag name="ORIGINALWIDTH" val="1268.25"/>
  <p:tag name="LATEXADDIN" val="\documentclass{article}&#10;\usepackage{amsmath}&#10;\pagestyle{empty}&#10;\begin{document}&#10;$$&#10;\begin{array}{c}&#10;\begin{array}{rl}&#10;\min_x &amp; f(x)\\&#10;\mathrm{s.t.} &amp; g(x)=0&#10;\end{array}&#10;\\&#10;\downarrow\\&#10;\begin{array}{rl}&#10;\min_x &amp; f(x)+\frac{\rho}{2}\|g(x)\|_2^2\\&#10;\mathrm{s.t.} &amp; g(x)=0&#10;\end{array}&#10;\end{array}&#10;$$&#10;&#10;\end{document}"/>
  <p:tag name="IGUANATEXSIZE" val="6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3.5"/>
  <p:tag name="ORIGINALWIDTH" val="1172.25"/>
  <p:tag name="LATEXADDIN" val="\documentclass{article}&#10;\usepackage{amsmath}&#10;\pagestyle{empty}&#10;\begin{document}&#10;$$&#10;\begin{array}{rl}&#10;\min_{x,z} &amp; f(x)+g(z)\\&#10;\mathrm{s.t.} &amp; Ax+Bz=c&#10;\end{array}&#10;$$&#10;&#10;\end{document}"/>
  <p:tag name="IGUANATEXSIZE" val="6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4.25"/>
  <p:tag name="ORIGINALWIDTH" val="3534.75"/>
  <p:tag name="LATEXADDIN" val="\documentclass{article}&#10;\usepackage{amsmath}&#10;\pagestyle{empty}&#10;\begin{document}&#10;$$&#10;\Lambda_\rho(x,z;\lambda)&#10;=&#10;f(x)+g(z)+\lambda^\top(Ax+Bz-c)&#10;+&#10;\frac{\rho}{2}&#10;\|Ax+Bz-c\|_2^2&#10;$$&#10;&#10;\end{document}"/>
  <p:tag name="IGUANATEXSIZE" val="6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07.5"/>
  <p:tag name="ORIGINALWIDTH" val="1322.25"/>
  <p:tag name="LATEXADDIN" val="\documentclass{article}&#10;\usepackage{amsmath}&#10;\pagestyle{empty}&#10;\begin{document}&#10;\begin{align*}&#10;x&amp;\gets \arg\min_x \Lambda_\rho(x,z,\lambda)\\&#10;z&amp;\gets \arg\min_z \Lambda_\rho(x,z,\lambda)\\&#10;\lambda&amp;\gets \lambda+\rho(Ax+Bz-c)&#10;\end{align*}&#10;&#10;\end{document}"/>
  <p:tag name="IGUANATEXSIZE" val="6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50"/>
  <p:tag name="ORIGINALWIDTH" val="3424.5"/>
  <p:tag name="LATEXADDIN" val="\documentclass{article}&#10;\usepackage{amsmath}&#10;\pagestyle{empty}&#10;\begin{document}&#10;$$&#10;\left\{\hspace{-.05in}&#10;\begin{array}{rl}&#10;\min_J &amp; \sum_i \|J_i\|_2\\&#10;\mathrm{s.t.} &amp; MJ=b&#10;\end{array}&#10;\hspace{-.05in}\right\}&#10;\!\longrightarrow\!&#10;\left\{\hspace{-.05in}&#10;\begin{array}{rl}&#10;\min_{J,\bar J} &amp; \sum_i \left(\|J_i\|_2+\frac{\rho}{2}\|J_i-\bar J_i\|_2^2\right)\\&#10;\mathrm{s.t.} &amp; M\bar J=b\\&#10;&amp; J = \bar J&#10;\end{array}&#10;\hspace{-.05in}\right\}&#10;$$&#10;&#10;\end{document}"/>
  <p:tag name="IGUANATEXSIZE" val="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0.5"/>
  <p:tag name="ORIGINALWIDTH" val="1561.5"/>
  <p:tag name="LATEXADDIN" val="\documentclass{article}&#10;\usepackage{amsmath}\usepackage{amsfonts}&#10;\pagestyle{empty}&#10;\begin{document}&#10;\begin{align*}&#10;f:\mathbb{R}^n\rightarrow\mathbb{R}&#10;\rightarrow H_{ij}=\frac{\partial^2 f}{\partial x_i\partial x_j}&#10;\end{align*}&#10;&#10;\end{document}"/>
  <p:tag name="IGUANATEXSIZE" val="6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1551"/>
  <p:tag name="LATEXADDIN" val="\documentclass{article}&#10;\usepackage{amsmath}\usepackage{amsfonts}&#10;\pagestyle{empty}&#10;\begin{document}&#10;$$&#10;\begin{array}{c}&#10;\textrm{To minimize $f(x)$ s.t.\ $x\in\mathcal{D}$:}&#10;\end{array}&#10;$$&#10;&#10;\end{document}"/>
  <p:tag name="IGUANATEXSIZE" val="6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5"/>
  <p:tag name="ORIGINALWIDTH" val="1698"/>
  <p:tag name="LATEXADDIN" val="\documentclass{article}&#10;\usepackage{amsmath}\usepackage{amsfonts}&#10;\pagestyle{empty}&#10;\begin{document}&#10;\begin{align*}&#10;s_k&amp;\gets&#10;\left\{\!\hspace{-.05in}&#10;\begin{array}{rl}&#10;\arg\min_s &amp; \hspace{-.05in} s^\top\nabla f(x_k)\\&#10;\textrm{s.t.} &amp; \hspace{-.05in} s\in \mathcal{D}&#10;\end{array}&#10;\hspace{-.05in}\!\right\}\\&#10;\gamma&amp;\gets&#10;\frac{2}{k+2}\\&#10;x_{k+1}&amp;\gets&#10;x_k+\gamma(s_k-x_k)&#10;\end{align*}&#10;&#10;\end{document}"/>
  <p:tag name="IGUANATEXSIZE" val="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3.25"/>
  <p:tag name="ORIGINALWIDTH" val="3315.75"/>
  <p:tag name="LATEXADDIN" val="\documentclass{article}&#10;\usepackage{amsmath}&#10;\pagestyle{empty}&#10;\begin{document}&#10;&#10;$$&#10;f(x)\approx f(x_0)+\nabla f(x_0)^\top (x-x_0) + (x-x_0)^\top Hf(x_0)(x-x_0)&#10;$$&#10;\end{document}"/>
  <p:tag name="IGUANATEXSIZE" val="6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127769</TotalTime>
  <Words>830</Words>
  <Application>Microsoft Office PowerPoint</Application>
  <PresentationFormat>On-screen Show (4:3)</PresentationFormat>
  <Paragraphs>258</Paragraphs>
  <Slides>74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4" baseType="lpstr">
      <vt:lpstr>Wingdings</vt:lpstr>
      <vt:lpstr>Arial</vt:lpstr>
      <vt:lpstr>Corbel</vt:lpstr>
      <vt:lpstr>Courier New</vt:lpstr>
      <vt:lpstr>Wingdings 3</vt:lpstr>
      <vt:lpstr>Cambria Math</vt:lpstr>
      <vt:lpstr>Calibri</vt:lpstr>
      <vt:lpstr>Wingdings 2</vt:lpstr>
      <vt:lpstr>Freestyle Script</vt:lpstr>
      <vt:lpstr>Module</vt:lpstr>
      <vt:lpstr>Optimization Techniques for Geometry Processing</vt:lpstr>
      <vt:lpstr>This Morning’s Focus</vt:lpstr>
      <vt:lpstr>This Morning’s Focus</vt:lpstr>
      <vt:lpstr>More Specifically</vt:lpstr>
      <vt:lpstr>Two Roles</vt:lpstr>
      <vt:lpstr>Our Bias</vt:lpstr>
      <vt:lpstr>Rough Plan</vt:lpstr>
      <vt:lpstr>Rough Plan</vt:lpstr>
      <vt:lpstr>Rough Plan</vt:lpstr>
      <vt:lpstr>Optimization Terminology</vt:lpstr>
      <vt:lpstr>Optimization Terminology</vt:lpstr>
      <vt:lpstr>Optimization Terminology</vt:lpstr>
      <vt:lpstr>Optimization Terminology</vt:lpstr>
      <vt:lpstr>Optimization Terminology</vt:lpstr>
      <vt:lpstr>Optimization Terminology</vt:lpstr>
      <vt:lpstr>Optimization Terminology</vt:lpstr>
      <vt:lpstr>Common Mistake</vt:lpstr>
      <vt:lpstr>Neither Sufficient nor Necessary</vt:lpstr>
      <vt:lpstr>Except…</vt:lpstr>
      <vt:lpstr>Rough Plan</vt:lpstr>
      <vt:lpstr>Encapsulates Many Problems</vt:lpstr>
      <vt:lpstr>PowerPoint Presentation</vt:lpstr>
      <vt:lpstr>Generic Advice</vt:lpstr>
      <vt:lpstr>Quadratic with Linear Equality</vt:lpstr>
      <vt:lpstr>Special Case:  Least-Squares</vt:lpstr>
      <vt:lpstr>Example:  Mesh Embedding</vt:lpstr>
      <vt:lpstr>Linear Solve for Embedding</vt:lpstr>
      <vt:lpstr>More Explicit Form</vt:lpstr>
      <vt:lpstr>Differential Geometry Perspective</vt:lpstr>
      <vt:lpstr>Linear Solver Considerations</vt:lpstr>
      <vt:lpstr>Two Classes of Solvers</vt:lpstr>
      <vt:lpstr>Very Common:  Sparsity</vt:lpstr>
      <vt:lpstr>Returning to Parameterization</vt:lpstr>
      <vt:lpstr>Nontriviality Constraint</vt:lpstr>
      <vt:lpstr>Common Situation</vt:lpstr>
      <vt:lpstr>Back to Parameterization</vt:lpstr>
      <vt:lpstr>Continuous Story</vt:lpstr>
      <vt:lpstr>Basic Idea of Eigenalgorithms</vt:lpstr>
      <vt:lpstr>Combining Tools So Far</vt:lpstr>
      <vt:lpstr>Rough Plan</vt:lpstr>
      <vt:lpstr>Unconstrained Optimization</vt:lpstr>
      <vt:lpstr>Unconstrained Optimization</vt:lpstr>
      <vt:lpstr>Basic Algorithms</vt:lpstr>
      <vt:lpstr>Basic Algorithms</vt:lpstr>
      <vt:lpstr>Basic Algorithms</vt:lpstr>
      <vt:lpstr>Basic Algorithms</vt:lpstr>
      <vt:lpstr>Basic Algorithms</vt:lpstr>
      <vt:lpstr>Basic Algorithms</vt:lpstr>
      <vt:lpstr>Geometric Flows</vt:lpstr>
      <vt:lpstr>Example:  Shape Interpolation</vt:lpstr>
      <vt:lpstr>Interpolation Pipeline</vt:lpstr>
      <vt:lpstr>Software</vt:lpstr>
      <vt:lpstr>Rough Plan</vt:lpstr>
      <vt:lpstr>Lagrange Multipliers: Idea</vt:lpstr>
      <vt:lpstr>Lagrange Multipliers: Idea</vt:lpstr>
      <vt:lpstr>Lagrange Multipliers: Idea</vt:lpstr>
      <vt:lpstr>Example:  Symmetric Eigenvectors</vt:lpstr>
      <vt:lpstr>Use of Lagrange Multipliers</vt:lpstr>
      <vt:lpstr>Many Options</vt:lpstr>
      <vt:lpstr>Schur Complement Reduction</vt:lpstr>
      <vt:lpstr>Schur Complement Reduction</vt:lpstr>
      <vt:lpstr>Trust Region Methods</vt:lpstr>
      <vt:lpstr>Example:  Polycube Maps</vt:lpstr>
      <vt:lpstr>Nonlinear Constrained Problem</vt:lpstr>
      <vt:lpstr>PowerPoint Presentation</vt:lpstr>
      <vt:lpstr>Convex Optimization Tools</vt:lpstr>
      <vt:lpstr>Convex Optimization Tools</vt:lpstr>
      <vt:lpstr>Iteratively Reweighted Least Squares</vt:lpstr>
      <vt:lpstr>Alternating Projection</vt:lpstr>
      <vt:lpstr>Iterative Shrinkage-Thresholding</vt:lpstr>
      <vt:lpstr>Augmented Lagrangians</vt:lpstr>
      <vt:lpstr>Alternating Direction Method of Multipliers (ADMM)</vt:lpstr>
      <vt:lpstr>The Art of ADMM “Splitting”</vt:lpstr>
      <vt:lpstr>Frank-Wolfe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468, spring 2012</dc:title>
  <dc:creator>Justin Solomon</dc:creator>
  <cp:lastModifiedBy>Justin Solomon</cp:lastModifiedBy>
  <cp:revision>1919</cp:revision>
  <dcterms:created xsi:type="dcterms:W3CDTF">2011-01-26T20:50:19Z</dcterms:created>
  <dcterms:modified xsi:type="dcterms:W3CDTF">2015-07-02T19:18:53Z</dcterms:modified>
</cp:coreProperties>
</file>