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  <Override PartName="/ppt/media/image5.jpeg" ContentType="image/jpeg"/>
  <Override PartName="/ppt/notesSlides/notesSlide1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  <p:sldId id="375" r:id="rId127"/>
    <p:sldId id="376" r:id="rId128"/>
    <p:sldId id="377" r:id="rId129"/>
    <p:sldId id="378" r:id="rId130"/>
    <p:sldId id="379" r:id="rId131"/>
    <p:sldId id="380" r:id="rId132"/>
    <p:sldId id="381" r:id="rId133"/>
    <p:sldId id="382" r:id="rId134"/>
    <p:sldId id="383" r:id="rId135"/>
    <p:sldId id="384" r:id="rId136"/>
    <p:sldId id="385" r:id="rId137"/>
    <p:sldId id="386" r:id="rId138"/>
    <p:sldId id="387" r:id="rId139"/>
    <p:sldId id="388" r:id="rId140"/>
    <p:sldId id="389" r:id="rId141"/>
    <p:sldId id="390" r:id="rId142"/>
    <p:sldId id="391" r:id="rId143"/>
    <p:sldId id="392" r:id="rId144"/>
    <p:sldId id="393" r:id="rId145"/>
    <p:sldId id="394" r:id="rId146"/>
    <p:sldId id="395" r:id="rId147"/>
    <p:sldId id="396" r:id="rId148"/>
    <p:sldId id="397" r:id="rId149"/>
    <p:sldId id="398" r:id="rId150"/>
    <p:sldId id="399" r:id="rId151"/>
    <p:sldId id="400" r:id="rId152"/>
    <p:sldId id="401" r:id="rId153"/>
    <p:sldId id="402" r:id="rId154"/>
    <p:sldId id="403" r:id="rId155"/>
    <p:sldId id="404" r:id="rId156"/>
    <p:sldId id="405" r:id="rId157"/>
  </p:sldIdLst>
  <p:sldSz cx="9144000" cy="5143500"/>
  <p:notesSz cx="6858000" cy="9144000"/>
  <p:defaultTextStyle>
    <a:lvl1pPr>
      <a:defRPr>
        <a:latin typeface="Arial"/>
        <a:ea typeface="Arial"/>
        <a:cs typeface="Arial"/>
        <a:sym typeface="Arial"/>
      </a:defRPr>
    </a:lvl1pPr>
    <a:lvl2pPr indent="457200">
      <a:defRPr>
        <a:latin typeface="Arial"/>
        <a:ea typeface="Arial"/>
        <a:cs typeface="Arial"/>
        <a:sym typeface="Arial"/>
      </a:defRPr>
    </a:lvl2pPr>
    <a:lvl3pPr indent="914400">
      <a:defRPr>
        <a:latin typeface="Arial"/>
        <a:ea typeface="Arial"/>
        <a:cs typeface="Arial"/>
        <a:sym typeface="Arial"/>
      </a:defRPr>
    </a:lvl3pPr>
    <a:lvl4pPr indent="1371600">
      <a:defRPr>
        <a:latin typeface="Arial"/>
        <a:ea typeface="Arial"/>
        <a:cs typeface="Arial"/>
        <a:sym typeface="Arial"/>
      </a:defRPr>
    </a:lvl4pPr>
    <a:lvl5pPr indent="1828800">
      <a:defRPr>
        <a:latin typeface="Arial"/>
        <a:ea typeface="Arial"/>
        <a:cs typeface="Arial"/>
        <a:sym typeface="Arial"/>
      </a:defRPr>
    </a:lvl5pPr>
    <a:lvl6pPr indent="2286000">
      <a:defRPr>
        <a:latin typeface="Arial"/>
        <a:ea typeface="Arial"/>
        <a:cs typeface="Arial"/>
        <a:sym typeface="Arial"/>
      </a:defRPr>
    </a:lvl6pPr>
    <a:lvl7pPr indent="2743200">
      <a:defRPr>
        <a:latin typeface="Arial"/>
        <a:ea typeface="Arial"/>
        <a:cs typeface="Arial"/>
        <a:sym typeface="Arial"/>
      </a:defRPr>
    </a:lvl7pPr>
    <a:lvl8pPr indent="3200400">
      <a:defRPr>
        <a:latin typeface="Arial"/>
        <a:ea typeface="Arial"/>
        <a:cs typeface="Arial"/>
        <a:sym typeface="Arial"/>
      </a:defRPr>
    </a:lvl8pPr>
    <a:lvl9pPr indent="3657600">
      <a:defRPr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BCED4"/>
          </a:solidFill>
        </a:fill>
      </a:tcStyle>
    </a:wholeTbl>
    <a:band2H>
      <a:tcTxStyle b="def" i="def"/>
      <a:tcStyle>
        <a:tcBdr/>
        <a:fill>
          <a:solidFill>
            <a:srgbClr val="E7E8EB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1C4672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1C4672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1C4672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8D5CB"/>
          </a:solidFill>
        </a:fill>
      </a:tcStyle>
    </a:wholeTbl>
    <a:band2H>
      <a:tcTxStyle b="def" i="def"/>
      <a:tcStyle>
        <a:tcBdr/>
        <a:fill>
          <a:solidFill>
            <a:srgbClr val="FBEBE7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C7528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C7528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C7528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C4672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C4672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120" Type="http://schemas.openxmlformats.org/officeDocument/2006/relationships/slide" Target="slides/slide113.xml"/><Relationship Id="rId121" Type="http://schemas.openxmlformats.org/officeDocument/2006/relationships/slide" Target="slides/slide114.xml"/><Relationship Id="rId122" Type="http://schemas.openxmlformats.org/officeDocument/2006/relationships/slide" Target="slides/slide115.xml"/><Relationship Id="rId123" Type="http://schemas.openxmlformats.org/officeDocument/2006/relationships/slide" Target="slides/slide116.xml"/><Relationship Id="rId124" Type="http://schemas.openxmlformats.org/officeDocument/2006/relationships/slide" Target="slides/slide117.xml"/><Relationship Id="rId125" Type="http://schemas.openxmlformats.org/officeDocument/2006/relationships/slide" Target="slides/slide118.xml"/><Relationship Id="rId126" Type="http://schemas.openxmlformats.org/officeDocument/2006/relationships/slide" Target="slides/slide119.xml"/><Relationship Id="rId127" Type="http://schemas.openxmlformats.org/officeDocument/2006/relationships/slide" Target="slides/slide120.xml"/><Relationship Id="rId128" Type="http://schemas.openxmlformats.org/officeDocument/2006/relationships/slide" Target="slides/slide121.xml"/><Relationship Id="rId129" Type="http://schemas.openxmlformats.org/officeDocument/2006/relationships/slide" Target="slides/slide122.xml"/><Relationship Id="rId130" Type="http://schemas.openxmlformats.org/officeDocument/2006/relationships/slide" Target="slides/slide123.xml"/><Relationship Id="rId131" Type="http://schemas.openxmlformats.org/officeDocument/2006/relationships/slide" Target="slides/slide124.xml"/><Relationship Id="rId132" Type="http://schemas.openxmlformats.org/officeDocument/2006/relationships/slide" Target="slides/slide125.xml"/><Relationship Id="rId133" Type="http://schemas.openxmlformats.org/officeDocument/2006/relationships/slide" Target="slides/slide126.xml"/><Relationship Id="rId134" Type="http://schemas.openxmlformats.org/officeDocument/2006/relationships/slide" Target="slides/slide127.xml"/><Relationship Id="rId135" Type="http://schemas.openxmlformats.org/officeDocument/2006/relationships/slide" Target="slides/slide128.xml"/><Relationship Id="rId136" Type="http://schemas.openxmlformats.org/officeDocument/2006/relationships/slide" Target="slides/slide129.xml"/><Relationship Id="rId137" Type="http://schemas.openxmlformats.org/officeDocument/2006/relationships/slide" Target="slides/slide130.xml"/><Relationship Id="rId138" Type="http://schemas.openxmlformats.org/officeDocument/2006/relationships/slide" Target="slides/slide131.xml"/><Relationship Id="rId139" Type="http://schemas.openxmlformats.org/officeDocument/2006/relationships/slide" Target="slides/slide132.xml"/><Relationship Id="rId140" Type="http://schemas.openxmlformats.org/officeDocument/2006/relationships/slide" Target="slides/slide133.xml"/><Relationship Id="rId141" Type="http://schemas.openxmlformats.org/officeDocument/2006/relationships/slide" Target="slides/slide134.xml"/><Relationship Id="rId142" Type="http://schemas.openxmlformats.org/officeDocument/2006/relationships/slide" Target="slides/slide135.xml"/><Relationship Id="rId143" Type="http://schemas.openxmlformats.org/officeDocument/2006/relationships/slide" Target="slides/slide136.xml"/><Relationship Id="rId144" Type="http://schemas.openxmlformats.org/officeDocument/2006/relationships/slide" Target="slides/slide137.xml"/><Relationship Id="rId145" Type="http://schemas.openxmlformats.org/officeDocument/2006/relationships/slide" Target="slides/slide138.xml"/><Relationship Id="rId146" Type="http://schemas.openxmlformats.org/officeDocument/2006/relationships/slide" Target="slides/slide139.xml"/><Relationship Id="rId147" Type="http://schemas.openxmlformats.org/officeDocument/2006/relationships/slide" Target="slides/slide140.xml"/><Relationship Id="rId148" Type="http://schemas.openxmlformats.org/officeDocument/2006/relationships/slide" Target="slides/slide141.xml"/><Relationship Id="rId149" Type="http://schemas.openxmlformats.org/officeDocument/2006/relationships/slide" Target="slides/slide142.xml"/><Relationship Id="rId150" Type="http://schemas.openxmlformats.org/officeDocument/2006/relationships/slide" Target="slides/slide143.xml"/><Relationship Id="rId151" Type="http://schemas.openxmlformats.org/officeDocument/2006/relationships/slide" Target="slides/slide144.xml"/><Relationship Id="rId152" Type="http://schemas.openxmlformats.org/officeDocument/2006/relationships/slide" Target="slides/slide145.xml"/><Relationship Id="rId153" Type="http://schemas.openxmlformats.org/officeDocument/2006/relationships/slide" Target="slides/slide146.xml"/><Relationship Id="rId154" Type="http://schemas.openxmlformats.org/officeDocument/2006/relationships/slide" Target="slides/slide147.xml"/><Relationship Id="rId155" Type="http://schemas.openxmlformats.org/officeDocument/2006/relationships/slide" Target="slides/slide148.xml"/><Relationship Id="rId156" Type="http://schemas.openxmlformats.org/officeDocument/2006/relationships/slide" Target="slides/slide149.xml"/><Relationship Id="rId157" Type="http://schemas.openxmlformats.org/officeDocument/2006/relationships/slide" Target="slides/slide15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80" name="Shape 8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38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4" name="Shape 453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535" name="Shape 453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400"/>
              </a:spcBef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lvl="0">
              <a:defRPr sz="1800"/>
            </a:pPr>
            <a:r>
              <a:rPr sz="1200"/>
              <a:t>What this means is that the integer-estimates we get from the continuous relaxation are good or in other words the estimation error is small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.pn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1.jpg" descr="bandeau_texte_rouge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352925"/>
            <a:ext cx="9144000" cy="80962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"/>
          <p:cNvSpPr/>
          <p:nvPr/>
        </p:nvSpPr>
        <p:spPr>
          <a:xfrm>
            <a:off x="292100" y="4781550"/>
            <a:ext cx="892175" cy="3619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9" name="image2.png" descr="INRIA_CORPO_SANS_SIGNATURE_RVB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8925" y="4791075"/>
            <a:ext cx="911225" cy="32861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0"/>
          <p:cNvSpPr/>
          <p:nvPr/>
        </p:nvSpPr>
        <p:spPr>
          <a:xfrm>
            <a:off x="1257300" y="4857750"/>
            <a:ext cx="2115670" cy="25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1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1100">
                <a:solidFill>
                  <a:srgbClr val="FFFFFF"/>
                </a:solidFill>
              </a:rPr>
              <a:t>David Bommes – TITANE Team</a:t>
            </a:r>
          </a:p>
        </p:txBody>
      </p:sp>
      <p:sp>
        <p:nvSpPr>
          <p:cNvPr id="11" name="Shape 11"/>
          <p:cNvSpPr/>
          <p:nvPr>
            <p:ph type="title"/>
          </p:nvPr>
        </p:nvSpPr>
        <p:spPr>
          <a:xfrm>
            <a:off x="801687" y="133350"/>
            <a:ext cx="7540626" cy="914400"/>
          </a:xfrm>
          <a:prstGeom prst="rect">
            <a:avLst/>
          </a:prstGeom>
        </p:spPr>
        <p:txBody>
          <a:bodyPr lIns="46799" tIns="46799" rIns="46799" bIns="46799" anchor="t"/>
          <a:lstStyle>
            <a:lvl1pPr algn="ctr">
              <a:defRPr sz="2800">
                <a:solidFill>
                  <a:srgbClr val="E20026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E20026"/>
                </a:solidFill>
              </a:rPr>
              <a:t>Title Text</a:t>
            </a:r>
          </a:p>
        </p:txBody>
      </p:sp>
      <p:sp>
        <p:nvSpPr>
          <p:cNvPr id="12" name="Shape 12"/>
          <p:cNvSpPr/>
          <p:nvPr>
            <p:ph type="body" idx="1"/>
          </p:nvPr>
        </p:nvSpPr>
        <p:spPr>
          <a:xfrm>
            <a:off x="801687" y="1047750"/>
            <a:ext cx="7540626" cy="2621625"/>
          </a:xfrm>
          <a:prstGeom prst="rect">
            <a:avLst/>
          </a:prstGeom>
        </p:spPr>
        <p:txBody>
          <a:bodyPr/>
          <a:lstStyle>
            <a:lvl1pPr marL="182562" indent="-182562">
              <a:lnSpc>
                <a:spcPct val="90000"/>
              </a:lnSpc>
              <a:spcBef>
                <a:spcPts val="600"/>
              </a:spcBef>
              <a:buClr>
                <a:srgbClr val="E20026"/>
              </a:buClr>
              <a:buSzPct val="100000"/>
              <a:buFont typeface="Arial"/>
              <a:buChar char="•"/>
              <a:defRPr sz="2000">
                <a:solidFill>
                  <a:srgbClr val="000000"/>
                </a:solidFill>
              </a:defRPr>
            </a:lvl1pPr>
            <a:lvl2pPr marL="672703" indent="-220266">
              <a:lnSpc>
                <a:spcPct val="90000"/>
              </a:lnSpc>
              <a:spcBef>
                <a:spcPts val="600"/>
              </a:spcBef>
              <a:buClr>
                <a:srgbClr val="E20026"/>
              </a:buClr>
              <a:buFont typeface="Arial"/>
              <a:defRPr sz="2000">
                <a:solidFill>
                  <a:srgbClr val="000000"/>
                </a:solidFill>
              </a:defRPr>
            </a:lvl2pPr>
            <a:lvl3pPr marL="889226" indent="-265339">
              <a:lnSpc>
                <a:spcPct val="90000"/>
              </a:lnSpc>
              <a:spcBef>
                <a:spcPts val="600"/>
              </a:spcBef>
              <a:buClr>
                <a:srgbClr val="E20026"/>
              </a:buClr>
              <a:buFont typeface="Arial"/>
              <a:buChar char=""/>
              <a:defRPr sz="2000">
                <a:solidFill>
                  <a:srgbClr val="000000"/>
                </a:solidFill>
              </a:defRPr>
            </a:lvl3pPr>
            <a:lvl4pPr marL="1116013" indent="-309563">
              <a:lnSpc>
                <a:spcPct val="90000"/>
              </a:lnSpc>
              <a:spcBef>
                <a:spcPts val="600"/>
              </a:spcBef>
              <a:buClr>
                <a:srgbClr val="E20026"/>
              </a:buClr>
              <a:buSzPct val="100000"/>
              <a:buFont typeface="Arial"/>
              <a:buChar char=""/>
              <a:defRPr sz="2000">
                <a:solidFill>
                  <a:srgbClr val="000000"/>
                </a:solidFill>
              </a:defRPr>
            </a:lvl4pPr>
            <a:lvl5pPr marL="1281641" indent="-298979">
              <a:lnSpc>
                <a:spcPct val="90000"/>
              </a:lnSpc>
              <a:spcBef>
                <a:spcPts val="600"/>
              </a:spcBef>
              <a:buClr>
                <a:srgbClr val="E20026"/>
              </a:buClr>
              <a:buSzPct val="100000"/>
              <a:buFont typeface="Arial"/>
              <a:buChar char="•"/>
              <a:defRPr sz="2000">
                <a:solidFill>
                  <a:srgbClr val="000000"/>
                </a:solidFill>
              </a:defRPr>
            </a:lvl5pPr>
          </a:lstStyle>
          <a:p>
            <a:pPr lvl="0">
              <a:defRPr sz="1800"/>
            </a:pPr>
            <a:r>
              <a:rPr sz="2000"/>
              <a:t>Body Level One</a:t>
            </a:r>
            <a:endParaRPr sz="2000"/>
          </a:p>
          <a:p>
            <a:pPr lvl="1">
              <a:defRPr sz="1800"/>
            </a:pPr>
            <a:r>
              <a:rPr sz="2000"/>
              <a:t>Body Level Two</a:t>
            </a:r>
            <a:endParaRPr sz="2000"/>
          </a:p>
          <a:p>
            <a:pPr lvl="2">
              <a:defRPr sz="1800"/>
            </a:pPr>
            <a:r>
              <a:rPr sz="2000"/>
              <a:t>Body Level Three</a:t>
            </a:r>
            <a:endParaRPr sz="2000"/>
          </a:p>
          <a:p>
            <a:pPr lvl="3">
              <a:defRPr sz="1800"/>
            </a:pPr>
            <a:r>
              <a:rPr sz="2000"/>
              <a:t>Body Level Four</a:t>
            </a:r>
            <a:endParaRPr sz="2000"/>
          </a:p>
          <a:p>
            <a:pPr lvl="4">
              <a:defRPr sz="1800"/>
            </a:pPr>
            <a:r>
              <a:rPr sz="20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type="title"/>
          </p:nvPr>
        </p:nvSpPr>
        <p:spPr>
          <a:xfrm>
            <a:off x="457201" y="0"/>
            <a:ext cx="3008314" cy="1076325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59" name="Shape 59"/>
          <p:cNvSpPr/>
          <p:nvPr>
            <p:ph type="body" idx="1"/>
          </p:nvPr>
        </p:nvSpPr>
        <p:spPr>
          <a:xfrm>
            <a:off x="3575050" y="204788"/>
            <a:ext cx="5111750" cy="49387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251959" indent="-250371">
              <a:defRPr sz="3200"/>
            </a:lvl2pPr>
            <a:lvl3pPr marL="596371" indent="-169333"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60" name="Shape 6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type="title"/>
          </p:nvPr>
        </p:nvSpPr>
        <p:spPr>
          <a:xfrm>
            <a:off x="1792288" y="3600450"/>
            <a:ext cx="5486401" cy="425054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3" name="Shape 63"/>
          <p:cNvSpPr/>
          <p:nvPr>
            <p:ph type="body" idx="1"/>
          </p:nvPr>
        </p:nvSpPr>
        <p:spPr>
          <a:xfrm>
            <a:off x="1792288" y="4025503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defRPr sz="1400"/>
            </a:lvl1pPr>
            <a:lvl2pPr marL="0" indent="457200">
              <a:buSzTx/>
              <a:buNone/>
              <a:defRPr sz="1400"/>
            </a:lvl2pPr>
            <a:lvl3pPr marL="0" indent="914400">
              <a:buSzTx/>
              <a:buNone/>
              <a:defRPr sz="1400"/>
            </a:lvl3pPr>
            <a:lvl4pPr marL="0" indent="1371600">
              <a:defRPr sz="1400"/>
            </a:lvl4pPr>
            <a:lvl5pPr marL="0" indent="1828800">
              <a:defRPr sz="1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One</a:t>
            </a:r>
            <a:endParaRPr sz="14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Two</a:t>
            </a:r>
            <a:endParaRPr sz="14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Three</a:t>
            </a:r>
            <a:endParaRPr sz="14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Four</a:t>
            </a:r>
            <a:endParaRPr sz="14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64" name="Shape 6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3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7" name="Shape 6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Body Level One</a:t>
            </a:r>
            <a:endParaRPr sz="1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Body Level Two</a:t>
            </a:r>
            <a:endParaRPr sz="1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Body Level Three</a:t>
            </a:r>
            <a:endParaRPr sz="1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Body Level Four</a:t>
            </a:r>
            <a:endParaRPr sz="1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type="title"/>
          </p:nvPr>
        </p:nvSpPr>
        <p:spPr>
          <a:xfrm>
            <a:off x="7005638" y="55960"/>
            <a:ext cx="1884363" cy="5087540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3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71" name="Shape 71"/>
          <p:cNvSpPr/>
          <p:nvPr>
            <p:ph type="body" idx="1"/>
          </p:nvPr>
        </p:nvSpPr>
        <p:spPr>
          <a:xfrm>
            <a:off x="1349375" y="355997"/>
            <a:ext cx="5503864" cy="478750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Body Level One</a:t>
            </a:r>
            <a:endParaRPr sz="1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Body Level Two</a:t>
            </a:r>
            <a:endParaRPr sz="1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Body Level Three</a:t>
            </a:r>
            <a:endParaRPr sz="1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Body Level Four</a:t>
            </a:r>
            <a:endParaRPr sz="1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72" name="Shape 7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>
            <p:ph type="title"/>
          </p:nvPr>
        </p:nvSpPr>
        <p:spPr>
          <a:xfrm>
            <a:off x="1812726" y="863947"/>
            <a:ext cx="5518548" cy="1741290"/>
          </a:xfrm>
          <a:prstGeom prst="rect">
            <a:avLst/>
          </a:prstGeom>
        </p:spPr>
        <p:txBody>
          <a:bodyPr lIns="26789" tIns="26789" rIns="26789" bIns="26789" anchor="b"/>
          <a:lstStyle>
            <a:lvl1pPr algn="ctr" defTabSz="584200">
              <a:defRPr b="0" sz="4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75" name="Shape 75"/>
          <p:cNvSpPr/>
          <p:nvPr>
            <p:ph type="body" idx="1"/>
          </p:nvPr>
        </p:nvSpPr>
        <p:spPr>
          <a:xfrm>
            <a:off x="1812726" y="2652117"/>
            <a:ext cx="5518548" cy="596057"/>
          </a:xfrm>
          <a:prstGeom prst="rect">
            <a:avLst/>
          </a:prstGeom>
        </p:spPr>
        <p:txBody>
          <a:bodyPr lIns="26789" tIns="26789" rIns="26789" bIns="26789"/>
          <a:lstStyle>
            <a:lvl1pPr marL="0" indent="0" defTabSz="584200">
              <a:lnSpc>
                <a:spcPct val="100000"/>
              </a:lnSpc>
              <a:defRPr sz="18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defTabSz="584200">
              <a:lnSpc>
                <a:spcPct val="100000"/>
              </a:lnSpc>
              <a:buSzTx/>
              <a:buNone/>
              <a:defRPr sz="18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defTabSz="584200">
              <a:lnSpc>
                <a:spcPct val="100000"/>
              </a:lnSpc>
              <a:buSzTx/>
              <a:buNone/>
              <a:defRPr sz="18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defTabSz="584200">
              <a:lnSpc>
                <a:spcPct val="100000"/>
              </a:lnSpc>
              <a:defRPr sz="18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defTabSz="584200">
              <a:lnSpc>
                <a:spcPct val="100000"/>
              </a:lnSpc>
              <a:defRPr sz="18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E70BD"/>
                </a:solidFill>
              </a:rPr>
              <a:t>Body Level One</a:t>
            </a:r>
            <a:endParaRPr>
              <a:solidFill>
                <a:srgbClr val="1E70BD"/>
              </a:solidFill>
            </a:endParaRP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E70BD"/>
                </a:solidFill>
              </a:rPr>
              <a:t>Body Level Two</a:t>
            </a:r>
            <a:endParaRPr>
              <a:solidFill>
                <a:srgbClr val="1E70BD"/>
              </a:solidFill>
            </a:endParaRP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E70BD"/>
                </a:solidFill>
              </a:rPr>
              <a:t>Body Level Three</a:t>
            </a:r>
            <a:endParaRPr>
              <a:solidFill>
                <a:srgbClr val="1E70BD"/>
              </a:solidFill>
            </a:endParaRP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E70BD"/>
                </a:solidFill>
              </a:rPr>
              <a:t>Body Level Four</a:t>
            </a:r>
            <a:endParaRPr>
              <a:solidFill>
                <a:srgbClr val="1E70BD"/>
              </a:solidFill>
            </a:endParaRP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1E70BD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type="title"/>
          </p:nvPr>
        </p:nvSpPr>
        <p:spPr>
          <a:xfrm>
            <a:off x="1812726" y="863947"/>
            <a:ext cx="5518548" cy="1741290"/>
          </a:xfrm>
          <a:prstGeom prst="rect">
            <a:avLst/>
          </a:prstGeom>
        </p:spPr>
        <p:txBody>
          <a:bodyPr lIns="26789" tIns="26789" rIns="26789" bIns="26789" anchor="b"/>
          <a:lstStyle>
            <a:lvl1pPr algn="ctr" defTabSz="584200">
              <a:defRPr b="0" sz="4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78" name="Shape 78"/>
          <p:cNvSpPr/>
          <p:nvPr>
            <p:ph type="body" idx="1"/>
          </p:nvPr>
        </p:nvSpPr>
        <p:spPr>
          <a:xfrm>
            <a:off x="1812726" y="2652117"/>
            <a:ext cx="5518548" cy="596057"/>
          </a:xfrm>
          <a:prstGeom prst="rect">
            <a:avLst/>
          </a:prstGeom>
        </p:spPr>
        <p:txBody>
          <a:bodyPr lIns="26789" tIns="26789" rIns="26789" bIns="26789"/>
          <a:lstStyle>
            <a:lvl1pPr marL="0" indent="0" algn="ctr" defTabSz="584200">
              <a:lnSpc>
                <a:spcPct val="100000"/>
              </a:lnSpc>
              <a:defRPr sz="1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lnSpc>
                <a:spcPct val="100000"/>
              </a:lnSpc>
              <a:buSzTx/>
              <a:buNone/>
              <a:defRPr sz="1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lnSpc>
                <a:spcPct val="100000"/>
              </a:lnSpc>
              <a:buSzTx/>
              <a:buNone/>
              <a:defRPr sz="1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lnSpc>
                <a:spcPct val="100000"/>
              </a:lnSpc>
              <a:defRPr sz="1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lnSpc>
                <a:spcPct val="100000"/>
              </a:lnSpc>
              <a:defRPr sz="1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V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15" name="Shape 15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18" name="Group 18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16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" name="Shape 19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0" name="Shape 20"/>
          <p:cNvSpPr/>
          <p:nvPr>
            <p:ph type="title"/>
          </p:nvPr>
        </p:nvSpPr>
        <p:spPr>
          <a:xfrm>
            <a:off x="159766" y="158750"/>
            <a:ext cx="8987509" cy="578223"/>
          </a:xfrm>
          <a:prstGeom prst="rect">
            <a:avLst/>
          </a:prstGeom>
        </p:spPr>
        <p:txBody>
          <a:bodyPr anchor="t"/>
          <a:lstStyle>
            <a:lvl1pPr algn="ctr">
              <a:defRPr sz="25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xfrm>
            <a:off x="401637" y="947853"/>
            <a:ext cx="7540626" cy="3635922"/>
          </a:xfrm>
          <a:prstGeom prst="rect">
            <a:avLst/>
          </a:prstGeom>
        </p:spPr>
        <p:txBody>
          <a:bodyPr/>
          <a:lstStyle>
            <a:lvl1pPr marL="182562" indent="-182562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solidFill>
                  <a:srgbClr val="000000"/>
                </a:solidFill>
              </a:defRPr>
            </a:lvl1pPr>
            <a:lvl2pPr marL="672703" indent="-220266">
              <a:lnSpc>
                <a:spcPct val="90000"/>
              </a:lnSpc>
              <a:spcBef>
                <a:spcPts val="600"/>
              </a:spcBef>
              <a:buFont typeface="Arial"/>
              <a:defRPr sz="2000">
                <a:solidFill>
                  <a:srgbClr val="000000"/>
                </a:solidFill>
              </a:defRPr>
            </a:lvl2pPr>
            <a:lvl3pPr marL="889226" indent="-265339">
              <a:lnSpc>
                <a:spcPct val="90000"/>
              </a:lnSpc>
              <a:spcBef>
                <a:spcPts val="600"/>
              </a:spcBef>
              <a:buFont typeface="Arial"/>
              <a:buChar char="•"/>
              <a:defRPr sz="2000">
                <a:solidFill>
                  <a:srgbClr val="000000"/>
                </a:solidFill>
              </a:defRPr>
            </a:lvl3pPr>
            <a:lvl4pPr marL="1116013" indent="-309563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solidFill>
                  <a:srgbClr val="000000"/>
                </a:solidFill>
              </a:defRPr>
            </a:lvl4pPr>
            <a:lvl5pPr marL="1281641" indent="-298979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solidFill>
                  <a:srgbClr val="000000"/>
                </a:solidFill>
              </a:defRPr>
            </a:lvl5pPr>
          </a:lstStyle>
          <a:p>
            <a:pPr lvl="0">
              <a:defRPr sz="1800"/>
            </a:pPr>
            <a:r>
              <a:rPr sz="2000"/>
              <a:t>Body Level One</a:t>
            </a:r>
            <a:endParaRPr sz="2000"/>
          </a:p>
          <a:p>
            <a:pPr lvl="1">
              <a:defRPr sz="1800"/>
            </a:pPr>
            <a:r>
              <a:rPr sz="2000"/>
              <a:t>Body Level Two</a:t>
            </a:r>
            <a:endParaRPr sz="2000"/>
          </a:p>
          <a:p>
            <a:pPr lvl="2">
              <a:defRPr sz="1800"/>
            </a:pPr>
            <a:r>
              <a:rPr sz="2000"/>
              <a:t>Body Level Three</a:t>
            </a:r>
            <a:endParaRPr sz="2000"/>
          </a:p>
          <a:p>
            <a:pPr lvl="3">
              <a:defRPr sz="1800"/>
            </a:pPr>
            <a:r>
              <a:rPr sz="2000"/>
              <a:t>Body Level Four</a:t>
            </a:r>
            <a:endParaRPr sz="2000"/>
          </a:p>
          <a:p>
            <a:pPr lvl="4">
              <a:defRPr sz="1800"/>
            </a:pPr>
            <a:r>
              <a:rPr sz="20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VCI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292100" y="4781550"/>
            <a:ext cx="892175" cy="3619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" name="Shape 24"/>
          <p:cNvSpPr/>
          <p:nvPr/>
        </p:nvSpPr>
        <p:spPr>
          <a:xfrm>
            <a:off x="1257300" y="4857750"/>
            <a:ext cx="2115670" cy="25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1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1100">
                <a:solidFill>
                  <a:srgbClr val="FFFFFF"/>
                </a:solidFill>
              </a:rPr>
              <a:t>David Bommes – TITANE Team</a:t>
            </a:r>
          </a:p>
        </p:txBody>
      </p:sp>
      <p:sp>
        <p:nvSpPr>
          <p:cNvPr id="25" name="Shape 25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6" name="Shape 26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27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4.jpg" descr="fond_couv_1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hape 32"/>
          <p:cNvSpPr/>
          <p:nvPr/>
        </p:nvSpPr>
        <p:spPr>
          <a:xfrm>
            <a:off x="1143000" y="1047750"/>
            <a:ext cx="2438400" cy="990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3" name="image2.png" descr="INRIA_CORPO_SANS_SIGNATURE_RVB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9337" y="1047750"/>
            <a:ext cx="2574926" cy="927100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hape 34"/>
          <p:cNvSpPr/>
          <p:nvPr>
            <p:ph type="title"/>
          </p:nvPr>
        </p:nvSpPr>
        <p:spPr>
          <a:xfrm>
            <a:off x="1006475" y="907256"/>
            <a:ext cx="7626350" cy="2768204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3800"/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5" name="Shape 35"/>
          <p:cNvSpPr/>
          <p:nvPr>
            <p:ph type="body" idx="1"/>
          </p:nvPr>
        </p:nvSpPr>
        <p:spPr>
          <a:xfrm>
            <a:off x="1006475" y="3724275"/>
            <a:ext cx="7626350" cy="14192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1" sz="2300"/>
            </a:lvl1pPr>
            <a:lvl2pPr marL="316508" indent="-314920">
              <a:lnSpc>
                <a:spcPct val="100000"/>
              </a:lnSpc>
              <a:defRPr b="1" sz="2300"/>
            </a:lvl2pPr>
            <a:lvl3pPr marL="609600" indent="-182562">
              <a:lnSpc>
                <a:spcPct val="100000"/>
              </a:lnSpc>
              <a:defRPr b="1" sz="2300"/>
            </a:lvl3pPr>
            <a:lvl4pPr>
              <a:lnSpc>
                <a:spcPct val="100000"/>
              </a:lnSpc>
              <a:defRPr b="1" sz="2300"/>
            </a:lvl4pPr>
            <a:lvl5pPr>
              <a:lnSpc>
                <a:spcPct val="100000"/>
              </a:lnSpc>
              <a:defRPr b="1" sz="2300"/>
            </a:lvl5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300">
                <a:solidFill>
                  <a:srgbClr val="FFFFFF"/>
                </a:solidFill>
              </a:rPr>
              <a:t>Body Level One</a:t>
            </a:r>
            <a:endParaRPr b="1" sz="2300">
              <a:solidFill>
                <a:srgbClr val="FFFFFF"/>
              </a:solidFill>
            </a:endParaRPr>
          </a:p>
          <a:p>
            <a:pPr lvl="1">
              <a:defRPr b="0" sz="1800">
                <a:solidFill>
                  <a:srgbClr val="000000"/>
                </a:solidFill>
              </a:defRPr>
            </a:pPr>
            <a:r>
              <a:rPr b="1" sz="2300">
                <a:solidFill>
                  <a:srgbClr val="FFFFFF"/>
                </a:solidFill>
              </a:rPr>
              <a:t>Body Level Two</a:t>
            </a:r>
            <a:endParaRPr b="1" sz="2300">
              <a:solidFill>
                <a:srgbClr val="FFFFFF"/>
              </a:solidFill>
            </a:endParaRPr>
          </a:p>
          <a:p>
            <a:pPr lvl="2">
              <a:defRPr b="0" sz="1800">
                <a:solidFill>
                  <a:srgbClr val="000000"/>
                </a:solidFill>
              </a:defRPr>
            </a:pPr>
            <a:r>
              <a:rPr b="1" sz="2300">
                <a:solidFill>
                  <a:srgbClr val="FFFFFF"/>
                </a:solidFill>
              </a:rPr>
              <a:t>Body Level Three</a:t>
            </a:r>
            <a:endParaRPr b="1" sz="2300">
              <a:solidFill>
                <a:srgbClr val="FFFFFF"/>
              </a:solidFill>
            </a:endParaRPr>
          </a:p>
          <a:p>
            <a:pPr lvl="3">
              <a:defRPr b="0" sz="1800">
                <a:solidFill>
                  <a:srgbClr val="000000"/>
                </a:solidFill>
              </a:defRPr>
            </a:pPr>
            <a:r>
              <a:rPr b="1" sz="2300">
                <a:solidFill>
                  <a:srgbClr val="FFFFFF"/>
                </a:solidFill>
              </a:rPr>
              <a:t>Body Level Four</a:t>
            </a:r>
            <a:endParaRPr b="1" sz="2300">
              <a:solidFill>
                <a:srgbClr val="FFFFFF"/>
              </a:solidFill>
            </a:endParaRPr>
          </a:p>
          <a:p>
            <a:pPr lvl="4">
              <a:defRPr b="0" sz="1800">
                <a:solidFill>
                  <a:srgbClr val="000000"/>
                </a:solidFill>
              </a:defRPr>
            </a:pPr>
            <a:r>
              <a:rPr b="1" sz="23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3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8" name="Shape 3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Body Level One</a:t>
            </a:r>
            <a:endParaRPr sz="1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Body Level Two</a:t>
            </a:r>
            <a:endParaRPr sz="1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Body Level Three</a:t>
            </a:r>
            <a:endParaRPr sz="1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Body Level Four</a:t>
            </a:r>
            <a:endParaRPr sz="1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39" name="Shape 3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>
            <p:ph type="title"/>
          </p:nvPr>
        </p:nvSpPr>
        <p:spPr>
          <a:xfrm>
            <a:off x="722312" y="3305176"/>
            <a:ext cx="7772401" cy="1838324"/>
          </a:xfrm>
          <a:prstGeom prst="rect">
            <a:avLst/>
          </a:prstGeom>
        </p:spPr>
        <p:txBody>
          <a:bodyPr anchor="t"/>
          <a:lstStyle>
            <a:lvl1pPr>
              <a:defRPr cap="all" sz="4000"/>
            </a:lvl1pPr>
          </a:lstStyle>
          <a:p>
            <a:pPr lvl="0">
              <a:defRPr b="0" cap="none" sz="1800">
                <a:solidFill>
                  <a:srgbClr val="000000"/>
                </a:solidFill>
              </a:defRPr>
            </a:pPr>
            <a:r>
              <a:rPr b="1" cap="all" sz="4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42" name="Shape 42"/>
          <p:cNvSpPr/>
          <p:nvPr>
            <p:ph type="body" idx="1"/>
          </p:nvPr>
        </p:nvSpPr>
        <p:spPr>
          <a:xfrm>
            <a:off x="722312" y="894159"/>
            <a:ext cx="7772401" cy="2411016"/>
          </a:xfrm>
          <a:prstGeom prst="rect">
            <a:avLst/>
          </a:prstGeom>
        </p:spPr>
        <p:txBody>
          <a:bodyPr anchor="b"/>
          <a:lstStyle>
            <a:lvl1pPr marL="0" indent="0">
              <a:defRPr sz="2000"/>
            </a:lvl1pPr>
            <a:lvl2pPr marL="0" indent="457200">
              <a:buSzTx/>
              <a:buNone/>
              <a:defRPr sz="2000"/>
            </a:lvl2pPr>
            <a:lvl3pPr marL="0" indent="914400">
              <a:buSzTx/>
              <a:buNone/>
              <a:defRPr sz="2000"/>
            </a:lvl3pPr>
            <a:lvl4pPr marL="0" indent="1371600">
              <a:defRPr sz="2000"/>
            </a:lvl4pPr>
            <a:lvl5pPr marL="0" indent="1828800"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One</a:t>
            </a:r>
            <a:endParaRPr sz="20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Two</a:t>
            </a:r>
            <a:endParaRPr sz="20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Three</a:t>
            </a:r>
            <a:endParaRPr sz="20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Four</a:t>
            </a:r>
            <a:endParaRPr sz="20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43" name="Shape 4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>
            <p:ph type="title"/>
          </p:nvPr>
        </p:nvSpPr>
        <p:spPr>
          <a:xfrm>
            <a:off x="1349375" y="184942"/>
            <a:ext cx="7540625" cy="1198566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3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46" name="Shape 46"/>
          <p:cNvSpPr/>
          <p:nvPr>
            <p:ph type="body" idx="1"/>
          </p:nvPr>
        </p:nvSpPr>
        <p:spPr>
          <a:xfrm>
            <a:off x="1349375" y="1383507"/>
            <a:ext cx="3694113" cy="375999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257175" indent="-255587">
              <a:defRPr sz="2800"/>
            </a:lvl2pPr>
            <a:lvl3pPr marL="604837" indent="-177800"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One</a:t>
            </a:r>
            <a:endParaRPr sz="2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Two</a:t>
            </a:r>
            <a:endParaRPr sz="2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Three</a:t>
            </a:r>
            <a:endParaRPr sz="2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Four</a:t>
            </a:r>
            <a:endParaRPr sz="2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47" name="Shape 4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type="title"/>
          </p:nvPr>
        </p:nvSpPr>
        <p:spPr>
          <a:xfrm>
            <a:off x="457200" y="192608"/>
            <a:ext cx="8229600" cy="883992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3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50" name="Shape 50"/>
          <p:cNvSpPr/>
          <p:nvPr>
            <p:ph type="body" idx="1"/>
          </p:nvPr>
        </p:nvSpPr>
        <p:spPr>
          <a:xfrm>
            <a:off x="457200" y="1076599"/>
            <a:ext cx="4040188" cy="554558"/>
          </a:xfrm>
          <a:prstGeom prst="rect">
            <a:avLst/>
          </a:prstGeom>
        </p:spPr>
        <p:txBody>
          <a:bodyPr anchor="b"/>
          <a:lstStyle>
            <a:lvl1pPr marL="0" indent="0">
              <a:defRPr b="1" sz="2400"/>
            </a:lvl1pPr>
            <a:lvl2pPr marL="0" indent="457200">
              <a:buSzTx/>
              <a:buNone/>
              <a:defRPr b="1" sz="2400"/>
            </a:lvl2pPr>
            <a:lvl3pPr marL="0" indent="914400">
              <a:buSzTx/>
              <a:buNone/>
              <a:defRPr b="1" sz="2400"/>
            </a:lvl3pPr>
            <a:lvl4pPr marL="0" indent="1371600">
              <a:defRPr b="1" sz="2400"/>
            </a:lvl4pPr>
            <a:lvl5pPr marL="0" indent="1828800">
              <a:defRPr b="1" sz="2400"/>
            </a:lvl5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400">
                <a:solidFill>
                  <a:srgbClr val="FFFFFF"/>
                </a:solidFill>
              </a:rPr>
              <a:t>Body Level One</a:t>
            </a:r>
            <a:endParaRPr b="1" sz="2400">
              <a:solidFill>
                <a:srgbClr val="FFFFFF"/>
              </a:solidFill>
            </a:endParaRPr>
          </a:p>
          <a:p>
            <a:pPr lvl="1">
              <a:defRPr b="0" sz="1800">
                <a:solidFill>
                  <a:srgbClr val="000000"/>
                </a:solidFill>
              </a:defRPr>
            </a:pPr>
            <a:r>
              <a:rPr b="1" sz="2400">
                <a:solidFill>
                  <a:srgbClr val="FFFFFF"/>
                </a:solidFill>
              </a:rPr>
              <a:t>Body Level Two</a:t>
            </a:r>
            <a:endParaRPr b="1" sz="2400">
              <a:solidFill>
                <a:srgbClr val="FFFFFF"/>
              </a:solidFill>
            </a:endParaRPr>
          </a:p>
          <a:p>
            <a:pPr lvl="2">
              <a:defRPr b="0" sz="1800">
                <a:solidFill>
                  <a:srgbClr val="000000"/>
                </a:solidFill>
              </a:defRPr>
            </a:pPr>
            <a:r>
              <a:rPr b="1" sz="2400">
                <a:solidFill>
                  <a:srgbClr val="FFFFFF"/>
                </a:solidFill>
              </a:rPr>
              <a:t>Body Level Three</a:t>
            </a:r>
            <a:endParaRPr b="1" sz="2400">
              <a:solidFill>
                <a:srgbClr val="FFFFFF"/>
              </a:solidFill>
            </a:endParaRPr>
          </a:p>
          <a:p>
            <a:pPr lvl="3">
              <a:defRPr b="0" sz="1800">
                <a:solidFill>
                  <a:srgbClr val="000000"/>
                </a:solidFill>
              </a:defRPr>
            </a:pPr>
            <a:r>
              <a:rPr b="1" sz="2400">
                <a:solidFill>
                  <a:srgbClr val="FFFFFF"/>
                </a:solidFill>
              </a:rPr>
              <a:t>Body Level Four</a:t>
            </a:r>
            <a:endParaRPr b="1" sz="2400">
              <a:solidFill>
                <a:srgbClr val="FFFFFF"/>
              </a:solidFill>
            </a:endParaRPr>
          </a:p>
          <a:p>
            <a:pPr lvl="4">
              <a:defRPr b="0" sz="1800">
                <a:solidFill>
                  <a:srgbClr val="000000"/>
                </a:solidFill>
              </a:defRPr>
            </a:pPr>
            <a:r>
              <a:rPr b="1" sz="24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51" name="Shape 5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type="title"/>
          </p:nvPr>
        </p:nvSpPr>
        <p:spPr>
          <a:xfrm>
            <a:off x="1349375" y="355600"/>
            <a:ext cx="7540625" cy="857250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3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54" name="Shape 5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3.jpg" descr="introduction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/>
          <p:nvPr>
            <p:ph type="title"/>
          </p:nvPr>
        </p:nvSpPr>
        <p:spPr>
          <a:xfrm>
            <a:off x="1349375" y="184150"/>
            <a:ext cx="7540625" cy="1200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3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1349375" y="1384300"/>
            <a:ext cx="7540625" cy="375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Body Level One</a:t>
            </a:r>
            <a:endParaRPr sz="1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Body Level Two</a:t>
            </a:r>
            <a:endParaRPr sz="1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Body Level Three</a:t>
            </a:r>
            <a:endParaRPr sz="1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Body Level Four</a:t>
            </a:r>
            <a:endParaRPr sz="1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5" name="Shape 5"/>
          <p:cNvSpPr/>
          <p:nvPr>
            <p:ph type="sldNum" sz="quarter" idx="2"/>
          </p:nvPr>
        </p:nvSpPr>
        <p:spPr>
          <a:xfrm>
            <a:off x="8618538" y="4885531"/>
            <a:ext cx="525463" cy="1651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>
            <a:lvl1pPr>
              <a:defRPr sz="11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transition spd="med" advClick="1"/>
  <p:txStyles>
    <p:titleStyle>
      <a:lvl1pPr>
        <a:defRPr b="1" sz="3300">
          <a:solidFill>
            <a:srgbClr val="FFFFFF"/>
          </a:solidFill>
          <a:latin typeface="Century Gothic"/>
          <a:ea typeface="Century Gothic"/>
          <a:cs typeface="Century Gothic"/>
          <a:sym typeface="Century Gothic"/>
        </a:defRPr>
      </a:lvl1pPr>
      <a:lvl2pPr>
        <a:defRPr b="1" sz="3300">
          <a:solidFill>
            <a:srgbClr val="FFFFFF"/>
          </a:solidFill>
          <a:latin typeface="Century Gothic"/>
          <a:ea typeface="Century Gothic"/>
          <a:cs typeface="Century Gothic"/>
          <a:sym typeface="Century Gothic"/>
        </a:defRPr>
      </a:lvl2pPr>
      <a:lvl3pPr>
        <a:defRPr b="1" sz="3300">
          <a:solidFill>
            <a:srgbClr val="FFFFFF"/>
          </a:solidFill>
          <a:latin typeface="Century Gothic"/>
          <a:ea typeface="Century Gothic"/>
          <a:cs typeface="Century Gothic"/>
          <a:sym typeface="Century Gothic"/>
        </a:defRPr>
      </a:lvl3pPr>
      <a:lvl4pPr>
        <a:defRPr b="1" sz="3300">
          <a:solidFill>
            <a:srgbClr val="FFFFFF"/>
          </a:solidFill>
          <a:latin typeface="Century Gothic"/>
          <a:ea typeface="Century Gothic"/>
          <a:cs typeface="Century Gothic"/>
          <a:sym typeface="Century Gothic"/>
        </a:defRPr>
      </a:lvl4pPr>
      <a:lvl5pPr>
        <a:defRPr b="1" sz="3300">
          <a:solidFill>
            <a:srgbClr val="FFFFFF"/>
          </a:solidFill>
          <a:latin typeface="Century Gothic"/>
          <a:ea typeface="Century Gothic"/>
          <a:cs typeface="Century Gothic"/>
          <a:sym typeface="Century Gothic"/>
        </a:defRPr>
      </a:lvl5pPr>
      <a:lvl6pPr indent="457200">
        <a:defRPr b="1" sz="3300">
          <a:solidFill>
            <a:srgbClr val="FFFFFF"/>
          </a:solidFill>
          <a:latin typeface="Century Gothic"/>
          <a:ea typeface="Century Gothic"/>
          <a:cs typeface="Century Gothic"/>
          <a:sym typeface="Century Gothic"/>
        </a:defRPr>
      </a:lvl6pPr>
      <a:lvl7pPr indent="914400">
        <a:defRPr b="1" sz="3300">
          <a:solidFill>
            <a:srgbClr val="FFFFFF"/>
          </a:solidFill>
          <a:latin typeface="Century Gothic"/>
          <a:ea typeface="Century Gothic"/>
          <a:cs typeface="Century Gothic"/>
          <a:sym typeface="Century Gothic"/>
        </a:defRPr>
      </a:lvl7pPr>
      <a:lvl8pPr indent="1371600">
        <a:defRPr b="1" sz="3300">
          <a:solidFill>
            <a:srgbClr val="FFFFFF"/>
          </a:solidFill>
          <a:latin typeface="Century Gothic"/>
          <a:ea typeface="Century Gothic"/>
          <a:cs typeface="Century Gothic"/>
          <a:sym typeface="Century Gothic"/>
        </a:defRPr>
      </a:lvl8pPr>
      <a:lvl9pPr indent="1828800">
        <a:defRPr b="1" sz="3300">
          <a:solidFill>
            <a:srgbClr val="FFFFFF"/>
          </a:solidFill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342900" indent="-342900">
        <a:lnSpc>
          <a:spcPct val="120000"/>
        </a:lnSpc>
        <a:defRPr sz="1600">
          <a:solidFill>
            <a:srgbClr val="FFFFFF"/>
          </a:solidFill>
          <a:latin typeface="Century Gothic"/>
          <a:ea typeface="Century Gothic"/>
          <a:cs typeface="Century Gothic"/>
          <a:sym typeface="Century Gothic"/>
        </a:defRPr>
      </a:lvl1pPr>
      <a:lvl2pPr marL="220663" indent="-219075">
        <a:lnSpc>
          <a:spcPct val="120000"/>
        </a:lnSpc>
        <a:buSzPct val="100000"/>
        <a:buChar char="•"/>
        <a:defRPr sz="1600">
          <a:solidFill>
            <a:srgbClr val="FFFFFF"/>
          </a:solidFill>
          <a:latin typeface="Century Gothic"/>
          <a:ea typeface="Century Gothic"/>
          <a:cs typeface="Century Gothic"/>
          <a:sym typeface="Century Gothic"/>
        </a:defRPr>
      </a:lvl2pPr>
      <a:lvl3pPr marL="554037" indent="-127000">
        <a:lnSpc>
          <a:spcPct val="120000"/>
        </a:lnSpc>
        <a:buSzPct val="100000"/>
        <a:buChar char="-"/>
        <a:defRPr sz="1600">
          <a:solidFill>
            <a:srgbClr val="FFFFFF"/>
          </a:solidFill>
          <a:latin typeface="Century Gothic"/>
          <a:ea typeface="Century Gothic"/>
          <a:cs typeface="Century Gothic"/>
          <a:sym typeface="Century Gothic"/>
        </a:defRPr>
      </a:lvl3pPr>
      <a:lvl4pPr marL="342900" indent="212725">
        <a:lnSpc>
          <a:spcPct val="120000"/>
        </a:lnSpc>
        <a:defRPr sz="1600">
          <a:solidFill>
            <a:srgbClr val="FFFFFF"/>
          </a:solidFill>
          <a:latin typeface="Century Gothic"/>
          <a:ea typeface="Century Gothic"/>
          <a:cs typeface="Century Gothic"/>
          <a:sym typeface="Century Gothic"/>
        </a:defRPr>
      </a:lvl4pPr>
      <a:lvl5pPr marL="342900" indent="214312">
        <a:lnSpc>
          <a:spcPct val="120000"/>
        </a:lnSpc>
        <a:defRPr sz="1600">
          <a:solidFill>
            <a:srgbClr val="FFFFFF"/>
          </a:solidFill>
          <a:latin typeface="Century Gothic"/>
          <a:ea typeface="Century Gothic"/>
          <a:cs typeface="Century Gothic"/>
          <a:sym typeface="Century Gothic"/>
        </a:defRPr>
      </a:lvl5pPr>
      <a:lvl6pPr marL="342900" indent="671512">
        <a:lnSpc>
          <a:spcPct val="120000"/>
        </a:lnSpc>
        <a:defRPr sz="1600">
          <a:solidFill>
            <a:srgbClr val="FFFFFF"/>
          </a:solidFill>
          <a:latin typeface="Century Gothic"/>
          <a:ea typeface="Century Gothic"/>
          <a:cs typeface="Century Gothic"/>
          <a:sym typeface="Century Gothic"/>
        </a:defRPr>
      </a:lvl6pPr>
      <a:lvl7pPr marL="342900" indent="1128712">
        <a:lnSpc>
          <a:spcPct val="120000"/>
        </a:lnSpc>
        <a:defRPr sz="1600">
          <a:solidFill>
            <a:srgbClr val="FFFFFF"/>
          </a:solidFill>
          <a:latin typeface="Century Gothic"/>
          <a:ea typeface="Century Gothic"/>
          <a:cs typeface="Century Gothic"/>
          <a:sym typeface="Century Gothic"/>
        </a:defRPr>
      </a:lvl7pPr>
      <a:lvl8pPr marL="342900" indent="1585913">
        <a:lnSpc>
          <a:spcPct val="120000"/>
        </a:lnSpc>
        <a:defRPr sz="1600">
          <a:solidFill>
            <a:srgbClr val="FFFFFF"/>
          </a:solidFill>
          <a:latin typeface="Century Gothic"/>
          <a:ea typeface="Century Gothic"/>
          <a:cs typeface="Century Gothic"/>
          <a:sym typeface="Century Gothic"/>
        </a:defRPr>
      </a:lvl8pPr>
      <a:lvl9pPr marL="342900" indent="2043113">
        <a:lnSpc>
          <a:spcPct val="120000"/>
        </a:lnSpc>
        <a:defRPr sz="1600">
          <a:solidFill>
            <a:srgbClr val="FFFFFF"/>
          </a:solidFill>
          <a:latin typeface="Century Gothic"/>
          <a:ea typeface="Century Gothic"/>
          <a:cs typeface="Century Gothic"/>
          <a:sym typeface="Century Gothic"/>
        </a:defRPr>
      </a:lvl9pPr>
    </p:bodyStyle>
    <p:otherStyle>
      <a:lvl1pPr>
        <a:defRPr sz="1100">
          <a:solidFill>
            <a:schemeClr val="tx1"/>
          </a:solidFill>
          <a:latin typeface="+mn-lt"/>
          <a:ea typeface="+mn-ea"/>
          <a:cs typeface="+mn-cs"/>
          <a:sym typeface="Century Gothic"/>
        </a:defRPr>
      </a:lvl1pPr>
      <a:lvl2pPr indent="457200">
        <a:defRPr sz="1100">
          <a:solidFill>
            <a:schemeClr val="tx1"/>
          </a:solidFill>
          <a:latin typeface="+mn-lt"/>
          <a:ea typeface="+mn-ea"/>
          <a:cs typeface="+mn-cs"/>
          <a:sym typeface="Century Gothic"/>
        </a:defRPr>
      </a:lvl2pPr>
      <a:lvl3pPr indent="914400">
        <a:defRPr sz="1100">
          <a:solidFill>
            <a:schemeClr val="tx1"/>
          </a:solidFill>
          <a:latin typeface="+mn-lt"/>
          <a:ea typeface="+mn-ea"/>
          <a:cs typeface="+mn-cs"/>
          <a:sym typeface="Century Gothic"/>
        </a:defRPr>
      </a:lvl3pPr>
      <a:lvl4pPr indent="1371600">
        <a:defRPr sz="1100">
          <a:solidFill>
            <a:schemeClr val="tx1"/>
          </a:solidFill>
          <a:latin typeface="+mn-lt"/>
          <a:ea typeface="+mn-ea"/>
          <a:cs typeface="+mn-cs"/>
          <a:sym typeface="Century Gothic"/>
        </a:defRPr>
      </a:lvl4pPr>
      <a:lvl5pPr indent="1828800">
        <a:defRPr sz="1100">
          <a:solidFill>
            <a:schemeClr val="tx1"/>
          </a:solidFill>
          <a:latin typeface="+mn-lt"/>
          <a:ea typeface="+mn-ea"/>
          <a:cs typeface="+mn-cs"/>
          <a:sym typeface="Century Gothic"/>
        </a:defRPr>
      </a:lvl5pPr>
      <a:lvl6pPr indent="2286000">
        <a:defRPr sz="1100">
          <a:solidFill>
            <a:schemeClr val="tx1"/>
          </a:solidFill>
          <a:latin typeface="+mn-lt"/>
          <a:ea typeface="+mn-ea"/>
          <a:cs typeface="+mn-cs"/>
          <a:sym typeface="Century Gothic"/>
        </a:defRPr>
      </a:lvl6pPr>
      <a:lvl7pPr indent="2743200">
        <a:defRPr sz="1100">
          <a:solidFill>
            <a:schemeClr val="tx1"/>
          </a:solidFill>
          <a:latin typeface="+mn-lt"/>
          <a:ea typeface="+mn-ea"/>
          <a:cs typeface="+mn-cs"/>
          <a:sym typeface="Century Gothic"/>
        </a:defRPr>
      </a:lvl7pPr>
      <a:lvl8pPr indent="3200400">
        <a:defRPr sz="1100">
          <a:solidFill>
            <a:schemeClr val="tx1"/>
          </a:solidFill>
          <a:latin typeface="+mn-lt"/>
          <a:ea typeface="+mn-ea"/>
          <a:cs typeface="+mn-cs"/>
          <a:sym typeface="Century Gothic"/>
        </a:defRPr>
      </a:lvl8pPr>
      <a:lvl9pPr indent="3657600">
        <a:defRPr sz="1100">
          <a:solidFill>
            <a:schemeClr val="tx1"/>
          </a:solidFill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3.png"/><Relationship Id="rId6" Type="http://schemas.openxmlformats.org/officeDocument/2006/relationships/image" Target="../media/image6.png"/><Relationship Id="rId7" Type="http://schemas.openxmlformats.org/officeDocument/2006/relationships/image" Target="../media/image24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/Relationships>

</file>

<file path=ppt/slides/_rels/slide10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82.png"/><Relationship Id="rId5" Type="http://schemas.openxmlformats.org/officeDocument/2006/relationships/image" Target="../media/image183.png"/></Relationships>

</file>

<file path=ppt/slides/_rels/slide10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84.png"/><Relationship Id="rId5" Type="http://schemas.openxmlformats.org/officeDocument/2006/relationships/image" Target="../media/image185.png"/><Relationship Id="rId6" Type="http://schemas.openxmlformats.org/officeDocument/2006/relationships/image" Target="../media/image186.png"/></Relationships>

</file>

<file path=ppt/slides/_rels/slide10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87.png"/><Relationship Id="rId5" Type="http://schemas.openxmlformats.org/officeDocument/2006/relationships/image" Target="../media/image188.png"/><Relationship Id="rId6" Type="http://schemas.openxmlformats.org/officeDocument/2006/relationships/image" Target="../media/image189.png"/><Relationship Id="rId7" Type="http://schemas.openxmlformats.org/officeDocument/2006/relationships/image" Target="../media/image185.png"/><Relationship Id="rId8" Type="http://schemas.openxmlformats.org/officeDocument/2006/relationships/image" Target="../media/image186.png"/><Relationship Id="rId9" Type="http://schemas.openxmlformats.org/officeDocument/2006/relationships/image" Target="../media/image184.png"/></Relationships>

</file>

<file path=ppt/slides/_rels/slide10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90.png"/><Relationship Id="rId5" Type="http://schemas.openxmlformats.org/officeDocument/2006/relationships/image" Target="../media/image191.png"/><Relationship Id="rId6" Type="http://schemas.openxmlformats.org/officeDocument/2006/relationships/image" Target="../media/image192.png"/><Relationship Id="rId7" Type="http://schemas.openxmlformats.org/officeDocument/2006/relationships/image" Target="../media/image193.png"/><Relationship Id="rId8" Type="http://schemas.openxmlformats.org/officeDocument/2006/relationships/image" Target="../media/image185.png"/><Relationship Id="rId9" Type="http://schemas.openxmlformats.org/officeDocument/2006/relationships/image" Target="../media/image194.png"/></Relationships>

</file>

<file path=ppt/slides/_rels/slide10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93.png"/><Relationship Id="rId5" Type="http://schemas.openxmlformats.org/officeDocument/2006/relationships/image" Target="../media/image195.png"/><Relationship Id="rId6" Type="http://schemas.openxmlformats.org/officeDocument/2006/relationships/image" Target="../media/image196.png"/><Relationship Id="rId7" Type="http://schemas.openxmlformats.org/officeDocument/2006/relationships/image" Target="../media/image197.png"/><Relationship Id="rId8" Type="http://schemas.openxmlformats.org/officeDocument/2006/relationships/image" Target="../media/image185.png"/><Relationship Id="rId9" Type="http://schemas.openxmlformats.org/officeDocument/2006/relationships/image" Target="../media/image194.png"/></Relationships>

</file>

<file path=ppt/slides/_rels/slide10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93.png"/><Relationship Id="rId5" Type="http://schemas.openxmlformats.org/officeDocument/2006/relationships/image" Target="../media/image198.png"/><Relationship Id="rId6" Type="http://schemas.openxmlformats.org/officeDocument/2006/relationships/image" Target="../media/image199.png"/><Relationship Id="rId7" Type="http://schemas.openxmlformats.org/officeDocument/2006/relationships/image" Target="../media/image200.png"/><Relationship Id="rId8" Type="http://schemas.openxmlformats.org/officeDocument/2006/relationships/image" Target="../media/image185.png"/><Relationship Id="rId9" Type="http://schemas.openxmlformats.org/officeDocument/2006/relationships/image" Target="../media/image194.png"/><Relationship Id="rId10" Type="http://schemas.openxmlformats.org/officeDocument/2006/relationships/image" Target="../media/image201.png"/></Relationships>

</file>

<file path=ppt/slides/_rels/slide10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93.png"/><Relationship Id="rId5" Type="http://schemas.openxmlformats.org/officeDocument/2006/relationships/image" Target="../media/image202.png"/><Relationship Id="rId6" Type="http://schemas.openxmlformats.org/officeDocument/2006/relationships/image" Target="../media/image203.png"/><Relationship Id="rId7" Type="http://schemas.openxmlformats.org/officeDocument/2006/relationships/image" Target="../media/image204.png"/><Relationship Id="rId8" Type="http://schemas.openxmlformats.org/officeDocument/2006/relationships/image" Target="../media/image185.png"/><Relationship Id="rId9" Type="http://schemas.openxmlformats.org/officeDocument/2006/relationships/image" Target="../media/image194.png"/><Relationship Id="rId10" Type="http://schemas.openxmlformats.org/officeDocument/2006/relationships/image" Target="../media/image201.png"/></Relationships>

</file>

<file path=ppt/slides/_rels/slide10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05.png"/><Relationship Id="rId5" Type="http://schemas.openxmlformats.org/officeDocument/2006/relationships/image" Target="../media/image206.png"/><Relationship Id="rId6" Type="http://schemas.openxmlformats.org/officeDocument/2006/relationships/image" Target="../media/image207.png"/><Relationship Id="rId7" Type="http://schemas.openxmlformats.org/officeDocument/2006/relationships/image" Target="../media/image185.png"/><Relationship Id="rId8" Type="http://schemas.openxmlformats.org/officeDocument/2006/relationships/image" Target="../media/image208.png"/><Relationship Id="rId9" Type="http://schemas.openxmlformats.org/officeDocument/2006/relationships/image" Target="../media/image209.png"/></Relationships>

</file>

<file path=ppt/slides/_rels/slide10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09.png"/><Relationship Id="rId5" Type="http://schemas.openxmlformats.org/officeDocument/2006/relationships/image" Target="../media/image210.png"/><Relationship Id="rId6" Type="http://schemas.openxmlformats.org/officeDocument/2006/relationships/image" Target="../media/image211.png"/><Relationship Id="rId7" Type="http://schemas.openxmlformats.org/officeDocument/2006/relationships/image" Target="../media/image212.png"/><Relationship Id="rId8" Type="http://schemas.openxmlformats.org/officeDocument/2006/relationships/image" Target="../media/image185.png"/><Relationship Id="rId9" Type="http://schemas.openxmlformats.org/officeDocument/2006/relationships/image" Target="../media/image208.png"/></Relationships>

</file>

<file path=ppt/slides/_rels/slide10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13.png"/><Relationship Id="rId5" Type="http://schemas.openxmlformats.org/officeDocument/2006/relationships/image" Target="../media/image214.png"/><Relationship Id="rId6" Type="http://schemas.openxmlformats.org/officeDocument/2006/relationships/image" Target="../media/image215.png"/><Relationship Id="rId7" Type="http://schemas.openxmlformats.org/officeDocument/2006/relationships/image" Target="../media/image216.png"/><Relationship Id="rId8" Type="http://schemas.openxmlformats.org/officeDocument/2006/relationships/image" Target="../media/image217.png"/><Relationship Id="rId9" Type="http://schemas.openxmlformats.org/officeDocument/2006/relationships/image" Target="../media/image185.png"/><Relationship Id="rId10" Type="http://schemas.openxmlformats.org/officeDocument/2006/relationships/image" Target="../media/image218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6.png"/><Relationship Id="rId6" Type="http://schemas.openxmlformats.org/officeDocument/2006/relationships/image" Target="../media/image6.png"/><Relationship Id="rId7" Type="http://schemas.openxmlformats.org/officeDocument/2006/relationships/image" Target="../media/image24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/Relationships>

</file>

<file path=ppt/slides/_rels/slide1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19.png"/><Relationship Id="rId5" Type="http://schemas.openxmlformats.org/officeDocument/2006/relationships/image" Target="../media/image220.png"/><Relationship Id="rId6" Type="http://schemas.openxmlformats.org/officeDocument/2006/relationships/image" Target="../media/image221.png"/><Relationship Id="rId7" Type="http://schemas.openxmlformats.org/officeDocument/2006/relationships/image" Target="../media/image222.png"/><Relationship Id="rId8" Type="http://schemas.openxmlformats.org/officeDocument/2006/relationships/image" Target="../media/image223.png"/><Relationship Id="rId9" Type="http://schemas.openxmlformats.org/officeDocument/2006/relationships/image" Target="../media/image185.png"/><Relationship Id="rId10" Type="http://schemas.openxmlformats.org/officeDocument/2006/relationships/image" Target="../media/image224.png"/></Relationships>

</file>

<file path=ppt/slides/_rels/slide1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25.png"/><Relationship Id="rId5" Type="http://schemas.openxmlformats.org/officeDocument/2006/relationships/image" Target="../media/image226.png"/><Relationship Id="rId6" Type="http://schemas.openxmlformats.org/officeDocument/2006/relationships/image" Target="../media/image227.png"/><Relationship Id="rId7" Type="http://schemas.openxmlformats.org/officeDocument/2006/relationships/image" Target="../media/image228.png"/><Relationship Id="rId8" Type="http://schemas.openxmlformats.org/officeDocument/2006/relationships/image" Target="../media/image223.png"/><Relationship Id="rId9" Type="http://schemas.openxmlformats.org/officeDocument/2006/relationships/image" Target="../media/image185.png"/><Relationship Id="rId10" Type="http://schemas.openxmlformats.org/officeDocument/2006/relationships/image" Target="../media/image224.png"/></Relationships>

</file>

<file path=ppt/slides/_rels/slide1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29.png"/><Relationship Id="rId5" Type="http://schemas.openxmlformats.org/officeDocument/2006/relationships/image" Target="../media/image230.png"/><Relationship Id="rId6" Type="http://schemas.openxmlformats.org/officeDocument/2006/relationships/image" Target="../media/image231.png"/><Relationship Id="rId7" Type="http://schemas.openxmlformats.org/officeDocument/2006/relationships/image" Target="../media/image232.png"/><Relationship Id="rId8" Type="http://schemas.openxmlformats.org/officeDocument/2006/relationships/image" Target="../media/image223.png"/><Relationship Id="rId9" Type="http://schemas.openxmlformats.org/officeDocument/2006/relationships/image" Target="../media/image185.png"/><Relationship Id="rId10" Type="http://schemas.openxmlformats.org/officeDocument/2006/relationships/image" Target="../media/image224.png"/></Relationships>

</file>

<file path=ppt/slides/_rels/slide1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33.png"/><Relationship Id="rId5" Type="http://schemas.openxmlformats.org/officeDocument/2006/relationships/image" Target="../media/image234.png"/><Relationship Id="rId6" Type="http://schemas.openxmlformats.org/officeDocument/2006/relationships/image" Target="../media/image235.png"/><Relationship Id="rId7" Type="http://schemas.openxmlformats.org/officeDocument/2006/relationships/image" Target="../media/image236.png"/><Relationship Id="rId8" Type="http://schemas.openxmlformats.org/officeDocument/2006/relationships/image" Target="../media/image223.png"/><Relationship Id="rId9" Type="http://schemas.openxmlformats.org/officeDocument/2006/relationships/image" Target="../media/image185.png"/><Relationship Id="rId10" Type="http://schemas.openxmlformats.org/officeDocument/2006/relationships/image" Target="../media/image224.png"/></Relationships>

</file>

<file path=ppt/slides/_rels/slide1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37.png"/><Relationship Id="rId5" Type="http://schemas.openxmlformats.org/officeDocument/2006/relationships/image" Target="../media/image238.png"/><Relationship Id="rId6" Type="http://schemas.openxmlformats.org/officeDocument/2006/relationships/image" Target="../media/image239.png"/><Relationship Id="rId7" Type="http://schemas.openxmlformats.org/officeDocument/2006/relationships/image" Target="../media/image240.png"/><Relationship Id="rId8" Type="http://schemas.openxmlformats.org/officeDocument/2006/relationships/image" Target="../media/image223.png"/><Relationship Id="rId9" Type="http://schemas.openxmlformats.org/officeDocument/2006/relationships/image" Target="../media/image185.png"/><Relationship Id="rId10" Type="http://schemas.openxmlformats.org/officeDocument/2006/relationships/image" Target="../media/image224.png"/><Relationship Id="rId11" Type="http://schemas.openxmlformats.org/officeDocument/2006/relationships/image" Target="../media/image201.png"/></Relationships>

</file>

<file path=ppt/slides/_rels/slide1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41.png"/><Relationship Id="rId5" Type="http://schemas.openxmlformats.org/officeDocument/2006/relationships/image" Target="../media/image242.png"/><Relationship Id="rId6" Type="http://schemas.openxmlformats.org/officeDocument/2006/relationships/image" Target="../media/image243.png"/><Relationship Id="rId7" Type="http://schemas.openxmlformats.org/officeDocument/2006/relationships/image" Target="../media/image244.png"/><Relationship Id="rId8" Type="http://schemas.openxmlformats.org/officeDocument/2006/relationships/image" Target="../media/image223.png"/><Relationship Id="rId9" Type="http://schemas.openxmlformats.org/officeDocument/2006/relationships/image" Target="../media/image185.png"/><Relationship Id="rId10" Type="http://schemas.openxmlformats.org/officeDocument/2006/relationships/image" Target="../media/image224.png"/><Relationship Id="rId11" Type="http://schemas.openxmlformats.org/officeDocument/2006/relationships/image" Target="../media/image201.png"/></Relationships>

</file>

<file path=ppt/slides/_rels/slide1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45.png"/><Relationship Id="rId5" Type="http://schemas.openxmlformats.org/officeDocument/2006/relationships/image" Target="../media/image246.png"/><Relationship Id="rId6" Type="http://schemas.openxmlformats.org/officeDocument/2006/relationships/image" Target="../media/image247.png"/><Relationship Id="rId7" Type="http://schemas.openxmlformats.org/officeDocument/2006/relationships/image" Target="../media/image248.png"/><Relationship Id="rId8" Type="http://schemas.openxmlformats.org/officeDocument/2006/relationships/image" Target="../media/image223.png"/><Relationship Id="rId9" Type="http://schemas.openxmlformats.org/officeDocument/2006/relationships/image" Target="../media/image185.png"/><Relationship Id="rId10" Type="http://schemas.openxmlformats.org/officeDocument/2006/relationships/image" Target="../media/image224.png"/><Relationship Id="rId11" Type="http://schemas.openxmlformats.org/officeDocument/2006/relationships/image" Target="../media/image201.png"/></Relationships>

</file>

<file path=ppt/slides/_rels/slide1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49.png"/><Relationship Id="rId5" Type="http://schemas.openxmlformats.org/officeDocument/2006/relationships/image" Target="../media/image250.png"/><Relationship Id="rId6" Type="http://schemas.openxmlformats.org/officeDocument/2006/relationships/image" Target="../media/image251.png"/><Relationship Id="rId7" Type="http://schemas.openxmlformats.org/officeDocument/2006/relationships/image" Target="../media/image252.png"/><Relationship Id="rId8" Type="http://schemas.openxmlformats.org/officeDocument/2006/relationships/image" Target="../media/image223.png"/><Relationship Id="rId9" Type="http://schemas.openxmlformats.org/officeDocument/2006/relationships/image" Target="../media/image185.png"/><Relationship Id="rId10" Type="http://schemas.openxmlformats.org/officeDocument/2006/relationships/image" Target="../media/image224.png"/><Relationship Id="rId11" Type="http://schemas.openxmlformats.org/officeDocument/2006/relationships/image" Target="../media/image201.png"/></Relationships>

</file>

<file path=ppt/slides/_rels/slide1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53.png"/><Relationship Id="rId5" Type="http://schemas.openxmlformats.org/officeDocument/2006/relationships/image" Target="../media/image254.png"/><Relationship Id="rId6" Type="http://schemas.openxmlformats.org/officeDocument/2006/relationships/image" Target="../media/image255.png"/><Relationship Id="rId7" Type="http://schemas.openxmlformats.org/officeDocument/2006/relationships/image" Target="../media/image256.png"/><Relationship Id="rId8" Type="http://schemas.openxmlformats.org/officeDocument/2006/relationships/image" Target="../media/image257.png"/><Relationship Id="rId9" Type="http://schemas.openxmlformats.org/officeDocument/2006/relationships/image" Target="../media/image185.png"/><Relationship Id="rId10" Type="http://schemas.openxmlformats.org/officeDocument/2006/relationships/image" Target="../media/image258.png"/></Relationships>

</file>

<file path=ppt/slides/_rels/slide1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59.png"/><Relationship Id="rId5" Type="http://schemas.openxmlformats.org/officeDocument/2006/relationships/image" Target="../media/image260.png"/><Relationship Id="rId6" Type="http://schemas.openxmlformats.org/officeDocument/2006/relationships/image" Target="../media/image261.png"/><Relationship Id="rId7" Type="http://schemas.openxmlformats.org/officeDocument/2006/relationships/image" Target="../media/image262.png"/><Relationship Id="rId8" Type="http://schemas.openxmlformats.org/officeDocument/2006/relationships/image" Target="../media/image263.png"/><Relationship Id="rId9" Type="http://schemas.openxmlformats.org/officeDocument/2006/relationships/image" Target="../media/image257.png"/><Relationship Id="rId10" Type="http://schemas.openxmlformats.org/officeDocument/2006/relationships/image" Target="../media/image185.png"/><Relationship Id="rId11" Type="http://schemas.openxmlformats.org/officeDocument/2006/relationships/image" Target="../media/image258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8.png"/><Relationship Id="rId6" Type="http://schemas.openxmlformats.org/officeDocument/2006/relationships/image" Target="../media/image6.png"/><Relationship Id="rId7" Type="http://schemas.openxmlformats.org/officeDocument/2006/relationships/image" Target="../media/image24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/Relationships>

</file>

<file path=ppt/slides/_rels/slide1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64.png"/><Relationship Id="rId5" Type="http://schemas.openxmlformats.org/officeDocument/2006/relationships/image" Target="../media/image265.png"/><Relationship Id="rId6" Type="http://schemas.openxmlformats.org/officeDocument/2006/relationships/image" Target="../media/image266.png"/><Relationship Id="rId7" Type="http://schemas.openxmlformats.org/officeDocument/2006/relationships/image" Target="../media/image267.png"/><Relationship Id="rId8" Type="http://schemas.openxmlformats.org/officeDocument/2006/relationships/image" Target="../media/image268.png"/><Relationship Id="rId9" Type="http://schemas.openxmlformats.org/officeDocument/2006/relationships/image" Target="../media/image257.png"/><Relationship Id="rId10" Type="http://schemas.openxmlformats.org/officeDocument/2006/relationships/image" Target="../media/image185.png"/><Relationship Id="rId11" Type="http://schemas.openxmlformats.org/officeDocument/2006/relationships/image" Target="../media/image258.png"/></Relationships>

</file>

<file path=ppt/slides/_rels/slide1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69.png"/></Relationships>

</file>

<file path=ppt/slides/_rels/slide1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69.png"/></Relationships>

</file>

<file path=ppt/slides/_rels/slide1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0.png"/><Relationship Id="rId5" Type="http://schemas.openxmlformats.org/officeDocument/2006/relationships/image" Target="../media/image269.png"/></Relationships>

</file>

<file path=ppt/slides/_rels/slide1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1.png"/><Relationship Id="rId5" Type="http://schemas.openxmlformats.org/officeDocument/2006/relationships/image" Target="../media/image272.png"/><Relationship Id="rId6" Type="http://schemas.openxmlformats.org/officeDocument/2006/relationships/image" Target="../media/image273.png"/><Relationship Id="rId7" Type="http://schemas.openxmlformats.org/officeDocument/2006/relationships/image" Target="../media/image274.png"/><Relationship Id="rId8" Type="http://schemas.openxmlformats.org/officeDocument/2006/relationships/image" Target="../media/image275.png"/><Relationship Id="rId9" Type="http://schemas.openxmlformats.org/officeDocument/2006/relationships/image" Target="../media/image269.png"/></Relationships>

</file>

<file path=ppt/slides/_rels/slide1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6.png"/><Relationship Id="rId5" Type="http://schemas.openxmlformats.org/officeDocument/2006/relationships/image" Target="../media/image277.png"/><Relationship Id="rId6" Type="http://schemas.openxmlformats.org/officeDocument/2006/relationships/image" Target="../media/image278.png"/><Relationship Id="rId7" Type="http://schemas.openxmlformats.org/officeDocument/2006/relationships/image" Target="../media/image279.png"/><Relationship Id="rId8" Type="http://schemas.openxmlformats.org/officeDocument/2006/relationships/image" Target="../media/image280.png"/><Relationship Id="rId9" Type="http://schemas.openxmlformats.org/officeDocument/2006/relationships/image" Target="../media/image269.png"/><Relationship Id="rId10" Type="http://schemas.openxmlformats.org/officeDocument/2006/relationships/image" Target="../media/image281.png"/></Relationships>

</file>

<file path=ppt/slides/_rels/slide1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82.png"/><Relationship Id="rId5" Type="http://schemas.openxmlformats.org/officeDocument/2006/relationships/image" Target="../media/image283.png"/><Relationship Id="rId6" Type="http://schemas.openxmlformats.org/officeDocument/2006/relationships/image" Target="../media/image284.png"/><Relationship Id="rId7" Type="http://schemas.openxmlformats.org/officeDocument/2006/relationships/image" Target="../media/image285.png"/><Relationship Id="rId8" Type="http://schemas.openxmlformats.org/officeDocument/2006/relationships/image" Target="../media/image286.png"/><Relationship Id="rId9" Type="http://schemas.openxmlformats.org/officeDocument/2006/relationships/image" Target="../media/image269.png"/><Relationship Id="rId10" Type="http://schemas.openxmlformats.org/officeDocument/2006/relationships/image" Target="../media/image281.png"/></Relationships>

</file>

<file path=ppt/slides/_rels/slide1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87.png"/><Relationship Id="rId5" Type="http://schemas.openxmlformats.org/officeDocument/2006/relationships/image" Target="../media/image288.png"/><Relationship Id="rId6" Type="http://schemas.openxmlformats.org/officeDocument/2006/relationships/image" Target="../media/image289.png"/><Relationship Id="rId7" Type="http://schemas.openxmlformats.org/officeDocument/2006/relationships/image" Target="../media/image290.png"/><Relationship Id="rId8" Type="http://schemas.openxmlformats.org/officeDocument/2006/relationships/image" Target="../media/image291.png"/><Relationship Id="rId9" Type="http://schemas.openxmlformats.org/officeDocument/2006/relationships/image" Target="../media/image269.png"/><Relationship Id="rId10" Type="http://schemas.openxmlformats.org/officeDocument/2006/relationships/image" Target="../media/image281.png"/></Relationships>

</file>

<file path=ppt/slides/_rels/slide1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81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27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30.png"/><Relationship Id="rId7" Type="http://schemas.openxmlformats.org/officeDocument/2006/relationships/image" Target="../media/image6.png"/><Relationship Id="rId8" Type="http://schemas.openxmlformats.org/officeDocument/2006/relationships/image" Target="../media/image24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
</file>

<file path=ppt/slides/_rels/slide1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81.png"/></Relationships>

</file>

<file path=ppt/slides/_rels/slide1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81.png"/><Relationship Id="rId5" Type="http://schemas.openxmlformats.org/officeDocument/2006/relationships/image" Target="../media/image292.png"/></Relationships>

</file>

<file path=ppt/slides/_rels/slide1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81.png"/><Relationship Id="rId5" Type="http://schemas.openxmlformats.org/officeDocument/2006/relationships/image" Target="../media/image292.png"/></Relationships>

</file>

<file path=ppt/slides/_rels/slide1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2.png"/><Relationship Id="rId5" Type="http://schemas.openxmlformats.org/officeDocument/2006/relationships/image" Target="../media/image281.png"/><Relationship Id="rId6" Type="http://schemas.openxmlformats.org/officeDocument/2006/relationships/image" Target="../media/image293.png"/></Relationships>

</file>

<file path=ppt/slides/_rels/slide1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2.png"/><Relationship Id="rId5" Type="http://schemas.openxmlformats.org/officeDocument/2006/relationships/image" Target="../media/image281.png"/><Relationship Id="rId6" Type="http://schemas.openxmlformats.org/officeDocument/2006/relationships/image" Target="../media/image293.png"/></Relationships>

</file>

<file path=ppt/slides/_rels/slide1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2.png"/><Relationship Id="rId5" Type="http://schemas.openxmlformats.org/officeDocument/2006/relationships/image" Target="../media/image281.png"/><Relationship Id="rId6" Type="http://schemas.openxmlformats.org/officeDocument/2006/relationships/image" Target="../media/image293.png"/><Relationship Id="rId7" Type="http://schemas.openxmlformats.org/officeDocument/2006/relationships/image" Target="../media/image294.png"/></Relationships>

</file>

<file path=ppt/slides/_rels/slide1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2.png"/><Relationship Id="rId5" Type="http://schemas.openxmlformats.org/officeDocument/2006/relationships/image" Target="../media/image281.png"/><Relationship Id="rId6" Type="http://schemas.openxmlformats.org/officeDocument/2006/relationships/image" Target="../media/image293.png"/><Relationship Id="rId7" Type="http://schemas.openxmlformats.org/officeDocument/2006/relationships/image" Target="../media/image294.png"/></Relationships>

</file>

<file path=ppt/slides/_rels/slide1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81.png"/></Relationships>

</file>

<file path=ppt/slides/_rels/slide1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81.png"/><Relationship Id="rId6" Type="http://schemas.openxmlformats.org/officeDocument/2006/relationships/image" Target="../media/image295.png"/><Relationship Id="rId7" Type="http://schemas.openxmlformats.org/officeDocument/2006/relationships/image" Target="../media/image296.png"/><Relationship Id="rId8" Type="http://schemas.openxmlformats.org/officeDocument/2006/relationships/image" Target="../media/image297.png"/></Relationships>

</file>

<file path=ppt/slides/_rels/slide1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81.png"/><Relationship Id="rId5" Type="http://schemas.openxmlformats.org/officeDocument/2006/relationships/image" Target="../media/image298.png"/><Relationship Id="rId6" Type="http://schemas.openxmlformats.org/officeDocument/2006/relationships/image" Target="../media/image299.png"/><Relationship Id="rId7" Type="http://schemas.openxmlformats.org/officeDocument/2006/relationships/image" Target="../media/image300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27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31.png"/><Relationship Id="rId7" Type="http://schemas.openxmlformats.org/officeDocument/2006/relationships/image" Target="../media/image6.png"/><Relationship Id="rId8" Type="http://schemas.openxmlformats.org/officeDocument/2006/relationships/image" Target="../media/image24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32.png"/></Relationships>

</file>

<file path=ppt/slides/_rels/slide1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81.png"/></Relationships>

</file>

<file path=ppt/slides/_rels/slide1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81.png"/></Relationships>

</file>

<file path=ppt/slides/_rels/slide1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81.png"/></Relationships>

</file>

<file path=ppt/slides/_rels/slide1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81.png"/></Relationships>

</file>

<file path=ppt/slides/_rels/slide1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1.png"/><Relationship Id="rId3" Type="http://schemas.openxmlformats.org/officeDocument/2006/relationships/image" Target="../media/image302.png"/><Relationship Id="rId4" Type="http://schemas.openxmlformats.org/officeDocument/2006/relationships/image" Target="../media/image303.png"/><Relationship Id="rId5" Type="http://schemas.openxmlformats.org/officeDocument/2006/relationships/image" Target="../media/image304.png"/><Relationship Id="rId6" Type="http://schemas.openxmlformats.org/officeDocument/2006/relationships/image" Target="../media/image305.png"/><Relationship Id="rId7" Type="http://schemas.openxmlformats.org/officeDocument/2006/relationships/image" Target="../media/image306.png"/><Relationship Id="rId8" Type="http://schemas.openxmlformats.org/officeDocument/2006/relationships/image" Target="../media/image307.png"/><Relationship Id="rId9" Type="http://schemas.openxmlformats.org/officeDocument/2006/relationships/image" Target="../media/image2.png"/><Relationship Id="rId10" Type="http://schemas.openxmlformats.org/officeDocument/2006/relationships/image" Target="../media/image3.png"/></Relationships>

</file>

<file path=ppt/slides/_rels/slide1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8.png"/><Relationship Id="rId5" Type="http://schemas.openxmlformats.org/officeDocument/2006/relationships/image" Target="../media/image309.png"/><Relationship Id="rId6" Type="http://schemas.openxmlformats.org/officeDocument/2006/relationships/image" Target="../media/image310.png"/><Relationship Id="rId7" Type="http://schemas.openxmlformats.org/officeDocument/2006/relationships/image" Target="../media/image311.png"/></Relationships>

</file>

<file path=ppt/slides/_rels/slide1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12.png"/><Relationship Id="rId5" Type="http://schemas.openxmlformats.org/officeDocument/2006/relationships/image" Target="../media/image313.png"/><Relationship Id="rId6" Type="http://schemas.openxmlformats.org/officeDocument/2006/relationships/image" Target="../media/image314.png"/><Relationship Id="rId7" Type="http://schemas.openxmlformats.org/officeDocument/2006/relationships/image" Target="../media/image315.png"/><Relationship Id="rId8" Type="http://schemas.openxmlformats.org/officeDocument/2006/relationships/image" Target="../media/image316.png"/></Relationships>

</file>

<file path=ppt/slides/_rels/slide1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1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17.png"/><Relationship Id="rId5" Type="http://schemas.openxmlformats.org/officeDocument/2006/relationships/image" Target="../media/image318.png"/><Relationship Id="rId6" Type="http://schemas.openxmlformats.org/officeDocument/2006/relationships/image" Target="../media/image319.png"/></Relationships>

</file>

<file path=ppt/slides/_rels/slide1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4.png"/><Relationship Id="rId5" Type="http://schemas.openxmlformats.org/officeDocument/2006/relationships/image" Target="../media/image33.png"/></Relationships>

</file>

<file path=ppt/slides/_rels/slide1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1.png"/><Relationship Id="rId3" Type="http://schemas.openxmlformats.org/officeDocument/2006/relationships/image" Target="../media/image314.png"/><Relationship Id="rId4" Type="http://schemas.openxmlformats.org/officeDocument/2006/relationships/image" Target="../media/image315.png"/><Relationship Id="rId5" Type="http://schemas.openxmlformats.org/officeDocument/2006/relationships/image" Target="../media/image316.png"/><Relationship Id="rId6" Type="http://schemas.openxmlformats.org/officeDocument/2006/relationships/image" Target="../media/image310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4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4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7.png"/><Relationship Id="rId5" Type="http://schemas.openxmlformats.org/officeDocument/2006/relationships/image" Target="../media/image6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0.png"/><Relationship Id="rId5" Type="http://schemas.openxmlformats.org/officeDocument/2006/relationships/image" Target="../media/image6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1.png"/><Relationship Id="rId9" Type="http://schemas.openxmlformats.org/officeDocument/2006/relationships/image" Target="../media/image13.png"/><Relationship Id="rId10" Type="http://schemas.openxmlformats.org/officeDocument/2006/relationships/image" Target="../media/image42.png"/><Relationship Id="rId11" Type="http://schemas.openxmlformats.org/officeDocument/2006/relationships/image" Target="../media/image43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4.png"/><Relationship Id="rId5" Type="http://schemas.openxmlformats.org/officeDocument/2006/relationships/image" Target="../media/image6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1.png"/><Relationship Id="rId9" Type="http://schemas.openxmlformats.org/officeDocument/2006/relationships/image" Target="../media/image43.png"/><Relationship Id="rId10" Type="http://schemas.openxmlformats.org/officeDocument/2006/relationships/image" Target="../media/image13.png"/><Relationship Id="rId11" Type="http://schemas.openxmlformats.org/officeDocument/2006/relationships/image" Target="../media/image42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8.png"/><Relationship Id="rId5" Type="http://schemas.openxmlformats.org/officeDocument/2006/relationships/image" Target="../media/image46.png"/><Relationship Id="rId6" Type="http://schemas.openxmlformats.org/officeDocument/2006/relationships/image" Target="../media/image49.png"/><Relationship Id="rId7" Type="http://schemas.openxmlformats.org/officeDocument/2006/relationships/image" Target="../media/image32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Relationship Id="rId11" Type="http://schemas.openxmlformats.org/officeDocument/2006/relationships/image" Target="../media/image64.png"/><Relationship Id="rId12" Type="http://schemas.openxmlformats.org/officeDocument/2006/relationships/image" Target="../media/image65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58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image" Target="../media/image60.png"/><Relationship Id="rId11" Type="http://schemas.openxmlformats.org/officeDocument/2006/relationships/image" Target="../media/image71.png"/><Relationship Id="rId12" Type="http://schemas.openxmlformats.org/officeDocument/2006/relationships/image" Target="../media/image72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2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openxmlformats.org/officeDocument/2006/relationships/image" Target="../media/image76.png"/><Relationship Id="rId9" Type="http://schemas.openxmlformats.org/officeDocument/2006/relationships/image" Target="../media/image77.png"/><Relationship Id="rId10" Type="http://schemas.openxmlformats.org/officeDocument/2006/relationships/image" Target="../media/image78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32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image" Target="../media/image85.png"/><Relationship Id="rId9" Type="http://schemas.openxmlformats.org/officeDocument/2006/relationships/image" Target="../media/image86.png"/><Relationship Id="rId10" Type="http://schemas.openxmlformats.org/officeDocument/2006/relationships/image" Target="../media/image87.png"/><Relationship Id="rId11" Type="http://schemas.openxmlformats.org/officeDocument/2006/relationships/image" Target="../media/image88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91.png"/><Relationship Id="rId5" Type="http://schemas.openxmlformats.org/officeDocument/2006/relationships/image" Target="../media/image90.png"/><Relationship Id="rId6" Type="http://schemas.openxmlformats.org/officeDocument/2006/relationships/image" Target="../media/image92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93.png"/><Relationship Id="rId5" Type="http://schemas.openxmlformats.org/officeDocument/2006/relationships/image" Target="../media/image90.png"/><Relationship Id="rId6" Type="http://schemas.openxmlformats.org/officeDocument/2006/relationships/image" Target="../media/image94.png"/><Relationship Id="rId7" Type="http://schemas.openxmlformats.org/officeDocument/2006/relationships/image" Target="../media/image92.png"/><Relationship Id="rId8" Type="http://schemas.openxmlformats.org/officeDocument/2006/relationships/image" Target="../media/image95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96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04.png"/><Relationship Id="rId5" Type="http://schemas.openxmlformats.org/officeDocument/2006/relationships/image" Target="../media/image6.png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8" Type="http://schemas.openxmlformats.org/officeDocument/2006/relationships/image" Target="../media/image107.png"/><Relationship Id="rId9" Type="http://schemas.openxmlformats.org/officeDocument/2006/relationships/image" Target="../media/image108.png"/><Relationship Id="rId10" Type="http://schemas.openxmlformats.org/officeDocument/2006/relationships/image" Target="../media/image109.png"/><Relationship Id="rId11" Type="http://schemas.openxmlformats.org/officeDocument/2006/relationships/image" Target="../media/image110.png"/><Relationship Id="rId12" Type="http://schemas.openxmlformats.org/officeDocument/2006/relationships/image" Target="../media/image111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12.png"/><Relationship Id="rId5" Type="http://schemas.openxmlformats.org/officeDocument/2006/relationships/image" Target="../media/image6.png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8" Type="http://schemas.openxmlformats.org/officeDocument/2006/relationships/image" Target="../media/image107.png"/><Relationship Id="rId9" Type="http://schemas.openxmlformats.org/officeDocument/2006/relationships/image" Target="../media/image108.png"/><Relationship Id="rId10" Type="http://schemas.openxmlformats.org/officeDocument/2006/relationships/image" Target="../media/image109.png"/><Relationship Id="rId11" Type="http://schemas.openxmlformats.org/officeDocument/2006/relationships/image" Target="../media/image110.png"/><Relationship Id="rId12" Type="http://schemas.openxmlformats.org/officeDocument/2006/relationships/image" Target="../media/image113.png"/><Relationship Id="rId13" Type="http://schemas.openxmlformats.org/officeDocument/2006/relationships/image" Target="../media/image32.png"/><Relationship Id="rId14" Type="http://schemas.openxmlformats.org/officeDocument/2006/relationships/image" Target="../media/image114.png"/><Relationship Id="rId15" Type="http://schemas.openxmlformats.org/officeDocument/2006/relationships/image" Target="../media/image115.png"/><Relationship Id="rId16" Type="http://schemas.openxmlformats.org/officeDocument/2006/relationships/image" Target="../media/image116.png"/><Relationship Id="rId17" Type="http://schemas.openxmlformats.org/officeDocument/2006/relationships/image" Target="../media/image117.png"/><Relationship Id="rId18" Type="http://schemas.openxmlformats.org/officeDocument/2006/relationships/image" Target="../media/image118.png"/><Relationship Id="rId19" Type="http://schemas.openxmlformats.org/officeDocument/2006/relationships/image" Target="../media/image119.png"/><Relationship Id="rId20" Type="http://schemas.openxmlformats.org/officeDocument/2006/relationships/image" Target="../media/image120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6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21.png"/><Relationship Id="rId5" Type="http://schemas.openxmlformats.org/officeDocument/2006/relationships/image" Target="../media/image123.png"/><Relationship Id="rId6" Type="http://schemas.openxmlformats.org/officeDocument/2006/relationships/image" Target="../media/image124.png"/><Relationship Id="rId7" Type="http://schemas.openxmlformats.org/officeDocument/2006/relationships/image" Target="../media/image122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21.png"/><Relationship Id="rId5" Type="http://schemas.openxmlformats.org/officeDocument/2006/relationships/image" Target="../media/image123.png"/><Relationship Id="rId6" Type="http://schemas.openxmlformats.org/officeDocument/2006/relationships/image" Target="../media/image124.png"/><Relationship Id="rId7" Type="http://schemas.openxmlformats.org/officeDocument/2006/relationships/image" Target="../media/image122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21.png"/><Relationship Id="rId6" Type="http://schemas.openxmlformats.org/officeDocument/2006/relationships/image" Target="../media/image123.png"/><Relationship Id="rId7" Type="http://schemas.openxmlformats.org/officeDocument/2006/relationships/image" Target="../media/image124.png"/><Relationship Id="rId8" Type="http://schemas.openxmlformats.org/officeDocument/2006/relationships/image" Target="../media/image125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21.png"/><Relationship Id="rId5" Type="http://schemas.openxmlformats.org/officeDocument/2006/relationships/image" Target="../media/image123.png"/><Relationship Id="rId6" Type="http://schemas.openxmlformats.org/officeDocument/2006/relationships/image" Target="../media/image124.png"/><Relationship Id="rId7" Type="http://schemas.openxmlformats.org/officeDocument/2006/relationships/image" Target="../media/image126.png"/><Relationship Id="rId8" Type="http://schemas.openxmlformats.org/officeDocument/2006/relationships/image" Target="../media/image122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27.png"/><Relationship Id="rId5" Type="http://schemas.openxmlformats.org/officeDocument/2006/relationships/image" Target="../media/image6.png"/><Relationship Id="rId6" Type="http://schemas.openxmlformats.org/officeDocument/2006/relationships/image" Target="../media/image128.png"/><Relationship Id="rId7" Type="http://schemas.openxmlformats.org/officeDocument/2006/relationships/image" Target="../media/image129.png"/><Relationship Id="rId8" Type="http://schemas.openxmlformats.org/officeDocument/2006/relationships/image" Target="../media/image130.png"/><Relationship Id="rId9" Type="http://schemas.openxmlformats.org/officeDocument/2006/relationships/image" Target="../media/image131.png"/><Relationship Id="rId10" Type="http://schemas.openxmlformats.org/officeDocument/2006/relationships/image" Target="../media/image132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33.png"/><Relationship Id="rId5" Type="http://schemas.openxmlformats.org/officeDocument/2006/relationships/image" Target="../media/image6.png"/><Relationship Id="rId6" Type="http://schemas.openxmlformats.org/officeDocument/2006/relationships/image" Target="../media/image134.png"/><Relationship Id="rId7" Type="http://schemas.openxmlformats.org/officeDocument/2006/relationships/image" Target="../media/image129.png"/><Relationship Id="rId8" Type="http://schemas.openxmlformats.org/officeDocument/2006/relationships/image" Target="../media/image130.png"/><Relationship Id="rId9" Type="http://schemas.openxmlformats.org/officeDocument/2006/relationships/image" Target="../media/image131.png"/><Relationship Id="rId10" Type="http://schemas.openxmlformats.org/officeDocument/2006/relationships/image" Target="../media/image132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6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35.png"/><Relationship Id="rId5" Type="http://schemas.openxmlformats.org/officeDocument/2006/relationships/image" Target="../media/image136.png"/><Relationship Id="rId6" Type="http://schemas.openxmlformats.org/officeDocument/2006/relationships/image" Target="../media/image137.pn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38.png"/><Relationship Id="rId5" Type="http://schemas.openxmlformats.org/officeDocument/2006/relationships/image" Target="../media/image6.png"/><Relationship Id="rId6" Type="http://schemas.openxmlformats.org/officeDocument/2006/relationships/image" Target="../media/image139.png"/><Relationship Id="rId7" Type="http://schemas.openxmlformats.org/officeDocument/2006/relationships/image" Target="../media/image140.png"/><Relationship Id="rId8" Type="http://schemas.openxmlformats.org/officeDocument/2006/relationships/image" Target="../media/image135.png"/><Relationship Id="rId9" Type="http://schemas.openxmlformats.org/officeDocument/2006/relationships/image" Target="../media/image136.png"/><Relationship Id="rId10" Type="http://schemas.openxmlformats.org/officeDocument/2006/relationships/image" Target="../media/image137.pn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41.png"/><Relationship Id="rId5" Type="http://schemas.openxmlformats.org/officeDocument/2006/relationships/image" Target="../media/image136.png"/><Relationship Id="rId6" Type="http://schemas.openxmlformats.org/officeDocument/2006/relationships/image" Target="../media/image137.png"/><Relationship Id="rId7" Type="http://schemas.openxmlformats.org/officeDocument/2006/relationships/image" Target="../media/image142.pn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21.png"/><Relationship Id="rId5" Type="http://schemas.openxmlformats.org/officeDocument/2006/relationships/image" Target="../media/image126.png"/><Relationship Id="rId6" Type="http://schemas.openxmlformats.org/officeDocument/2006/relationships/image" Target="../media/image143.png"/><Relationship Id="rId7" Type="http://schemas.openxmlformats.org/officeDocument/2006/relationships/image" Target="../media/image144.png"/><Relationship Id="rId8" Type="http://schemas.openxmlformats.org/officeDocument/2006/relationships/image" Target="../media/image145.png"/><Relationship Id="rId9" Type="http://schemas.openxmlformats.org/officeDocument/2006/relationships/image" Target="../media/image146.png"/><Relationship Id="rId10" Type="http://schemas.openxmlformats.org/officeDocument/2006/relationships/image" Target="../media/image147.png"/><Relationship Id="rId11" Type="http://schemas.openxmlformats.org/officeDocument/2006/relationships/image" Target="../media/image124.png"/><Relationship Id="rId12" Type="http://schemas.openxmlformats.org/officeDocument/2006/relationships/image" Target="../media/image123.pn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148.png"/><Relationship Id="rId6" Type="http://schemas.openxmlformats.org/officeDocument/2006/relationships/image" Target="../media/image149.png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151.png"/><Relationship Id="rId7" Type="http://schemas.openxmlformats.org/officeDocument/2006/relationships/image" Target="../media/image5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3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6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png"/><Relationship Id="rId3" Type="http://schemas.openxmlformats.org/officeDocument/2006/relationships/image" Target="../media/image153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9.png"/><Relationship Id="rId7" Type="http://schemas.openxmlformats.org/officeDocument/2006/relationships/image" Target="../media/image154.pn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55.png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55.png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55.png"/><Relationship Id="rId5" Type="http://schemas.openxmlformats.org/officeDocument/2006/relationships/image" Target="../media/image156.png"/><Relationship Id="rId6" Type="http://schemas.openxmlformats.org/officeDocument/2006/relationships/image" Target="../media/image157.png"/><Relationship Id="rId7" Type="http://schemas.openxmlformats.org/officeDocument/2006/relationships/image" Target="../media/image158.png"/></Relationships>
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55.png"/><Relationship Id="rId5" Type="http://schemas.openxmlformats.org/officeDocument/2006/relationships/image" Target="../media/image159.png"/><Relationship Id="rId6" Type="http://schemas.openxmlformats.org/officeDocument/2006/relationships/image" Target="../media/image157.png"/><Relationship Id="rId7" Type="http://schemas.openxmlformats.org/officeDocument/2006/relationships/image" Target="../media/image160.png"/><Relationship Id="rId8" Type="http://schemas.openxmlformats.org/officeDocument/2006/relationships/image" Target="../media/image161.png"/></Relationships>
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55.png"/><Relationship Id="rId5" Type="http://schemas.openxmlformats.org/officeDocument/2006/relationships/image" Target="../media/image162.png"/><Relationship Id="rId6" Type="http://schemas.openxmlformats.org/officeDocument/2006/relationships/image" Target="../media/image157.png"/><Relationship Id="rId7" Type="http://schemas.openxmlformats.org/officeDocument/2006/relationships/image" Target="../media/image163.png"/><Relationship Id="rId8" Type="http://schemas.openxmlformats.org/officeDocument/2006/relationships/image" Target="../media/image161.png"/></Relationships>
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4.png"/><Relationship Id="rId3" Type="http://schemas.openxmlformats.org/officeDocument/2006/relationships/image" Target="../media/image165.png"/><Relationship Id="rId4" Type="http://schemas.openxmlformats.org/officeDocument/2006/relationships/image" Target="../media/image166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167.png"/><Relationship Id="rId8" Type="http://schemas.openxmlformats.org/officeDocument/2006/relationships/image" Target="../media/image168.png"/><Relationship Id="rId9" Type="http://schemas.openxmlformats.org/officeDocument/2006/relationships/image" Target="../media/image169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172.png"/><Relationship Id="rId13" Type="http://schemas.openxmlformats.org/officeDocument/2006/relationships/image" Target="../media/image173.png"/><Relationship Id="rId14" Type="http://schemas.openxmlformats.org/officeDocument/2006/relationships/image" Target="../media/image174.png"/></Relationships>
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7.png"/><Relationship Id="rId6" Type="http://schemas.openxmlformats.org/officeDocument/2006/relationships/image" Target="../media/image6.png"/><Relationship Id="rId7" Type="http://schemas.openxmlformats.org/officeDocument/2006/relationships/image" Target="../media/image18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/Relationships>

</file>

<file path=ppt/slides/_rels/slide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75.png"/></Relationships>

</file>

<file path=ppt/slides/_rels/slide7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75.png"/></Relationships>

</file>

<file path=ppt/slides/_rels/slide7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75.png"/></Relationships>

</file>

<file path=ppt/slides/_rels/slide7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7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7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7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7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9.png"/><Relationship Id="rId5" Type="http://schemas.openxmlformats.org/officeDocument/2006/relationships/image" Target="../media/image154.png"/></Relationships>

</file>

<file path=ppt/slides/_rels/slide7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9.png"/><Relationship Id="rId5" Type="http://schemas.openxmlformats.org/officeDocument/2006/relationships/image" Target="../media/image154.png"/></Relationships>

</file>

<file path=ppt/slides/_rels/slide7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9.png"/><Relationship Id="rId5" Type="http://schemas.openxmlformats.org/officeDocument/2006/relationships/image" Target="../media/image154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9.png"/><Relationship Id="rId6" Type="http://schemas.openxmlformats.org/officeDocument/2006/relationships/image" Target="../media/image6.png"/><Relationship Id="rId7" Type="http://schemas.openxmlformats.org/officeDocument/2006/relationships/image" Target="../media/image18.png"/><Relationship Id="rId8" Type="http://schemas.openxmlformats.org/officeDocument/2006/relationships/image" Target="../media/image2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
</file>

<file path=ppt/slides/_rels/slide8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9.png"/></Relationships>

</file>

<file path=ppt/slides/_rels/slide8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9.png"/><Relationship Id="rId5" Type="http://schemas.openxmlformats.org/officeDocument/2006/relationships/image" Target="../media/image154.png"/></Relationships>

</file>

<file path=ppt/slides/_rels/slide8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9.png"/><Relationship Id="rId5" Type="http://schemas.openxmlformats.org/officeDocument/2006/relationships/image" Target="../media/image154.png"/></Relationships>

</file>

<file path=ppt/slides/_rels/slide8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9.png"/><Relationship Id="rId5" Type="http://schemas.openxmlformats.org/officeDocument/2006/relationships/image" Target="../media/image154.png"/></Relationships>

</file>

<file path=ppt/slides/_rels/slide8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9.png"/><Relationship Id="rId5" Type="http://schemas.openxmlformats.org/officeDocument/2006/relationships/image" Target="../media/image154.png"/></Relationships>

</file>

<file path=ppt/slides/_rels/slide8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9.png"/><Relationship Id="rId5" Type="http://schemas.openxmlformats.org/officeDocument/2006/relationships/image" Target="../media/image154.png"/></Relationships>

</file>

<file path=ppt/slides/_rels/slide8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9.png"/><Relationship Id="rId5" Type="http://schemas.openxmlformats.org/officeDocument/2006/relationships/image" Target="../media/image154.png"/></Relationships>

</file>

<file path=ppt/slides/_rels/slide8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9.png"/><Relationship Id="rId5" Type="http://schemas.openxmlformats.org/officeDocument/2006/relationships/image" Target="../media/image154.png"/></Relationships>

</file>

<file path=ppt/slides/_rels/slide8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9.png"/><Relationship Id="rId5" Type="http://schemas.openxmlformats.org/officeDocument/2006/relationships/image" Target="../media/image154.png"/></Relationships>

</file>

<file path=ppt/slides/_rels/slide8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9.png"/><Relationship Id="rId5" Type="http://schemas.openxmlformats.org/officeDocument/2006/relationships/image" Target="../media/image154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1.png"/><Relationship Id="rId5" Type="http://schemas.openxmlformats.org/officeDocument/2006/relationships/image" Target="../media/image6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

</file>

<file path=ppt/slides/_rels/slide9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9.png"/></Relationships>

</file>

<file path=ppt/slides/_rels/slide9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9.png"/><Relationship Id="rId5" Type="http://schemas.openxmlformats.org/officeDocument/2006/relationships/image" Target="../media/image154.png"/></Relationships>

</file>

<file path=ppt/slides/_rels/slide9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9.png"/><Relationship Id="rId5" Type="http://schemas.openxmlformats.org/officeDocument/2006/relationships/image" Target="../media/image154.png"/></Relationships>

</file>

<file path=ppt/slides/_rels/slide9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9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76.png"/><Relationship Id="rId5" Type="http://schemas.openxmlformats.org/officeDocument/2006/relationships/image" Target="../media/image177.png"/><Relationship Id="rId6" Type="http://schemas.openxmlformats.org/officeDocument/2006/relationships/image" Target="../media/image178.png"/></Relationships>

</file>

<file path=ppt/slides/_rels/slide9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79.png"/></Relationships>

</file>

<file path=ppt/slides/_rels/slide9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80.png"/><Relationship Id="rId5" Type="http://schemas.openxmlformats.org/officeDocument/2006/relationships/image" Target="../media/image179.png"/></Relationships>

</file>

<file path=ppt/slides/_rels/slide9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79.png"/><Relationship Id="rId5" Type="http://schemas.openxmlformats.org/officeDocument/2006/relationships/image" Target="../media/image180.png"/></Relationships>

</file>

<file path=ppt/slides/_rels/slide9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80.png"/><Relationship Id="rId5" Type="http://schemas.openxmlformats.org/officeDocument/2006/relationships/image" Target="../media/image181.png"/></Relationships>

</file>

<file path=ppt/slides/_rels/slide9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type="title"/>
          </p:nvPr>
        </p:nvSpPr>
        <p:spPr>
          <a:xfrm>
            <a:off x="866537" y="162513"/>
            <a:ext cx="7410926" cy="2077174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000"/>
              <a:t>Optimization Techniques for Geometry Processing</a:t>
            </a:r>
            <a:endParaRPr sz="4000"/>
          </a:p>
          <a:p>
            <a:pPr lvl="0">
              <a:defRPr sz="1800"/>
            </a:pPr>
            <a:endParaRPr sz="1400"/>
          </a:p>
          <a:p>
            <a:pPr lvl="0">
              <a:defRPr sz="1800"/>
            </a:pPr>
            <a:r>
              <a:rPr sz="3000"/>
              <a:t>-Part II-</a:t>
            </a:r>
          </a:p>
        </p:txBody>
      </p:sp>
      <p:sp>
        <p:nvSpPr>
          <p:cNvPr id="83" name="Shape 83"/>
          <p:cNvSpPr/>
          <p:nvPr>
            <p:ph type="body" idx="1"/>
          </p:nvPr>
        </p:nvSpPr>
        <p:spPr>
          <a:xfrm>
            <a:off x="3451026" y="2412898"/>
            <a:ext cx="5518548" cy="754909"/>
          </a:xfrm>
          <a:prstGeom prst="rect">
            <a:avLst/>
          </a:prstGeom>
        </p:spPr>
        <p:txBody>
          <a:bodyPr/>
          <a:lstStyle/>
          <a:p>
            <a:pPr lvl="0"/>
            <a:r>
              <a:t>David Bommes</a:t>
            </a:r>
          </a:p>
          <a:p>
            <a:pPr lvl="0"/>
            <a:r>
              <a:rPr sz="1400">
                <a:solidFill>
                  <a:srgbClr val="53585F"/>
                </a:solidFill>
              </a:rPr>
              <a:t>RWTH Aachen University</a:t>
            </a:r>
          </a:p>
        </p:txBody>
      </p:sp>
      <p:sp>
        <p:nvSpPr>
          <p:cNvPr id="84" name="Shape 84"/>
          <p:cNvSpPr/>
          <p:nvPr/>
        </p:nvSpPr>
        <p:spPr>
          <a:xfrm>
            <a:off x="5639152" y="4392785"/>
            <a:ext cx="2438004" cy="294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algn="ctr" defTabSz="584200">
              <a:defRPr b="1" sz="1600">
                <a:solidFill>
                  <a:srgbClr val="0365C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1600">
                <a:solidFill>
                  <a:srgbClr val="0365C0"/>
                </a:solidFill>
              </a:rPr>
              <a:t>Visual Computing Institute</a:t>
            </a:r>
          </a:p>
        </p:txBody>
      </p:sp>
      <p:pic>
        <p:nvPicPr>
          <p:cNvPr id="85" name="VCI_Logo_crop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93708" y="3544417"/>
            <a:ext cx="2661920" cy="706901"/>
          </a:xfrm>
          <a:prstGeom prst="rect">
            <a:avLst/>
          </a:prstGeom>
          <a:ln w="3175">
            <a:miter lim="400000"/>
          </a:ln>
        </p:spPr>
      </p:pic>
      <p:sp>
        <p:nvSpPr>
          <p:cNvPr id="86" name="Shape 86"/>
          <p:cNvSpPr/>
          <p:nvPr/>
        </p:nvSpPr>
        <p:spPr>
          <a:xfrm>
            <a:off x="267559" y="2412898"/>
            <a:ext cx="5518548" cy="754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89" tIns="26789" rIns="26789" bIns="26789"/>
          <a:lstStyle/>
          <a:p>
            <a:pPr lvl="0" algn="ctr" defTabSz="584200"/>
            <a:r>
              <a:rPr>
                <a:latin typeface="Gill Sans"/>
                <a:ea typeface="Gill Sans"/>
                <a:cs typeface="Gill Sans"/>
                <a:sym typeface="Gill Sans"/>
              </a:rPr>
              <a:t>Justin Solomon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lvl="0" algn="ctr" defTabSz="584200"/>
            <a:r>
              <a:rPr sz="1400">
                <a:solidFill>
                  <a:srgbClr val="53585F"/>
                </a:solidFill>
                <a:latin typeface="Gill Sans"/>
                <a:ea typeface="Gill Sans"/>
                <a:cs typeface="Gill Sans"/>
                <a:sym typeface="Gill Sans"/>
              </a:rPr>
              <a:t>Princeton University</a:t>
            </a:r>
          </a:p>
        </p:txBody>
      </p:sp>
      <p:pic>
        <p:nvPicPr>
          <p:cNvPr id="87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4590" y="3630592"/>
            <a:ext cx="3242344" cy="9096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heightfield0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12810" y="907581"/>
            <a:ext cx="3570011" cy="3570011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Shape 245"/>
          <p:cNvSpPr/>
          <p:nvPr>
            <p:ph type="body" idx="1"/>
          </p:nvPr>
        </p:nvSpPr>
        <p:spPr>
          <a:xfrm>
            <a:off x="391477" y="930725"/>
            <a:ext cx="7540626" cy="3353625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pPr lvl="0">
              <a:defRPr sz="1800"/>
            </a:pPr>
            <a:r>
              <a:rPr sz="2200"/>
              <a:t>geometric interpretation</a:t>
            </a:r>
          </a:p>
        </p:txBody>
      </p:sp>
      <p:sp>
        <p:nvSpPr>
          <p:cNvPr id="246" name="Shape 246"/>
          <p:cNvSpPr/>
          <p:nvPr/>
        </p:nvSpPr>
        <p:spPr>
          <a:xfrm>
            <a:off x="1153567" y="1930909"/>
            <a:ext cx="2325843" cy="1594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9" h="21099" fill="norm" stroke="1" extrusionOk="0">
                <a:moveTo>
                  <a:pt x="20691" y="802"/>
                </a:moveTo>
                <a:cubicBezTo>
                  <a:pt x="20846" y="1446"/>
                  <a:pt x="20980" y="2100"/>
                  <a:pt x="21090" y="2763"/>
                </a:cubicBezTo>
                <a:cubicBezTo>
                  <a:pt x="21510" y="5286"/>
                  <a:pt x="21600" y="7899"/>
                  <a:pt x="21351" y="10468"/>
                </a:cubicBezTo>
                <a:cubicBezTo>
                  <a:pt x="21268" y="11422"/>
                  <a:pt x="21012" y="12330"/>
                  <a:pt x="20609" y="13102"/>
                </a:cubicBezTo>
                <a:cubicBezTo>
                  <a:pt x="20025" y="14219"/>
                  <a:pt x="19208" y="14950"/>
                  <a:pt x="18357" y="15624"/>
                </a:cubicBezTo>
                <a:cubicBezTo>
                  <a:pt x="17504" y="16300"/>
                  <a:pt x="16618" y="16919"/>
                  <a:pt x="15894" y="17853"/>
                </a:cubicBezTo>
                <a:cubicBezTo>
                  <a:pt x="15212" y="18732"/>
                  <a:pt x="14702" y="19851"/>
                  <a:pt x="14416" y="21099"/>
                </a:cubicBezTo>
                <a:lnTo>
                  <a:pt x="0" y="9358"/>
                </a:lnTo>
                <a:cubicBezTo>
                  <a:pt x="754" y="7648"/>
                  <a:pt x="1736" y="6182"/>
                  <a:pt x="2884" y="5037"/>
                </a:cubicBezTo>
                <a:cubicBezTo>
                  <a:pt x="4069" y="3855"/>
                  <a:pt x="5411" y="3035"/>
                  <a:pt x="6788" y="2359"/>
                </a:cubicBezTo>
                <a:cubicBezTo>
                  <a:pt x="11220" y="182"/>
                  <a:pt x="15943" y="-501"/>
                  <a:pt x="20590" y="363"/>
                </a:cubicBezTo>
              </a:path>
            </a:pathLst>
          </a:custGeom>
          <a:solidFill>
            <a:srgbClr val="00E200">
              <a:alpha val="15000"/>
            </a:srgbClr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47" name="Shape 247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248" name="Shape 248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251" name="Group 251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249" name="VCI_Logo_crop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0" name="AICES-logo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2" name="Shape 252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53" name="Shape 253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46799" tIns="46799" rIns="46799" bIns="46799"/>
          <a:lstStyle>
            <a:lvl1pPr algn="l"/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       Constrained Optimization</a:t>
            </a:r>
          </a:p>
        </p:txBody>
      </p:sp>
      <p:sp>
        <p:nvSpPr>
          <p:cNvPr id="254" name="Shape 254"/>
          <p:cNvSpPr/>
          <p:nvPr/>
        </p:nvSpPr>
        <p:spPr>
          <a:xfrm>
            <a:off x="2682065" y="1623536"/>
            <a:ext cx="823891" cy="2557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15" h="21600" fill="norm" stroke="1" extrusionOk="0">
                <a:moveTo>
                  <a:pt x="10099" y="0"/>
                </a:moveTo>
                <a:cubicBezTo>
                  <a:pt x="14027" y="992"/>
                  <a:pt x="17008" y="2367"/>
                  <a:pt x="18661" y="3949"/>
                </a:cubicBezTo>
                <a:cubicBezTo>
                  <a:pt x="20327" y="5544"/>
                  <a:pt x="20567" y="7275"/>
                  <a:pt x="19350" y="8917"/>
                </a:cubicBezTo>
                <a:cubicBezTo>
                  <a:pt x="19132" y="9532"/>
                  <a:pt x="18456" y="10117"/>
                  <a:pt x="17390" y="10616"/>
                </a:cubicBezTo>
                <a:cubicBezTo>
                  <a:pt x="14303" y="12057"/>
                  <a:pt x="8761" y="12489"/>
                  <a:pt x="4931" y="13678"/>
                </a:cubicBezTo>
                <a:cubicBezTo>
                  <a:pt x="641" y="15011"/>
                  <a:pt x="-1033" y="17082"/>
                  <a:pt x="638" y="18991"/>
                </a:cubicBezTo>
                <a:lnTo>
                  <a:pt x="2957" y="21600"/>
                </a:lnTo>
              </a:path>
            </a:pathLst>
          </a:cu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grpSp>
        <p:nvGrpSpPr>
          <p:cNvPr id="257" name="Group 257"/>
          <p:cNvGrpSpPr/>
          <p:nvPr/>
        </p:nvGrpSpPr>
        <p:grpSpPr>
          <a:xfrm>
            <a:off x="5171510" y="50772"/>
            <a:ext cx="3849411" cy="1006754"/>
            <a:chOff x="-139699" y="-139700"/>
            <a:chExt cx="3849409" cy="1006752"/>
          </a:xfrm>
        </p:grpSpPr>
        <p:pic>
          <p:nvPicPr>
            <p:cNvPr id="255" name="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39700" y="-139700"/>
              <a:ext cx="3849411" cy="1006753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  <p:pic>
          <p:nvPicPr>
            <p:cNvPr id="256" name="pasted-image.pdf"/>
            <p:cNvPicPr/>
            <p:nvPr/>
          </p:nvPicPr>
          <p:blipFill>
            <a:blip r:embed="rId6">
              <a:extLst/>
            </a:blip>
            <a:srcRect l="0" t="0" r="0" b="0"/>
            <a:stretch>
              <a:fillRect/>
            </a:stretch>
          </p:blipFill>
          <p:spPr>
            <a:xfrm>
              <a:off x="143651" y="112652"/>
              <a:ext cx="3282624" cy="502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8" name="Shape 258"/>
          <p:cNvSpPr/>
          <p:nvPr/>
        </p:nvSpPr>
        <p:spPr>
          <a:xfrm>
            <a:off x="979471" y="1930312"/>
            <a:ext cx="2870279" cy="2180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222" fill="norm" stroke="1" extrusionOk="0">
                <a:moveTo>
                  <a:pt x="29" y="21222"/>
                </a:moveTo>
                <a:cubicBezTo>
                  <a:pt x="-22" y="18776"/>
                  <a:pt x="-5" y="16329"/>
                  <a:pt x="78" y="13885"/>
                </a:cubicBezTo>
                <a:cubicBezTo>
                  <a:pt x="155" y="11610"/>
                  <a:pt x="281" y="9230"/>
                  <a:pt x="1165" y="7118"/>
                </a:cubicBezTo>
                <a:cubicBezTo>
                  <a:pt x="2709" y="3431"/>
                  <a:pt x="5719" y="1869"/>
                  <a:pt x="8592" y="985"/>
                </a:cubicBezTo>
                <a:cubicBezTo>
                  <a:pt x="12730" y="-289"/>
                  <a:pt x="17116" y="-378"/>
                  <a:pt x="21578" y="1017"/>
                </a:cubicBezTo>
              </a:path>
            </a:pathLst>
          </a:cu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59" name="Shape 259"/>
          <p:cNvSpPr/>
          <p:nvPr/>
        </p:nvSpPr>
        <p:spPr>
          <a:xfrm>
            <a:off x="528002" y="2283225"/>
            <a:ext cx="2642355" cy="1497310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60" name="Shape 260"/>
          <p:cNvSpPr/>
          <p:nvPr/>
        </p:nvSpPr>
        <p:spPr>
          <a:xfrm>
            <a:off x="2005305" y="2263069"/>
            <a:ext cx="1018987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 b="1"/>
              <a:t>feasible</a:t>
            </a:r>
            <a:endParaRPr b="1"/>
          </a:p>
          <a:p>
            <a:pPr lvl="0" algn="ctr"/>
            <a:r>
              <a:rPr b="1"/>
              <a:t>region</a:t>
            </a:r>
          </a:p>
        </p:txBody>
      </p:sp>
      <p:pic>
        <p:nvPicPr>
          <p:cNvPr id="261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627201" y="2601477"/>
            <a:ext cx="444488" cy="253017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Shape 262"/>
          <p:cNvSpPr/>
          <p:nvPr/>
        </p:nvSpPr>
        <p:spPr>
          <a:xfrm flipV="1">
            <a:off x="5842363" y="3345100"/>
            <a:ext cx="598181" cy="417976"/>
          </a:xfrm>
          <a:prstGeom prst="line">
            <a:avLst/>
          </a:prstGeom>
          <a:ln w="25400">
            <a:solidFill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63" name="Shape 263"/>
          <p:cNvSpPr/>
          <p:nvPr/>
        </p:nvSpPr>
        <p:spPr>
          <a:xfrm>
            <a:off x="5852285" y="3758130"/>
            <a:ext cx="916855" cy="210395"/>
          </a:xfrm>
          <a:prstGeom prst="line">
            <a:avLst/>
          </a:prstGeom>
          <a:ln w="25400">
            <a:solidFill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64" name="Shape 264"/>
          <p:cNvSpPr/>
          <p:nvPr/>
        </p:nvSpPr>
        <p:spPr>
          <a:xfrm flipV="1">
            <a:off x="5845637" y="2889157"/>
            <a:ext cx="16429" cy="872083"/>
          </a:xfrm>
          <a:prstGeom prst="line">
            <a:avLst/>
          </a:prstGeom>
          <a:ln w="25400">
            <a:solidFill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265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656784" y="4040529"/>
            <a:ext cx="263486" cy="175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pasted-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265227" y="3130727"/>
            <a:ext cx="271471" cy="1756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1" name="Group 271"/>
          <p:cNvGrpSpPr/>
          <p:nvPr/>
        </p:nvGrpSpPr>
        <p:grpSpPr>
          <a:xfrm>
            <a:off x="194627" y="3494793"/>
            <a:ext cx="1366243" cy="1212460"/>
            <a:chOff x="0" y="0"/>
            <a:chExt cx="1366242" cy="1212459"/>
          </a:xfrm>
        </p:grpSpPr>
        <p:sp>
          <p:nvSpPr>
            <p:cNvPr id="267" name="Shape 267"/>
            <p:cNvSpPr/>
            <p:nvPr/>
          </p:nvSpPr>
          <p:spPr>
            <a:xfrm>
              <a:off x="286124" y="979822"/>
              <a:ext cx="84929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68" name="Shape 268"/>
            <p:cNvSpPr/>
            <p:nvPr/>
          </p:nvSpPr>
          <p:spPr>
            <a:xfrm flipV="1">
              <a:off x="301159" y="123389"/>
              <a:ext cx="6422" cy="8492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269" name="pasted-image.pdf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02756" y="1036802"/>
              <a:ext cx="263487" cy="1756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0" name="pasted-image.pdf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271470" cy="1756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1" name="Shape 3651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3652" name="Shape 3652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3655" name="Group 3655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3653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54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56" name="Shape 3656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657" name="Shape 36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	Integer-Grid Maps</a:t>
            </a:r>
          </a:p>
        </p:txBody>
      </p:sp>
      <p:pic>
        <p:nvPicPr>
          <p:cNvPr id="3658" name="image49.png" descr="C:\Users\Bommes\Desktop\thesis_talk\cube_snap_cut_nb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51525" y="971550"/>
            <a:ext cx="2987675" cy="3011489"/>
          </a:xfrm>
          <a:prstGeom prst="rect">
            <a:avLst/>
          </a:prstGeom>
          <a:ln w="12700">
            <a:miter lim="400000"/>
          </a:ln>
        </p:spPr>
      </p:pic>
      <p:sp>
        <p:nvSpPr>
          <p:cNvPr id="3659" name="Shape 3659"/>
          <p:cNvSpPr/>
          <p:nvPr/>
        </p:nvSpPr>
        <p:spPr>
          <a:xfrm flipH="1" flipV="1">
            <a:off x="571500" y="1168399"/>
            <a:ext cx="9526" cy="2876551"/>
          </a:xfrm>
          <a:prstGeom prst="line">
            <a:avLst/>
          </a:prstGeom>
          <a:ln w="25400">
            <a:solidFill>
              <a:srgbClr val="4E8FD3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660" name="Shape 3660"/>
          <p:cNvSpPr/>
          <p:nvPr/>
        </p:nvSpPr>
        <p:spPr>
          <a:xfrm flipH="1" flipV="1">
            <a:off x="762000" y="1168399"/>
            <a:ext cx="9526" cy="2876551"/>
          </a:xfrm>
          <a:prstGeom prst="line">
            <a:avLst/>
          </a:prstGeom>
          <a:ln w="25400">
            <a:solidFill>
              <a:srgbClr val="4E8FD3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661" name="Shape 3661"/>
          <p:cNvSpPr/>
          <p:nvPr/>
        </p:nvSpPr>
        <p:spPr>
          <a:xfrm flipH="1" flipV="1">
            <a:off x="952500" y="1168399"/>
            <a:ext cx="9526" cy="2876551"/>
          </a:xfrm>
          <a:prstGeom prst="line">
            <a:avLst/>
          </a:prstGeom>
          <a:ln w="25400">
            <a:solidFill>
              <a:srgbClr val="4E8FD3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662" name="Shape 3662"/>
          <p:cNvSpPr/>
          <p:nvPr/>
        </p:nvSpPr>
        <p:spPr>
          <a:xfrm flipH="1" flipV="1">
            <a:off x="1143000" y="1168399"/>
            <a:ext cx="9526" cy="2876551"/>
          </a:xfrm>
          <a:prstGeom prst="line">
            <a:avLst/>
          </a:prstGeom>
          <a:ln w="25400">
            <a:solidFill>
              <a:srgbClr val="4E8FD3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663" name="Shape 3663"/>
          <p:cNvSpPr/>
          <p:nvPr/>
        </p:nvSpPr>
        <p:spPr>
          <a:xfrm flipH="1" flipV="1">
            <a:off x="1333500" y="1168399"/>
            <a:ext cx="9526" cy="2876551"/>
          </a:xfrm>
          <a:prstGeom prst="line">
            <a:avLst/>
          </a:prstGeom>
          <a:ln w="25400">
            <a:solidFill>
              <a:srgbClr val="4E8FD3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664" name="Shape 3664"/>
          <p:cNvSpPr/>
          <p:nvPr/>
        </p:nvSpPr>
        <p:spPr>
          <a:xfrm flipH="1" flipV="1">
            <a:off x="1524000" y="1168399"/>
            <a:ext cx="9526" cy="2876551"/>
          </a:xfrm>
          <a:prstGeom prst="line">
            <a:avLst/>
          </a:prstGeom>
          <a:ln w="25400">
            <a:solidFill>
              <a:srgbClr val="4E8FD3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665" name="Shape 3665"/>
          <p:cNvSpPr/>
          <p:nvPr/>
        </p:nvSpPr>
        <p:spPr>
          <a:xfrm flipH="1" flipV="1">
            <a:off x="1714500" y="1168399"/>
            <a:ext cx="9526" cy="2876551"/>
          </a:xfrm>
          <a:prstGeom prst="line">
            <a:avLst/>
          </a:prstGeom>
          <a:ln w="25400">
            <a:solidFill>
              <a:srgbClr val="4E8FD3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666" name="Shape 3666"/>
          <p:cNvSpPr/>
          <p:nvPr/>
        </p:nvSpPr>
        <p:spPr>
          <a:xfrm flipH="1" flipV="1">
            <a:off x="1905000" y="1168399"/>
            <a:ext cx="9526" cy="2876551"/>
          </a:xfrm>
          <a:prstGeom prst="line">
            <a:avLst/>
          </a:prstGeom>
          <a:ln w="25400">
            <a:solidFill>
              <a:srgbClr val="4E8FD3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667" name="Shape 3667"/>
          <p:cNvSpPr/>
          <p:nvPr/>
        </p:nvSpPr>
        <p:spPr>
          <a:xfrm flipH="1" flipV="1">
            <a:off x="2095500" y="1168399"/>
            <a:ext cx="9526" cy="2876551"/>
          </a:xfrm>
          <a:prstGeom prst="line">
            <a:avLst/>
          </a:prstGeom>
          <a:ln w="25400">
            <a:solidFill>
              <a:srgbClr val="4E8FD3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668" name="Shape 3668"/>
          <p:cNvSpPr/>
          <p:nvPr/>
        </p:nvSpPr>
        <p:spPr>
          <a:xfrm flipH="1" flipV="1">
            <a:off x="2286000" y="1168399"/>
            <a:ext cx="9526" cy="2876551"/>
          </a:xfrm>
          <a:prstGeom prst="line">
            <a:avLst/>
          </a:prstGeom>
          <a:ln w="25400">
            <a:solidFill>
              <a:srgbClr val="4E8FD3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669" name="Shape 3669"/>
          <p:cNvSpPr/>
          <p:nvPr/>
        </p:nvSpPr>
        <p:spPr>
          <a:xfrm flipH="1" flipV="1">
            <a:off x="2476500" y="1168399"/>
            <a:ext cx="9526" cy="2876551"/>
          </a:xfrm>
          <a:prstGeom prst="line">
            <a:avLst/>
          </a:prstGeom>
          <a:ln w="25400">
            <a:solidFill>
              <a:srgbClr val="4E8FD3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670" name="Shape 3670"/>
          <p:cNvSpPr/>
          <p:nvPr/>
        </p:nvSpPr>
        <p:spPr>
          <a:xfrm flipH="1" flipV="1">
            <a:off x="2667000" y="1168399"/>
            <a:ext cx="9526" cy="2876551"/>
          </a:xfrm>
          <a:prstGeom prst="line">
            <a:avLst/>
          </a:prstGeom>
          <a:ln w="25400">
            <a:solidFill>
              <a:srgbClr val="4E8FD3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671" name="Shape 3671"/>
          <p:cNvSpPr/>
          <p:nvPr/>
        </p:nvSpPr>
        <p:spPr>
          <a:xfrm flipH="1" flipV="1">
            <a:off x="2867025" y="1168399"/>
            <a:ext cx="9526" cy="2876551"/>
          </a:xfrm>
          <a:prstGeom prst="line">
            <a:avLst/>
          </a:prstGeom>
          <a:ln w="25400">
            <a:solidFill>
              <a:srgbClr val="4E8FD3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672" name="Shape 3672"/>
          <p:cNvSpPr/>
          <p:nvPr/>
        </p:nvSpPr>
        <p:spPr>
          <a:xfrm flipH="1" flipV="1">
            <a:off x="3057525" y="1168399"/>
            <a:ext cx="9526" cy="2876551"/>
          </a:xfrm>
          <a:prstGeom prst="line">
            <a:avLst/>
          </a:prstGeom>
          <a:ln w="25400">
            <a:solidFill>
              <a:srgbClr val="4E8FD3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673" name="Shape 3673"/>
          <p:cNvSpPr/>
          <p:nvPr/>
        </p:nvSpPr>
        <p:spPr>
          <a:xfrm flipH="1" flipV="1">
            <a:off x="3248025" y="1168399"/>
            <a:ext cx="9526" cy="2876551"/>
          </a:xfrm>
          <a:prstGeom prst="line">
            <a:avLst/>
          </a:prstGeom>
          <a:ln w="25400">
            <a:solidFill>
              <a:srgbClr val="4E8FD3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674" name="Shape 3674"/>
          <p:cNvSpPr/>
          <p:nvPr/>
        </p:nvSpPr>
        <p:spPr>
          <a:xfrm flipH="1" flipV="1">
            <a:off x="3438525" y="1168399"/>
            <a:ext cx="9526" cy="2876551"/>
          </a:xfrm>
          <a:prstGeom prst="line">
            <a:avLst/>
          </a:prstGeom>
          <a:ln w="25400">
            <a:solidFill>
              <a:srgbClr val="4E8FD3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675" name="Shape 3675"/>
          <p:cNvSpPr/>
          <p:nvPr/>
        </p:nvSpPr>
        <p:spPr>
          <a:xfrm flipH="1" flipV="1">
            <a:off x="3629025" y="1168399"/>
            <a:ext cx="9526" cy="2876551"/>
          </a:xfrm>
          <a:prstGeom prst="line">
            <a:avLst/>
          </a:prstGeom>
          <a:ln w="25400">
            <a:solidFill>
              <a:srgbClr val="4E8FD3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676" name="Shape 3676"/>
          <p:cNvSpPr/>
          <p:nvPr/>
        </p:nvSpPr>
        <p:spPr>
          <a:xfrm flipH="1" flipV="1">
            <a:off x="3819525" y="1168399"/>
            <a:ext cx="9526" cy="2876551"/>
          </a:xfrm>
          <a:prstGeom prst="line">
            <a:avLst/>
          </a:prstGeom>
          <a:ln w="25400">
            <a:solidFill>
              <a:srgbClr val="4E8FD3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677" name="Shape 3677"/>
          <p:cNvSpPr/>
          <p:nvPr/>
        </p:nvSpPr>
        <p:spPr>
          <a:xfrm flipH="1" flipV="1">
            <a:off x="4010025" y="1168399"/>
            <a:ext cx="9526" cy="2876551"/>
          </a:xfrm>
          <a:prstGeom prst="line">
            <a:avLst/>
          </a:prstGeom>
          <a:ln w="25400">
            <a:solidFill>
              <a:srgbClr val="4E8FD3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grpSp>
        <p:nvGrpSpPr>
          <p:cNvPr id="3693" name="Group 3693"/>
          <p:cNvGrpSpPr/>
          <p:nvPr/>
        </p:nvGrpSpPr>
        <p:grpSpPr>
          <a:xfrm>
            <a:off x="438150" y="1282699"/>
            <a:ext cx="3724276" cy="2649540"/>
            <a:chOff x="0" y="0"/>
            <a:chExt cx="3724275" cy="2649539"/>
          </a:xfrm>
        </p:grpSpPr>
        <p:sp>
          <p:nvSpPr>
            <p:cNvPr id="3678" name="Shape 3678"/>
            <p:cNvSpPr/>
            <p:nvPr/>
          </p:nvSpPr>
          <p:spPr>
            <a:xfrm>
              <a:off x="0" y="2266949"/>
              <a:ext cx="3724276" cy="159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679" name="Shape 3679"/>
            <p:cNvSpPr/>
            <p:nvPr/>
          </p:nvSpPr>
          <p:spPr>
            <a:xfrm>
              <a:off x="0" y="2076449"/>
              <a:ext cx="3724276" cy="159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680" name="Shape 3680"/>
            <p:cNvSpPr/>
            <p:nvPr/>
          </p:nvSpPr>
          <p:spPr>
            <a:xfrm>
              <a:off x="0" y="1885949"/>
              <a:ext cx="3724276" cy="159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681" name="Shape 3681"/>
            <p:cNvSpPr/>
            <p:nvPr/>
          </p:nvSpPr>
          <p:spPr>
            <a:xfrm>
              <a:off x="0" y="1695449"/>
              <a:ext cx="3724276" cy="159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682" name="Shape 3682"/>
            <p:cNvSpPr/>
            <p:nvPr/>
          </p:nvSpPr>
          <p:spPr>
            <a:xfrm>
              <a:off x="0" y="1504949"/>
              <a:ext cx="3724276" cy="159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683" name="Shape 3683"/>
            <p:cNvSpPr/>
            <p:nvPr/>
          </p:nvSpPr>
          <p:spPr>
            <a:xfrm>
              <a:off x="0" y="1314449"/>
              <a:ext cx="3724276" cy="159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684" name="Shape 3684"/>
            <p:cNvSpPr/>
            <p:nvPr/>
          </p:nvSpPr>
          <p:spPr>
            <a:xfrm>
              <a:off x="0" y="1123949"/>
              <a:ext cx="3724276" cy="159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685" name="Shape 3685"/>
            <p:cNvSpPr/>
            <p:nvPr/>
          </p:nvSpPr>
          <p:spPr>
            <a:xfrm>
              <a:off x="0" y="942974"/>
              <a:ext cx="3724276" cy="159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686" name="Shape 3686"/>
            <p:cNvSpPr/>
            <p:nvPr/>
          </p:nvSpPr>
          <p:spPr>
            <a:xfrm>
              <a:off x="0" y="752474"/>
              <a:ext cx="3724276" cy="159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687" name="Shape 3687"/>
            <p:cNvSpPr/>
            <p:nvPr/>
          </p:nvSpPr>
          <p:spPr>
            <a:xfrm>
              <a:off x="0" y="561974"/>
              <a:ext cx="3724276" cy="159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688" name="Shape 3688"/>
            <p:cNvSpPr/>
            <p:nvPr/>
          </p:nvSpPr>
          <p:spPr>
            <a:xfrm>
              <a:off x="0" y="371474"/>
              <a:ext cx="3724276" cy="159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689" name="Shape 3689"/>
            <p:cNvSpPr/>
            <p:nvPr/>
          </p:nvSpPr>
          <p:spPr>
            <a:xfrm>
              <a:off x="0" y="180974"/>
              <a:ext cx="3724276" cy="159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690" name="Shape 3690"/>
            <p:cNvSpPr/>
            <p:nvPr/>
          </p:nvSpPr>
          <p:spPr>
            <a:xfrm>
              <a:off x="0" y="-1"/>
              <a:ext cx="3724276" cy="159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691" name="Shape 3691"/>
            <p:cNvSpPr/>
            <p:nvPr/>
          </p:nvSpPr>
          <p:spPr>
            <a:xfrm>
              <a:off x="0" y="2647949"/>
              <a:ext cx="3724276" cy="159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692" name="Shape 3692"/>
            <p:cNvSpPr/>
            <p:nvPr/>
          </p:nvSpPr>
          <p:spPr>
            <a:xfrm>
              <a:off x="0" y="2457449"/>
              <a:ext cx="3724276" cy="159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grpSp>
        <p:nvGrpSpPr>
          <p:cNvPr id="3696" name="Group 3696"/>
          <p:cNvGrpSpPr/>
          <p:nvPr/>
        </p:nvGrpSpPr>
        <p:grpSpPr>
          <a:xfrm>
            <a:off x="584199" y="3144838"/>
            <a:ext cx="720727" cy="784226"/>
            <a:chOff x="0" y="0"/>
            <a:chExt cx="720725" cy="784224"/>
          </a:xfrm>
        </p:grpSpPr>
        <p:sp>
          <p:nvSpPr>
            <p:cNvPr id="3694" name="Shape 3694"/>
            <p:cNvSpPr/>
            <p:nvPr/>
          </p:nvSpPr>
          <p:spPr>
            <a:xfrm flipV="1">
              <a:off x="-1" y="0"/>
              <a:ext cx="12691" cy="781688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695" name="Shape 3695"/>
            <p:cNvSpPr/>
            <p:nvPr/>
          </p:nvSpPr>
          <p:spPr>
            <a:xfrm flipV="1">
              <a:off x="10151" y="781687"/>
              <a:ext cx="710575" cy="2538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sp>
        <p:nvSpPr>
          <p:cNvPr id="3697" name="Shape 3697"/>
          <p:cNvSpPr/>
          <p:nvPr/>
        </p:nvSpPr>
        <p:spPr>
          <a:xfrm>
            <a:off x="428625" y="3997325"/>
            <a:ext cx="2909526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0    </a:t>
            </a:r>
            <a:r>
              <a:rPr sz="600"/>
              <a:t> </a:t>
            </a:r>
            <a:r>
              <a:t>2    4    6    8   10  </a:t>
            </a:r>
            <a:r>
              <a:rPr sz="400"/>
              <a:t> </a:t>
            </a:r>
            <a:r>
              <a:t>12 …</a:t>
            </a:r>
          </a:p>
        </p:txBody>
      </p:sp>
      <p:sp>
        <p:nvSpPr>
          <p:cNvPr id="3698" name="Shape 3698"/>
          <p:cNvSpPr/>
          <p:nvPr/>
        </p:nvSpPr>
        <p:spPr>
          <a:xfrm rot="16200000">
            <a:off x="-1136558" y="2459306"/>
            <a:ext cx="2909527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0    </a:t>
            </a:r>
            <a:r>
              <a:rPr sz="600"/>
              <a:t> </a:t>
            </a:r>
            <a:r>
              <a:t>2    4    6    8   10  </a:t>
            </a:r>
            <a:r>
              <a:rPr sz="400"/>
              <a:t> </a:t>
            </a:r>
            <a:r>
              <a:t>12 …</a:t>
            </a:r>
          </a:p>
        </p:txBody>
      </p:sp>
      <p:sp>
        <p:nvSpPr>
          <p:cNvPr id="3699" name="Shape 3699"/>
          <p:cNvSpPr/>
          <p:nvPr/>
        </p:nvSpPr>
        <p:spPr>
          <a:xfrm>
            <a:off x="3405187" y="3938587"/>
            <a:ext cx="273657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u</a:t>
            </a:r>
          </a:p>
        </p:txBody>
      </p:sp>
      <p:sp>
        <p:nvSpPr>
          <p:cNvPr id="3700" name="Shape 3700"/>
          <p:cNvSpPr/>
          <p:nvPr/>
        </p:nvSpPr>
        <p:spPr>
          <a:xfrm rot="16200000">
            <a:off x="75659" y="794290"/>
            <a:ext cx="43815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v</a:t>
            </a:r>
          </a:p>
        </p:txBody>
      </p:sp>
      <p:grpSp>
        <p:nvGrpSpPr>
          <p:cNvPr id="3704" name="Group 3704"/>
          <p:cNvGrpSpPr/>
          <p:nvPr/>
        </p:nvGrpSpPr>
        <p:grpSpPr>
          <a:xfrm>
            <a:off x="5830888" y="3587750"/>
            <a:ext cx="938212" cy="966788"/>
            <a:chOff x="0" y="0"/>
            <a:chExt cx="938210" cy="966786"/>
          </a:xfrm>
        </p:grpSpPr>
        <p:sp>
          <p:nvSpPr>
            <p:cNvPr id="3701" name="Shape 3701"/>
            <p:cNvSpPr/>
            <p:nvPr/>
          </p:nvSpPr>
          <p:spPr>
            <a:xfrm flipV="1">
              <a:off x="354711" y="0"/>
              <a:ext cx="10701" cy="632197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702" name="Shape 3702"/>
            <p:cNvSpPr/>
            <p:nvPr/>
          </p:nvSpPr>
          <p:spPr>
            <a:xfrm flipV="1">
              <a:off x="362427" y="631373"/>
              <a:ext cx="575785" cy="2364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703" name="Shape 3703"/>
            <p:cNvSpPr/>
            <p:nvPr/>
          </p:nvSpPr>
          <p:spPr>
            <a:xfrm flipH="1">
              <a:off x="0" y="638946"/>
              <a:ext cx="350581" cy="327842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sp>
        <p:nvSpPr>
          <p:cNvPr id="3705" name="Shape 3705"/>
          <p:cNvSpPr/>
          <p:nvPr/>
        </p:nvSpPr>
        <p:spPr>
          <a:xfrm>
            <a:off x="4276725" y="1837197"/>
            <a:ext cx="1314450" cy="1551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3706" name="Shape 3706"/>
          <p:cNvSpPr/>
          <p:nvPr/>
        </p:nvSpPr>
        <p:spPr>
          <a:xfrm>
            <a:off x="4791075" y="1163637"/>
            <a:ext cx="231165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solidFill>
                  <a:srgbClr val="1C467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1C4672"/>
                </a:solidFill>
              </a:rPr>
              <a:t>f</a:t>
            </a:r>
          </a:p>
        </p:txBody>
      </p:sp>
      <p:sp>
        <p:nvSpPr>
          <p:cNvPr id="3707" name="Shape 3707"/>
          <p:cNvSpPr/>
          <p:nvPr/>
        </p:nvSpPr>
        <p:spPr>
          <a:xfrm rot="10800000">
            <a:off x="4305300" y="2624138"/>
            <a:ext cx="1314450" cy="1551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>
              <a:defRPr>
                <a:solidFill>
                  <a:srgbClr val="1C4672"/>
                </a:solidFill>
              </a:defRPr>
            </a:pPr>
          </a:p>
        </p:txBody>
      </p:sp>
      <p:sp>
        <p:nvSpPr>
          <p:cNvPr id="3708" name="Shape 3708"/>
          <p:cNvSpPr/>
          <p:nvPr/>
        </p:nvSpPr>
        <p:spPr>
          <a:xfrm>
            <a:off x="4810125" y="2840038"/>
            <a:ext cx="565694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3600">
                <a:solidFill>
                  <a:srgbClr val="1C4672"/>
                </a:solidFill>
              </a:rPr>
              <a:t>f</a:t>
            </a:r>
            <a:r>
              <a:rPr>
                <a:solidFill>
                  <a:srgbClr val="1C4672"/>
                </a:solidFill>
              </a:rPr>
              <a:t> </a:t>
            </a:r>
            <a:r>
              <a:rPr baseline="30000" sz="3600">
                <a:solidFill>
                  <a:srgbClr val="1C4672"/>
                </a:solidFill>
              </a:rPr>
              <a:t>-1</a:t>
            </a:r>
          </a:p>
        </p:txBody>
      </p:sp>
      <p:sp>
        <p:nvSpPr>
          <p:cNvPr id="3709" name="Shape 3709"/>
          <p:cNvSpPr/>
          <p:nvPr/>
        </p:nvSpPr>
        <p:spPr>
          <a:xfrm>
            <a:off x="100013" y="828675"/>
            <a:ext cx="4133851" cy="3571875"/>
          </a:xfrm>
          <a:prstGeom prst="rect">
            <a:avLst/>
          </a:prstGeom>
          <a:solidFill>
            <a:srgbClr val="FFFFFF">
              <a:alpha val="79999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3710" name="image50.png" descr="C:\Users\Bommes\Desktop\diss\diss\diss\src_pics\chap06\cube_snap_param_nobg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60000">
            <a:off x="517525" y="1536700"/>
            <a:ext cx="3154364" cy="2074864"/>
          </a:xfrm>
          <a:prstGeom prst="rect">
            <a:avLst/>
          </a:prstGeom>
          <a:ln w="12700">
            <a:miter lim="400000"/>
          </a:ln>
        </p:spPr>
      </p:pic>
      <p:sp>
        <p:nvSpPr>
          <p:cNvPr id="3711" name="Shape 3711"/>
          <p:cNvSpPr/>
          <p:nvPr/>
        </p:nvSpPr>
        <p:spPr>
          <a:xfrm rot="21425907">
            <a:off x="660249" y="2106289"/>
            <a:ext cx="2871773" cy="2897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221" fill="norm" stroke="1" extrusionOk="0">
                <a:moveTo>
                  <a:pt x="21600" y="6998"/>
                </a:moveTo>
                <a:lnTo>
                  <a:pt x="21600" y="6998"/>
                </a:lnTo>
                <a:cubicBezTo>
                  <a:pt x="15716" y="21600"/>
                  <a:pt x="6608" y="20418"/>
                  <a:pt x="1258" y="4359"/>
                </a:cubicBezTo>
                <a:cubicBezTo>
                  <a:pt x="802" y="2989"/>
                  <a:pt x="381" y="1532"/>
                  <a:pt x="0" y="0"/>
                </a:cubicBezTo>
              </a:path>
            </a:pathLst>
          </a:custGeom>
          <a:ln w="38100">
            <a:solidFill>
              <a:srgbClr val="FF0000"/>
            </a:solidFill>
            <a:round/>
            <a:headEnd type="triangle"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3712" name="Shape 3712"/>
          <p:cNvSpPr/>
          <p:nvPr/>
        </p:nvSpPr>
        <p:spPr>
          <a:xfrm>
            <a:off x="4114800" y="2122488"/>
            <a:ext cx="1819645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continuity at cut?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nodeType="after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3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nodeType="afterEffect" presetClass="entr" presetSubtype="0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2000"/>
                                        <p:tgtEl>
                                          <p:spTgt spid="3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09" grpId="1"/>
      <p:bldP build="whole" bldLvl="1" animBg="1" rev="0" advAuto="0" spid="3712" grpId="3"/>
      <p:bldP build="whole" bldLvl="1" animBg="1" rev="0" advAuto="0" spid="3711" grpId="2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4" name="Shape 3714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3715" name="Shape 3715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3718" name="Group 3718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3716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17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19" name="Shape 3719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720" name="Shape 37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Local Conditions of IGM</a:t>
            </a:r>
          </a:p>
        </p:txBody>
      </p:sp>
      <p:pic>
        <p:nvPicPr>
          <p:cNvPr id="3721" name="image51.png" descr="2_surf_notrans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34200" y="1384300"/>
            <a:ext cx="2479675" cy="1944689"/>
          </a:xfrm>
          <a:prstGeom prst="rect">
            <a:avLst/>
          </a:prstGeom>
          <a:ln w="12700">
            <a:miter lim="400000"/>
          </a:ln>
        </p:spPr>
      </p:pic>
      <p:sp>
        <p:nvSpPr>
          <p:cNvPr id="3722" name="Shape 3722"/>
          <p:cNvSpPr/>
          <p:nvPr/>
        </p:nvSpPr>
        <p:spPr>
          <a:xfrm>
            <a:off x="6553200" y="2116766"/>
            <a:ext cx="800100" cy="94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3723" name="Shape 3723"/>
          <p:cNvSpPr/>
          <p:nvPr/>
        </p:nvSpPr>
        <p:spPr>
          <a:xfrm>
            <a:off x="6858000" y="1652588"/>
            <a:ext cx="18882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1C467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1C4672"/>
                </a:solidFill>
              </a:rPr>
              <a:t>f</a:t>
            </a:r>
          </a:p>
        </p:txBody>
      </p:sp>
      <p:sp>
        <p:nvSpPr>
          <p:cNvPr id="3724" name="Shape 3724"/>
          <p:cNvSpPr/>
          <p:nvPr/>
        </p:nvSpPr>
        <p:spPr>
          <a:xfrm>
            <a:off x="6705600" y="2419350"/>
            <a:ext cx="4541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solidFill>
                  <a:srgbClr val="1C4672"/>
                </a:solidFill>
              </a:rPr>
              <a:t>f </a:t>
            </a:r>
            <a:r>
              <a:rPr baseline="30000" sz="2400">
                <a:solidFill>
                  <a:srgbClr val="1C4672"/>
                </a:solidFill>
              </a:rPr>
              <a:t>-1</a:t>
            </a:r>
          </a:p>
        </p:txBody>
      </p:sp>
      <p:sp>
        <p:nvSpPr>
          <p:cNvPr id="3725" name="Shape 3725"/>
          <p:cNvSpPr/>
          <p:nvPr/>
        </p:nvSpPr>
        <p:spPr>
          <a:xfrm rot="10800000">
            <a:off x="6553199" y="2347913"/>
            <a:ext cx="800101" cy="93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3726" name="image52.png" descr="1_param_backdrop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4260055" y="1421607"/>
            <a:ext cx="2479676" cy="1954212"/>
          </a:xfrm>
          <a:prstGeom prst="rect">
            <a:avLst/>
          </a:prstGeom>
          <a:ln w="12700">
            <a:miter lim="400000"/>
          </a:ln>
        </p:spPr>
      </p:pic>
      <p:sp>
        <p:nvSpPr>
          <p:cNvPr id="3727" name="Shape 3727"/>
          <p:cNvSpPr/>
          <p:nvPr/>
        </p:nvSpPr>
        <p:spPr>
          <a:xfrm>
            <a:off x="4522787" y="1158875"/>
            <a:ext cx="1954212" cy="2479675"/>
          </a:xfrm>
          <a:prstGeom prst="rect">
            <a:avLst/>
          </a:prstGeom>
          <a:solidFill>
            <a:srgbClr val="BFBFBF">
              <a:alpha val="4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728" name="image53.png" descr="1_param_notrans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 rot="16200000">
            <a:off x="4258469" y="1420019"/>
            <a:ext cx="2479676" cy="19542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0" name="Shape 3730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3731" name="Shape 3731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3734" name="Group 3734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3732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33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35" name="Shape 3735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736" name="Shape 373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Local Conditions of IGM</a:t>
            </a:r>
          </a:p>
        </p:txBody>
      </p:sp>
      <p:grpSp>
        <p:nvGrpSpPr>
          <p:cNvPr id="3740" name="Group 3740"/>
          <p:cNvGrpSpPr/>
          <p:nvPr/>
        </p:nvGrpSpPr>
        <p:grpSpPr>
          <a:xfrm>
            <a:off x="615949" y="1104899"/>
            <a:ext cx="3727452" cy="733427"/>
            <a:chOff x="0" y="0"/>
            <a:chExt cx="3727450" cy="733425"/>
          </a:xfrm>
        </p:grpSpPr>
        <p:pic>
          <p:nvPicPr>
            <p:cNvPr id="3737" name="image54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2065450" cy="3886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38" name="image55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410536" y="10151"/>
              <a:ext cx="735849" cy="3679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39" name="image56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19417" y="385746"/>
              <a:ext cx="1308034" cy="3476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41" name="Shape 3741"/>
          <p:cNvSpPr/>
          <p:nvPr/>
        </p:nvSpPr>
        <p:spPr>
          <a:xfrm>
            <a:off x="6553200" y="2116766"/>
            <a:ext cx="800100" cy="94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3742" name="Shape 3742"/>
          <p:cNvSpPr/>
          <p:nvPr/>
        </p:nvSpPr>
        <p:spPr>
          <a:xfrm>
            <a:off x="6858000" y="1652588"/>
            <a:ext cx="18882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1C467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1C4672"/>
                </a:solidFill>
              </a:rPr>
              <a:t>f</a:t>
            </a:r>
          </a:p>
        </p:txBody>
      </p:sp>
      <p:sp>
        <p:nvSpPr>
          <p:cNvPr id="3743" name="Shape 3743"/>
          <p:cNvSpPr/>
          <p:nvPr/>
        </p:nvSpPr>
        <p:spPr>
          <a:xfrm>
            <a:off x="6705600" y="2419350"/>
            <a:ext cx="4541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solidFill>
                  <a:srgbClr val="1C4672"/>
                </a:solidFill>
              </a:rPr>
              <a:t>f </a:t>
            </a:r>
            <a:r>
              <a:rPr baseline="30000" sz="2400">
                <a:solidFill>
                  <a:srgbClr val="1C4672"/>
                </a:solidFill>
              </a:rPr>
              <a:t>-1</a:t>
            </a:r>
          </a:p>
        </p:txBody>
      </p:sp>
      <p:sp>
        <p:nvSpPr>
          <p:cNvPr id="3744" name="Shape 3744"/>
          <p:cNvSpPr/>
          <p:nvPr/>
        </p:nvSpPr>
        <p:spPr>
          <a:xfrm rot="10800000">
            <a:off x="6553199" y="2347913"/>
            <a:ext cx="800101" cy="93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3745" name="image52.png" descr="1_param_backdrop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4260055" y="1421607"/>
            <a:ext cx="2479676" cy="1954212"/>
          </a:xfrm>
          <a:prstGeom prst="rect">
            <a:avLst/>
          </a:prstGeom>
          <a:ln w="12700">
            <a:miter lim="400000"/>
          </a:ln>
        </p:spPr>
      </p:pic>
      <p:sp>
        <p:nvSpPr>
          <p:cNvPr id="3746" name="Shape 3746"/>
          <p:cNvSpPr/>
          <p:nvPr/>
        </p:nvSpPr>
        <p:spPr>
          <a:xfrm>
            <a:off x="4522787" y="1158875"/>
            <a:ext cx="1954212" cy="2479675"/>
          </a:xfrm>
          <a:prstGeom prst="rect">
            <a:avLst/>
          </a:prstGeom>
          <a:solidFill>
            <a:srgbClr val="BFBFBF">
              <a:alpha val="4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747" name="image53.png" descr="1_param_notrans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4258469" y="1420019"/>
            <a:ext cx="2479676" cy="1954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8" name="image51.png" descr="2_surf_notrans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934200" y="1384300"/>
            <a:ext cx="2479675" cy="1944689"/>
          </a:xfrm>
          <a:prstGeom prst="rect">
            <a:avLst/>
          </a:prstGeom>
          <a:ln w="12700">
            <a:miter lim="400000"/>
          </a:ln>
        </p:spPr>
      </p:pic>
      <p:sp>
        <p:nvSpPr>
          <p:cNvPr id="3749" name="Shape 3749"/>
          <p:cNvSpPr/>
          <p:nvPr>
            <p:ph type="body" idx="1"/>
          </p:nvPr>
        </p:nvSpPr>
        <p:spPr>
          <a:xfrm>
            <a:off x="401637" y="834500"/>
            <a:ext cx="7540626" cy="3749275"/>
          </a:xfrm>
          <a:prstGeom prst="rect">
            <a:avLst/>
          </a:prstGeom>
        </p:spPr>
        <p:txBody>
          <a:bodyPr/>
          <a:lstStyle>
            <a:lvl1pPr marL="161449" indent="-161449">
              <a:buFontTx/>
              <a:buAutoNum type="arabicPeriod" startAt="1"/>
              <a:defRPr sz="1800"/>
            </a:lvl1pPr>
          </a:lstStyle>
          <a:p>
            <a:pPr lvl="0"/>
            <a:r>
              <a:t> Transition function per edge:</a:t>
            </a:r>
          </a:p>
        </p:txBody>
      </p:sp>
    </p:spTree>
  </p:cSld>
  <p:clrMapOvr>
    <a:masterClrMapping/>
  </p:clrMapOvr>
  <p:transition spd="med" advClick="1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1" name="Shape 3751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3752" name="Shape 3752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3755" name="Group 3755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3753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54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56" name="Shape 3756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757" name="Shape 37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Local Conditions of IGM</a:t>
            </a:r>
          </a:p>
        </p:txBody>
      </p:sp>
      <p:sp>
        <p:nvSpPr>
          <p:cNvPr id="3758" name="Shape 3758"/>
          <p:cNvSpPr/>
          <p:nvPr>
            <p:ph type="body" idx="1"/>
          </p:nvPr>
        </p:nvSpPr>
        <p:spPr>
          <a:xfrm>
            <a:off x="401637" y="834500"/>
            <a:ext cx="7540626" cy="3749275"/>
          </a:xfrm>
          <a:prstGeom prst="rect">
            <a:avLst/>
          </a:prstGeom>
        </p:spPr>
        <p:txBody>
          <a:bodyPr/>
          <a:lstStyle>
            <a:lvl1pPr marL="161449" indent="-161449">
              <a:buFontTx/>
              <a:buAutoNum type="arabicPeriod" startAt="1"/>
              <a:defRPr sz="1800"/>
            </a:lvl1pPr>
          </a:lstStyle>
          <a:p>
            <a:pPr lvl="0"/>
            <a:r>
              <a:t> Transition function per edge:</a:t>
            </a:r>
          </a:p>
        </p:txBody>
      </p:sp>
      <p:grpSp>
        <p:nvGrpSpPr>
          <p:cNvPr id="3762" name="Group 3762"/>
          <p:cNvGrpSpPr/>
          <p:nvPr/>
        </p:nvGrpSpPr>
        <p:grpSpPr>
          <a:xfrm>
            <a:off x="615949" y="1104899"/>
            <a:ext cx="3727452" cy="733427"/>
            <a:chOff x="0" y="0"/>
            <a:chExt cx="3727450" cy="733425"/>
          </a:xfrm>
        </p:grpSpPr>
        <p:pic>
          <p:nvPicPr>
            <p:cNvPr id="3759" name="image54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2065450" cy="3886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60" name="image55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410536" y="10151"/>
              <a:ext cx="735849" cy="3679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61" name="image56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19417" y="385746"/>
              <a:ext cx="1308034" cy="3476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763" name="image57.png" descr="2_surf_notrans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934200" y="1384300"/>
            <a:ext cx="2479675" cy="1944689"/>
          </a:xfrm>
          <a:prstGeom prst="rect">
            <a:avLst/>
          </a:prstGeom>
          <a:ln w="12700">
            <a:miter lim="400000"/>
          </a:ln>
        </p:spPr>
      </p:pic>
      <p:sp>
        <p:nvSpPr>
          <p:cNvPr id="3764" name="Shape 3764"/>
          <p:cNvSpPr/>
          <p:nvPr/>
        </p:nvSpPr>
        <p:spPr>
          <a:xfrm>
            <a:off x="6553200" y="2116766"/>
            <a:ext cx="800100" cy="94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3765" name="Shape 3765"/>
          <p:cNvSpPr/>
          <p:nvPr/>
        </p:nvSpPr>
        <p:spPr>
          <a:xfrm>
            <a:off x="6858000" y="1652588"/>
            <a:ext cx="18882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1C467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1C4672"/>
                </a:solidFill>
              </a:rPr>
              <a:t>f</a:t>
            </a:r>
          </a:p>
        </p:txBody>
      </p:sp>
      <p:sp>
        <p:nvSpPr>
          <p:cNvPr id="3766" name="Shape 3766"/>
          <p:cNvSpPr/>
          <p:nvPr/>
        </p:nvSpPr>
        <p:spPr>
          <a:xfrm>
            <a:off x="6705600" y="2419350"/>
            <a:ext cx="4541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solidFill>
                  <a:srgbClr val="1C4672"/>
                </a:solidFill>
              </a:rPr>
              <a:t>f </a:t>
            </a:r>
            <a:r>
              <a:rPr baseline="30000" sz="2400">
                <a:solidFill>
                  <a:srgbClr val="1C4672"/>
                </a:solidFill>
              </a:rPr>
              <a:t>-1</a:t>
            </a:r>
          </a:p>
        </p:txBody>
      </p:sp>
      <p:sp>
        <p:nvSpPr>
          <p:cNvPr id="3767" name="Shape 3767"/>
          <p:cNvSpPr/>
          <p:nvPr/>
        </p:nvSpPr>
        <p:spPr>
          <a:xfrm rot="10800000">
            <a:off x="6553199" y="2347913"/>
            <a:ext cx="800101" cy="93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3768" name="image52.png" descr="1_param_backdrop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4260055" y="1421607"/>
            <a:ext cx="2479676" cy="1954212"/>
          </a:xfrm>
          <a:prstGeom prst="rect">
            <a:avLst/>
          </a:prstGeom>
          <a:ln w="12700">
            <a:miter lim="400000"/>
          </a:ln>
        </p:spPr>
      </p:pic>
      <p:sp>
        <p:nvSpPr>
          <p:cNvPr id="3769" name="Shape 3769"/>
          <p:cNvSpPr/>
          <p:nvPr/>
        </p:nvSpPr>
        <p:spPr>
          <a:xfrm>
            <a:off x="4522787" y="1158875"/>
            <a:ext cx="1954212" cy="2479675"/>
          </a:xfrm>
          <a:prstGeom prst="rect">
            <a:avLst/>
          </a:prstGeom>
          <a:solidFill>
            <a:srgbClr val="BFBFBF">
              <a:alpha val="4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770" name="image58.png" descr="1_param_notrans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 rot="16200000">
            <a:off x="4258469" y="1420019"/>
            <a:ext cx="2479676" cy="19542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2" name="Shape 3772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3773" name="Shape 3773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3776" name="Group 3776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3774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75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77" name="Shape 3777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778" name="Shape 377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Local Conditions of IGM</a:t>
            </a:r>
          </a:p>
        </p:txBody>
      </p:sp>
      <p:sp>
        <p:nvSpPr>
          <p:cNvPr id="3779" name="Shape 3779"/>
          <p:cNvSpPr/>
          <p:nvPr>
            <p:ph type="body" idx="1"/>
          </p:nvPr>
        </p:nvSpPr>
        <p:spPr>
          <a:xfrm>
            <a:off x="401637" y="834500"/>
            <a:ext cx="7540626" cy="3749275"/>
          </a:xfrm>
          <a:prstGeom prst="rect">
            <a:avLst/>
          </a:prstGeom>
        </p:spPr>
        <p:txBody>
          <a:bodyPr/>
          <a:lstStyle>
            <a:lvl1pPr marL="161449" indent="-161449">
              <a:buFontTx/>
              <a:buAutoNum type="arabicPeriod" startAt="1"/>
              <a:defRPr sz="1800"/>
            </a:lvl1pPr>
          </a:lstStyle>
          <a:p>
            <a:pPr lvl="0"/>
            <a:r>
              <a:t> Transition function per edge:</a:t>
            </a:r>
          </a:p>
        </p:txBody>
      </p:sp>
      <p:pic>
        <p:nvPicPr>
          <p:cNvPr id="3780" name="image57.png" descr="2_surf_notrans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34200" y="1384300"/>
            <a:ext cx="2479675" cy="19446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84" name="Group 3784"/>
          <p:cNvGrpSpPr/>
          <p:nvPr/>
        </p:nvGrpSpPr>
        <p:grpSpPr>
          <a:xfrm>
            <a:off x="615949" y="1104899"/>
            <a:ext cx="3727452" cy="733427"/>
            <a:chOff x="0" y="0"/>
            <a:chExt cx="3727450" cy="733425"/>
          </a:xfrm>
        </p:grpSpPr>
        <p:pic>
          <p:nvPicPr>
            <p:cNvPr id="3781" name="image54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2065450" cy="3886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82" name="image55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10536" y="10151"/>
              <a:ext cx="735849" cy="3679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83" name="image56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419417" y="385746"/>
              <a:ext cx="1308034" cy="3476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85" name="Shape 3785"/>
          <p:cNvSpPr/>
          <p:nvPr/>
        </p:nvSpPr>
        <p:spPr>
          <a:xfrm>
            <a:off x="6553200" y="2116766"/>
            <a:ext cx="800100" cy="94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3786" name="Shape 3786"/>
          <p:cNvSpPr/>
          <p:nvPr/>
        </p:nvSpPr>
        <p:spPr>
          <a:xfrm>
            <a:off x="6858000" y="1652588"/>
            <a:ext cx="18882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1C467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1C4672"/>
                </a:solidFill>
              </a:rPr>
              <a:t>f</a:t>
            </a:r>
          </a:p>
        </p:txBody>
      </p:sp>
      <p:sp>
        <p:nvSpPr>
          <p:cNvPr id="3787" name="Shape 3787"/>
          <p:cNvSpPr/>
          <p:nvPr/>
        </p:nvSpPr>
        <p:spPr>
          <a:xfrm>
            <a:off x="6705600" y="2419350"/>
            <a:ext cx="4541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solidFill>
                  <a:srgbClr val="1C4672"/>
                </a:solidFill>
              </a:rPr>
              <a:t>f </a:t>
            </a:r>
            <a:r>
              <a:rPr baseline="30000" sz="2400">
                <a:solidFill>
                  <a:srgbClr val="1C4672"/>
                </a:solidFill>
              </a:rPr>
              <a:t>-1</a:t>
            </a:r>
          </a:p>
        </p:txBody>
      </p:sp>
      <p:sp>
        <p:nvSpPr>
          <p:cNvPr id="3788" name="Shape 3788"/>
          <p:cNvSpPr/>
          <p:nvPr/>
        </p:nvSpPr>
        <p:spPr>
          <a:xfrm rot="10800000">
            <a:off x="6553199" y="2347913"/>
            <a:ext cx="800101" cy="93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3789" name="image52.png" descr="1_param_backdrop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4260055" y="1421607"/>
            <a:ext cx="2479676" cy="1954212"/>
          </a:xfrm>
          <a:prstGeom prst="rect">
            <a:avLst/>
          </a:prstGeom>
          <a:ln w="12700">
            <a:miter lim="400000"/>
          </a:ln>
        </p:spPr>
      </p:pic>
      <p:sp>
        <p:nvSpPr>
          <p:cNvPr id="3790" name="Shape 3790"/>
          <p:cNvSpPr/>
          <p:nvPr/>
        </p:nvSpPr>
        <p:spPr>
          <a:xfrm>
            <a:off x="4522787" y="1158875"/>
            <a:ext cx="1954212" cy="2479675"/>
          </a:xfrm>
          <a:prstGeom prst="rect">
            <a:avLst/>
          </a:prstGeom>
          <a:solidFill>
            <a:srgbClr val="BFBFBF">
              <a:alpha val="4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791" name="image58.png" descr="1_param_notrans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 rot="16200000">
            <a:off x="4258469" y="1420019"/>
            <a:ext cx="2479676" cy="1954214"/>
          </a:xfrm>
          <a:prstGeom prst="rect">
            <a:avLst/>
          </a:prstGeom>
          <a:ln w="12700">
            <a:miter lim="400000"/>
          </a:ln>
        </p:spPr>
      </p:pic>
      <p:sp>
        <p:nvSpPr>
          <p:cNvPr id="3792" name="Shape 3792"/>
          <p:cNvSpPr/>
          <p:nvPr/>
        </p:nvSpPr>
        <p:spPr>
          <a:xfrm flipH="1" flipV="1">
            <a:off x="4732338" y="2259014"/>
            <a:ext cx="855663" cy="7937"/>
          </a:xfrm>
          <a:prstGeom prst="line">
            <a:avLst/>
          </a:prstGeom>
          <a:ln w="50800">
            <a:solidFill>
              <a:srgbClr val="22C710"/>
            </a:solidFill>
            <a:round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793" name="Shape 3793"/>
          <p:cNvSpPr/>
          <p:nvPr/>
        </p:nvSpPr>
        <p:spPr>
          <a:xfrm flipH="1" flipV="1">
            <a:off x="5587999" y="2540000"/>
            <a:ext cx="7939" cy="855664"/>
          </a:xfrm>
          <a:prstGeom prst="line">
            <a:avLst/>
          </a:prstGeom>
          <a:ln w="50800">
            <a:solidFill>
              <a:srgbClr val="22C710"/>
            </a:solidFill>
            <a:round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794" name="Shape 3794"/>
          <p:cNvSpPr/>
          <p:nvPr/>
        </p:nvSpPr>
        <p:spPr>
          <a:xfrm flipH="1">
            <a:off x="7396162" y="2222500"/>
            <a:ext cx="622301" cy="1020764"/>
          </a:xfrm>
          <a:prstGeom prst="line">
            <a:avLst/>
          </a:prstGeom>
          <a:ln w="50800">
            <a:solidFill>
              <a:srgbClr val="22C710"/>
            </a:solidFill>
            <a:round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</p:spTree>
  </p:cSld>
  <p:clrMapOvr>
    <a:masterClrMapping/>
  </p:clrMapOvr>
  <p:transition spd="med" advClick="1">
    <p:dissolv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6" name="Shape 3796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3797" name="Shape 3797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3800" name="Group 3800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3798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99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01" name="Shape 3801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802" name="Shape 380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Local Conditions of IGM</a:t>
            </a:r>
          </a:p>
        </p:txBody>
      </p:sp>
      <p:sp>
        <p:nvSpPr>
          <p:cNvPr id="3803" name="Shape 3803"/>
          <p:cNvSpPr/>
          <p:nvPr>
            <p:ph type="body" idx="1"/>
          </p:nvPr>
        </p:nvSpPr>
        <p:spPr>
          <a:xfrm>
            <a:off x="401637" y="834500"/>
            <a:ext cx="7540626" cy="3749275"/>
          </a:xfrm>
          <a:prstGeom prst="rect">
            <a:avLst/>
          </a:prstGeom>
        </p:spPr>
        <p:txBody>
          <a:bodyPr/>
          <a:lstStyle>
            <a:lvl1pPr marL="161449" indent="-161449">
              <a:buFontTx/>
              <a:buAutoNum type="arabicPeriod" startAt="1"/>
              <a:defRPr sz="1800"/>
            </a:lvl1pPr>
          </a:lstStyle>
          <a:p>
            <a:pPr lvl="0"/>
            <a:r>
              <a:t> Transition function per edge:</a:t>
            </a:r>
          </a:p>
        </p:txBody>
      </p:sp>
      <p:pic>
        <p:nvPicPr>
          <p:cNvPr id="3804" name="image57.png" descr="2_surf_notrans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34200" y="1384300"/>
            <a:ext cx="2479675" cy="19446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08" name="Group 3808"/>
          <p:cNvGrpSpPr/>
          <p:nvPr/>
        </p:nvGrpSpPr>
        <p:grpSpPr>
          <a:xfrm>
            <a:off x="615949" y="1104899"/>
            <a:ext cx="3727452" cy="733427"/>
            <a:chOff x="0" y="0"/>
            <a:chExt cx="3727450" cy="733425"/>
          </a:xfrm>
        </p:grpSpPr>
        <p:pic>
          <p:nvPicPr>
            <p:cNvPr id="3805" name="image54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2065450" cy="3886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06" name="image55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10536" y="10151"/>
              <a:ext cx="735849" cy="3679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07" name="image56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419417" y="385746"/>
              <a:ext cx="1308034" cy="3476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09" name="Shape 3809"/>
          <p:cNvSpPr/>
          <p:nvPr/>
        </p:nvSpPr>
        <p:spPr>
          <a:xfrm>
            <a:off x="6553200" y="2116766"/>
            <a:ext cx="800100" cy="94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3810" name="Shape 3810"/>
          <p:cNvSpPr/>
          <p:nvPr/>
        </p:nvSpPr>
        <p:spPr>
          <a:xfrm>
            <a:off x="6858000" y="1652588"/>
            <a:ext cx="18882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1C467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1C4672"/>
                </a:solidFill>
              </a:rPr>
              <a:t>f</a:t>
            </a:r>
          </a:p>
        </p:txBody>
      </p:sp>
      <p:sp>
        <p:nvSpPr>
          <p:cNvPr id="3811" name="Shape 3811"/>
          <p:cNvSpPr/>
          <p:nvPr/>
        </p:nvSpPr>
        <p:spPr>
          <a:xfrm>
            <a:off x="6705600" y="2419350"/>
            <a:ext cx="4541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solidFill>
                  <a:srgbClr val="1C4672"/>
                </a:solidFill>
              </a:rPr>
              <a:t>f </a:t>
            </a:r>
            <a:r>
              <a:rPr baseline="30000" sz="2400">
                <a:solidFill>
                  <a:srgbClr val="1C4672"/>
                </a:solidFill>
              </a:rPr>
              <a:t>-1</a:t>
            </a:r>
          </a:p>
        </p:txBody>
      </p:sp>
      <p:sp>
        <p:nvSpPr>
          <p:cNvPr id="3812" name="Shape 3812"/>
          <p:cNvSpPr/>
          <p:nvPr/>
        </p:nvSpPr>
        <p:spPr>
          <a:xfrm rot="10800000">
            <a:off x="6553199" y="2347913"/>
            <a:ext cx="800101" cy="93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3813" name="image52.png" descr="1_param_backdrop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4260055" y="1421607"/>
            <a:ext cx="2479676" cy="1954212"/>
          </a:xfrm>
          <a:prstGeom prst="rect">
            <a:avLst/>
          </a:prstGeom>
          <a:ln w="12700">
            <a:miter lim="400000"/>
          </a:ln>
        </p:spPr>
      </p:pic>
      <p:sp>
        <p:nvSpPr>
          <p:cNvPr id="3814" name="Shape 3814"/>
          <p:cNvSpPr/>
          <p:nvPr/>
        </p:nvSpPr>
        <p:spPr>
          <a:xfrm>
            <a:off x="4522787" y="1158875"/>
            <a:ext cx="1954212" cy="2479675"/>
          </a:xfrm>
          <a:prstGeom prst="rect">
            <a:avLst/>
          </a:prstGeom>
          <a:solidFill>
            <a:srgbClr val="BFBFBF">
              <a:alpha val="4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815" name="image58.png" descr="1_param_notrans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 rot="16200000">
            <a:off x="4258469" y="1420019"/>
            <a:ext cx="2479676" cy="1954214"/>
          </a:xfrm>
          <a:prstGeom prst="rect">
            <a:avLst/>
          </a:prstGeom>
          <a:ln w="12700">
            <a:miter lim="400000"/>
          </a:ln>
        </p:spPr>
      </p:pic>
      <p:sp>
        <p:nvSpPr>
          <p:cNvPr id="3816" name="Shape 3816"/>
          <p:cNvSpPr/>
          <p:nvPr/>
        </p:nvSpPr>
        <p:spPr>
          <a:xfrm flipH="1" flipV="1">
            <a:off x="4732338" y="2259014"/>
            <a:ext cx="855663" cy="7937"/>
          </a:xfrm>
          <a:prstGeom prst="line">
            <a:avLst/>
          </a:prstGeom>
          <a:ln w="50800">
            <a:solidFill>
              <a:srgbClr val="22C710"/>
            </a:solidFill>
            <a:round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817" name="Shape 3817"/>
          <p:cNvSpPr/>
          <p:nvPr/>
        </p:nvSpPr>
        <p:spPr>
          <a:xfrm flipH="1" flipV="1">
            <a:off x="5587999" y="2540000"/>
            <a:ext cx="7939" cy="855664"/>
          </a:xfrm>
          <a:prstGeom prst="line">
            <a:avLst/>
          </a:prstGeom>
          <a:ln w="50800">
            <a:solidFill>
              <a:srgbClr val="22C710"/>
            </a:solidFill>
            <a:round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3818" name="image59.png" descr="eye_cut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 rot="16200000">
            <a:off x="5010942" y="634206"/>
            <a:ext cx="392114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3819" name="Shape 3819"/>
          <p:cNvSpPr/>
          <p:nvPr/>
        </p:nvSpPr>
        <p:spPr>
          <a:xfrm flipH="1">
            <a:off x="4021137" y="1058863"/>
            <a:ext cx="1185864" cy="3149601"/>
          </a:xfrm>
          <a:prstGeom prst="line">
            <a:avLst/>
          </a:prstGeom>
          <a:ln w="25400">
            <a:solidFill>
              <a:srgbClr val="22C710"/>
            </a:solidFill>
            <a:prstDash val="sysDas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820" name="Shape 3820"/>
          <p:cNvSpPr/>
          <p:nvPr/>
        </p:nvSpPr>
        <p:spPr>
          <a:xfrm>
            <a:off x="5206999" y="1058863"/>
            <a:ext cx="998539" cy="3343276"/>
          </a:xfrm>
          <a:prstGeom prst="line">
            <a:avLst/>
          </a:prstGeom>
          <a:ln w="25400">
            <a:solidFill>
              <a:srgbClr val="22C710"/>
            </a:solidFill>
            <a:prstDash val="sysDas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821" name="Shape 3821"/>
          <p:cNvSpPr/>
          <p:nvPr/>
        </p:nvSpPr>
        <p:spPr>
          <a:xfrm>
            <a:off x="4032250" y="2254250"/>
            <a:ext cx="2171700" cy="2139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9677"/>
                </a:moveTo>
                <a:lnTo>
                  <a:pt x="7326" y="0"/>
                </a:lnTo>
                <a:lnTo>
                  <a:pt x="15158" y="128"/>
                </a:lnTo>
                <a:lnTo>
                  <a:pt x="21600" y="21600"/>
                </a:lnTo>
                <a:lnTo>
                  <a:pt x="0" y="19677"/>
                </a:lnTo>
                <a:close/>
              </a:path>
            </a:pathLst>
          </a:custGeom>
          <a:solidFill>
            <a:srgbClr val="22C710">
              <a:alpha val="24000"/>
            </a:srgb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822" name="Shape 3822"/>
          <p:cNvSpPr/>
          <p:nvPr/>
        </p:nvSpPr>
        <p:spPr>
          <a:xfrm flipH="1">
            <a:off x="7396162" y="2222500"/>
            <a:ext cx="622301" cy="1020764"/>
          </a:xfrm>
          <a:prstGeom prst="line">
            <a:avLst/>
          </a:prstGeom>
          <a:ln w="50800">
            <a:solidFill>
              <a:srgbClr val="22C710"/>
            </a:solidFill>
            <a:round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</p:spTree>
  </p:cSld>
  <p:clrMapOvr>
    <a:masterClrMapping/>
  </p:clrMapOvr>
  <p:transition spd="med" advClick="1">
    <p:dissolv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4" name="Shape 3824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3825" name="Shape 3825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3828" name="Group 3828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3826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27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29" name="Shape 3829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830" name="Shape 383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Local Conditions of IGM</a:t>
            </a:r>
          </a:p>
        </p:txBody>
      </p:sp>
      <p:sp>
        <p:nvSpPr>
          <p:cNvPr id="3831" name="Shape 3831"/>
          <p:cNvSpPr/>
          <p:nvPr>
            <p:ph type="body" idx="1"/>
          </p:nvPr>
        </p:nvSpPr>
        <p:spPr>
          <a:xfrm>
            <a:off x="401637" y="834500"/>
            <a:ext cx="7540626" cy="3749275"/>
          </a:xfrm>
          <a:prstGeom prst="rect">
            <a:avLst/>
          </a:prstGeom>
        </p:spPr>
        <p:txBody>
          <a:bodyPr/>
          <a:lstStyle>
            <a:lvl1pPr marL="161449" indent="-161449">
              <a:buFontTx/>
              <a:buAutoNum type="arabicPeriod" startAt="1"/>
              <a:defRPr sz="1800"/>
            </a:lvl1pPr>
          </a:lstStyle>
          <a:p>
            <a:pPr lvl="0"/>
            <a:r>
              <a:t> Transition function per edge:</a:t>
            </a:r>
          </a:p>
        </p:txBody>
      </p:sp>
      <p:pic>
        <p:nvPicPr>
          <p:cNvPr id="3832" name="image57.png" descr="2_surf_notrans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34200" y="1384300"/>
            <a:ext cx="2479675" cy="19446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36" name="Group 3836"/>
          <p:cNvGrpSpPr/>
          <p:nvPr/>
        </p:nvGrpSpPr>
        <p:grpSpPr>
          <a:xfrm>
            <a:off x="615949" y="1104899"/>
            <a:ext cx="3727452" cy="733427"/>
            <a:chOff x="0" y="0"/>
            <a:chExt cx="3727450" cy="733425"/>
          </a:xfrm>
        </p:grpSpPr>
        <p:pic>
          <p:nvPicPr>
            <p:cNvPr id="3833" name="image54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2065450" cy="3886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34" name="image55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10536" y="10151"/>
              <a:ext cx="735849" cy="3679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35" name="image56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419417" y="385746"/>
              <a:ext cx="1308034" cy="3476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37" name="Shape 3837"/>
          <p:cNvSpPr/>
          <p:nvPr/>
        </p:nvSpPr>
        <p:spPr>
          <a:xfrm>
            <a:off x="6553200" y="2116766"/>
            <a:ext cx="800100" cy="94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3838" name="Shape 3838"/>
          <p:cNvSpPr/>
          <p:nvPr/>
        </p:nvSpPr>
        <p:spPr>
          <a:xfrm>
            <a:off x="6858000" y="1652588"/>
            <a:ext cx="18882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1C467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1C4672"/>
                </a:solidFill>
              </a:rPr>
              <a:t>f</a:t>
            </a:r>
          </a:p>
        </p:txBody>
      </p:sp>
      <p:sp>
        <p:nvSpPr>
          <p:cNvPr id="3839" name="Shape 3839"/>
          <p:cNvSpPr/>
          <p:nvPr/>
        </p:nvSpPr>
        <p:spPr>
          <a:xfrm>
            <a:off x="6705600" y="2419350"/>
            <a:ext cx="4541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solidFill>
                  <a:srgbClr val="1C4672"/>
                </a:solidFill>
              </a:rPr>
              <a:t>f </a:t>
            </a:r>
            <a:r>
              <a:rPr baseline="30000" sz="2400">
                <a:solidFill>
                  <a:srgbClr val="1C4672"/>
                </a:solidFill>
              </a:rPr>
              <a:t>-1</a:t>
            </a:r>
          </a:p>
        </p:txBody>
      </p:sp>
      <p:sp>
        <p:nvSpPr>
          <p:cNvPr id="3840" name="Shape 3840"/>
          <p:cNvSpPr/>
          <p:nvPr/>
        </p:nvSpPr>
        <p:spPr>
          <a:xfrm rot="10800000">
            <a:off x="6553199" y="2347913"/>
            <a:ext cx="800101" cy="93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3841" name="image52.png" descr="1_param_backdrop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4260055" y="1421607"/>
            <a:ext cx="2479676" cy="1954212"/>
          </a:xfrm>
          <a:prstGeom prst="rect">
            <a:avLst/>
          </a:prstGeom>
          <a:ln w="12700">
            <a:miter lim="400000"/>
          </a:ln>
        </p:spPr>
      </p:pic>
      <p:sp>
        <p:nvSpPr>
          <p:cNvPr id="3842" name="Shape 3842"/>
          <p:cNvSpPr/>
          <p:nvPr/>
        </p:nvSpPr>
        <p:spPr>
          <a:xfrm>
            <a:off x="4522787" y="1158875"/>
            <a:ext cx="1954212" cy="2479675"/>
          </a:xfrm>
          <a:prstGeom prst="rect">
            <a:avLst/>
          </a:prstGeom>
          <a:solidFill>
            <a:srgbClr val="BFBFBF">
              <a:alpha val="4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843" name="image58.png" descr="1_param_notrans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 rot="16200000">
            <a:off x="4258469" y="1420019"/>
            <a:ext cx="2479676" cy="1954214"/>
          </a:xfrm>
          <a:prstGeom prst="rect">
            <a:avLst/>
          </a:prstGeom>
          <a:ln w="12700">
            <a:miter lim="400000"/>
          </a:ln>
        </p:spPr>
      </p:pic>
      <p:sp>
        <p:nvSpPr>
          <p:cNvPr id="3844" name="Shape 3844"/>
          <p:cNvSpPr/>
          <p:nvPr/>
        </p:nvSpPr>
        <p:spPr>
          <a:xfrm flipH="1" flipV="1">
            <a:off x="4732338" y="2259014"/>
            <a:ext cx="855663" cy="7937"/>
          </a:xfrm>
          <a:prstGeom prst="line">
            <a:avLst/>
          </a:prstGeom>
          <a:ln w="50800">
            <a:solidFill>
              <a:srgbClr val="22C710"/>
            </a:solidFill>
            <a:round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845" name="Shape 3845"/>
          <p:cNvSpPr/>
          <p:nvPr/>
        </p:nvSpPr>
        <p:spPr>
          <a:xfrm flipH="1" flipV="1">
            <a:off x="5587999" y="2540000"/>
            <a:ext cx="7939" cy="855664"/>
          </a:xfrm>
          <a:prstGeom prst="line">
            <a:avLst/>
          </a:prstGeom>
          <a:ln w="50800">
            <a:solidFill>
              <a:srgbClr val="22C710"/>
            </a:solidFill>
            <a:round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3846" name="image59.png" descr="eye_cut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797675" y="2881313"/>
            <a:ext cx="392114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3847" name="Shape 3847"/>
          <p:cNvSpPr/>
          <p:nvPr/>
        </p:nvSpPr>
        <p:spPr>
          <a:xfrm flipH="1" flipV="1">
            <a:off x="3975099" y="1828799"/>
            <a:ext cx="2822576" cy="1281115"/>
          </a:xfrm>
          <a:prstGeom prst="line">
            <a:avLst/>
          </a:prstGeom>
          <a:ln w="25400">
            <a:solidFill>
              <a:srgbClr val="22C710"/>
            </a:solidFill>
            <a:prstDash val="sysDas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848" name="Shape 3848"/>
          <p:cNvSpPr/>
          <p:nvPr/>
        </p:nvSpPr>
        <p:spPr>
          <a:xfrm flipH="1">
            <a:off x="3479799" y="3109913"/>
            <a:ext cx="3317877" cy="776288"/>
          </a:xfrm>
          <a:prstGeom prst="line">
            <a:avLst/>
          </a:prstGeom>
          <a:ln w="25400">
            <a:solidFill>
              <a:srgbClr val="22C710"/>
            </a:solidFill>
            <a:prstDash val="sysDas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849" name="Shape 3849"/>
          <p:cNvSpPr/>
          <p:nvPr/>
        </p:nvSpPr>
        <p:spPr>
          <a:xfrm rot="5400000">
            <a:off x="3533775" y="1819275"/>
            <a:ext cx="2035175" cy="2076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6667"/>
                </a:moveTo>
                <a:lnTo>
                  <a:pt x="7768" y="20"/>
                </a:lnTo>
                <a:lnTo>
                  <a:pt x="16526" y="0"/>
                </a:lnTo>
                <a:lnTo>
                  <a:pt x="21600" y="21600"/>
                </a:lnTo>
                <a:lnTo>
                  <a:pt x="0" y="16667"/>
                </a:lnTo>
                <a:close/>
              </a:path>
            </a:pathLst>
          </a:custGeom>
          <a:solidFill>
            <a:srgbClr val="22C710">
              <a:alpha val="24000"/>
            </a:srgb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850" name="Shape 3850"/>
          <p:cNvSpPr/>
          <p:nvPr/>
        </p:nvSpPr>
        <p:spPr>
          <a:xfrm flipH="1">
            <a:off x="7396162" y="2222500"/>
            <a:ext cx="622301" cy="1020764"/>
          </a:xfrm>
          <a:prstGeom prst="line">
            <a:avLst/>
          </a:prstGeom>
          <a:ln w="50800">
            <a:solidFill>
              <a:srgbClr val="22C710"/>
            </a:solidFill>
            <a:round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</p:spTree>
  </p:cSld>
  <p:clrMapOvr>
    <a:masterClrMapping/>
  </p:clrMapOvr>
  <p:transition spd="med" advClick="1">
    <p:dissolv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2" name="Shape 3852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3853" name="Shape 3853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3856" name="Group 3856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3854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55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57" name="Shape 3857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858" name="Shape 385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Local Conditions of IGM</a:t>
            </a:r>
          </a:p>
        </p:txBody>
      </p:sp>
      <p:sp>
        <p:nvSpPr>
          <p:cNvPr id="3859" name="Shape 3859"/>
          <p:cNvSpPr/>
          <p:nvPr>
            <p:ph type="body" idx="1"/>
          </p:nvPr>
        </p:nvSpPr>
        <p:spPr>
          <a:xfrm>
            <a:off x="401637" y="834500"/>
            <a:ext cx="7540626" cy="3749275"/>
          </a:xfrm>
          <a:prstGeom prst="rect">
            <a:avLst/>
          </a:prstGeom>
        </p:spPr>
        <p:txBody>
          <a:bodyPr/>
          <a:lstStyle>
            <a:lvl1pPr marL="161449" indent="-161449">
              <a:buFontTx/>
              <a:buAutoNum type="arabicPeriod" startAt="1"/>
              <a:defRPr sz="1800"/>
            </a:lvl1pPr>
          </a:lstStyle>
          <a:p>
            <a:pPr lvl="0"/>
            <a:r>
              <a:t> Transition function per edge:</a:t>
            </a:r>
          </a:p>
        </p:txBody>
      </p:sp>
      <p:grpSp>
        <p:nvGrpSpPr>
          <p:cNvPr id="3863" name="Group 3863"/>
          <p:cNvGrpSpPr/>
          <p:nvPr/>
        </p:nvGrpSpPr>
        <p:grpSpPr>
          <a:xfrm>
            <a:off x="615949" y="1104899"/>
            <a:ext cx="3727452" cy="733427"/>
            <a:chOff x="0" y="0"/>
            <a:chExt cx="3727450" cy="733425"/>
          </a:xfrm>
        </p:grpSpPr>
        <p:pic>
          <p:nvPicPr>
            <p:cNvPr id="3860" name="image54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2065450" cy="3886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61" name="image55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410536" y="10151"/>
              <a:ext cx="735849" cy="3679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62" name="image56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19417" y="385746"/>
              <a:ext cx="1308034" cy="3476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64" name="Shape 3864"/>
          <p:cNvSpPr/>
          <p:nvPr/>
        </p:nvSpPr>
        <p:spPr>
          <a:xfrm>
            <a:off x="6553200" y="2116766"/>
            <a:ext cx="800100" cy="94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3865" name="Shape 3865"/>
          <p:cNvSpPr/>
          <p:nvPr/>
        </p:nvSpPr>
        <p:spPr>
          <a:xfrm>
            <a:off x="6858000" y="1652588"/>
            <a:ext cx="18882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1C467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1C4672"/>
                </a:solidFill>
              </a:rPr>
              <a:t>f</a:t>
            </a:r>
          </a:p>
        </p:txBody>
      </p:sp>
      <p:sp>
        <p:nvSpPr>
          <p:cNvPr id="3866" name="Shape 3866"/>
          <p:cNvSpPr/>
          <p:nvPr/>
        </p:nvSpPr>
        <p:spPr>
          <a:xfrm>
            <a:off x="6705600" y="2419350"/>
            <a:ext cx="4541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solidFill>
                  <a:srgbClr val="1C4672"/>
                </a:solidFill>
              </a:rPr>
              <a:t>f </a:t>
            </a:r>
            <a:r>
              <a:rPr baseline="30000" sz="2400">
                <a:solidFill>
                  <a:srgbClr val="1C4672"/>
                </a:solidFill>
              </a:rPr>
              <a:t>-1</a:t>
            </a:r>
          </a:p>
        </p:txBody>
      </p:sp>
      <p:sp>
        <p:nvSpPr>
          <p:cNvPr id="3867" name="Shape 3867"/>
          <p:cNvSpPr/>
          <p:nvPr/>
        </p:nvSpPr>
        <p:spPr>
          <a:xfrm rot="10800000">
            <a:off x="6553199" y="2347913"/>
            <a:ext cx="800101" cy="93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3868" name="image52.png" descr="1_param_backdrop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4260055" y="1421607"/>
            <a:ext cx="2479676" cy="1954212"/>
          </a:xfrm>
          <a:prstGeom prst="rect">
            <a:avLst/>
          </a:prstGeom>
          <a:ln w="12700">
            <a:miter lim="400000"/>
          </a:ln>
        </p:spPr>
      </p:pic>
      <p:sp>
        <p:nvSpPr>
          <p:cNvPr id="3869" name="Shape 3869"/>
          <p:cNvSpPr/>
          <p:nvPr/>
        </p:nvSpPr>
        <p:spPr>
          <a:xfrm>
            <a:off x="4522787" y="1158875"/>
            <a:ext cx="1954212" cy="2479675"/>
          </a:xfrm>
          <a:prstGeom prst="rect">
            <a:avLst/>
          </a:prstGeom>
          <a:solidFill>
            <a:srgbClr val="BFBFBF">
              <a:alpha val="4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870" name="image60.png" descr="1_param_notrans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4258469" y="1420019"/>
            <a:ext cx="2479676" cy="1954214"/>
          </a:xfrm>
          <a:prstGeom prst="rect">
            <a:avLst/>
          </a:prstGeom>
          <a:ln w="12700">
            <a:miter lim="400000"/>
          </a:ln>
        </p:spPr>
      </p:pic>
      <p:sp>
        <p:nvSpPr>
          <p:cNvPr id="3871" name="Shape 3871"/>
          <p:cNvSpPr/>
          <p:nvPr/>
        </p:nvSpPr>
        <p:spPr>
          <a:xfrm flipH="1" flipV="1">
            <a:off x="4732338" y="2259014"/>
            <a:ext cx="855663" cy="7937"/>
          </a:xfrm>
          <a:prstGeom prst="line">
            <a:avLst/>
          </a:prstGeom>
          <a:ln w="50800">
            <a:solidFill>
              <a:srgbClr val="22C710"/>
            </a:solidFill>
            <a:round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3872" name="image61.png" descr="2_surf_notrans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934200" y="1384300"/>
            <a:ext cx="2479675" cy="1944689"/>
          </a:xfrm>
          <a:prstGeom prst="rect">
            <a:avLst/>
          </a:prstGeom>
          <a:ln w="12700">
            <a:miter lim="400000"/>
          </a:ln>
        </p:spPr>
      </p:pic>
      <p:sp>
        <p:nvSpPr>
          <p:cNvPr id="3873" name="Shape 3873"/>
          <p:cNvSpPr/>
          <p:nvPr/>
        </p:nvSpPr>
        <p:spPr>
          <a:xfrm flipH="1">
            <a:off x="7396162" y="2222500"/>
            <a:ext cx="622301" cy="1020764"/>
          </a:xfrm>
          <a:prstGeom prst="line">
            <a:avLst/>
          </a:prstGeom>
          <a:ln w="50800">
            <a:solidFill>
              <a:srgbClr val="22C710"/>
            </a:solidFill>
            <a:round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</p:spTree>
  </p:cSld>
  <p:clrMapOvr>
    <a:masterClrMapping/>
  </p:clrMapOvr>
  <p:transition spd="med" advClick="1">
    <p:dissolv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5" name="Shape 3875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3876" name="Shape 3876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3879" name="Group 3879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3877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78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80" name="Shape 3880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881" name="Shape 388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Local Conditions of IGM</a:t>
            </a:r>
          </a:p>
        </p:txBody>
      </p:sp>
      <p:sp>
        <p:nvSpPr>
          <p:cNvPr id="3882" name="Shape 3882"/>
          <p:cNvSpPr/>
          <p:nvPr>
            <p:ph type="body" idx="1"/>
          </p:nvPr>
        </p:nvSpPr>
        <p:spPr>
          <a:xfrm>
            <a:off x="401637" y="834500"/>
            <a:ext cx="7540626" cy="3749275"/>
          </a:xfrm>
          <a:prstGeom prst="rect">
            <a:avLst/>
          </a:prstGeom>
        </p:spPr>
        <p:txBody>
          <a:bodyPr/>
          <a:lstStyle>
            <a:lvl1pPr marL="161449" indent="-161449">
              <a:buFontTx/>
              <a:buAutoNum type="arabicPeriod" startAt="1"/>
              <a:defRPr sz="1800"/>
            </a:lvl1pPr>
          </a:lstStyle>
          <a:p>
            <a:pPr lvl="0"/>
            <a:r>
              <a:t> Transition function per edge:</a:t>
            </a:r>
          </a:p>
        </p:txBody>
      </p:sp>
      <p:pic>
        <p:nvPicPr>
          <p:cNvPr id="3883" name="image61.png" descr="2_surf_notrans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34200" y="1384300"/>
            <a:ext cx="2479675" cy="19446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87" name="Group 3887"/>
          <p:cNvGrpSpPr/>
          <p:nvPr/>
        </p:nvGrpSpPr>
        <p:grpSpPr>
          <a:xfrm>
            <a:off x="615949" y="1104899"/>
            <a:ext cx="3727452" cy="733427"/>
            <a:chOff x="0" y="0"/>
            <a:chExt cx="3727450" cy="733425"/>
          </a:xfrm>
        </p:grpSpPr>
        <p:pic>
          <p:nvPicPr>
            <p:cNvPr id="3884" name="image54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2065450" cy="3886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85" name="image55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10536" y="10151"/>
              <a:ext cx="735849" cy="3679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86" name="image56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419417" y="385746"/>
              <a:ext cx="1308034" cy="3476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88" name="Shape 3888"/>
          <p:cNvSpPr/>
          <p:nvPr/>
        </p:nvSpPr>
        <p:spPr>
          <a:xfrm>
            <a:off x="6553200" y="2116766"/>
            <a:ext cx="800100" cy="94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3889" name="Shape 3889"/>
          <p:cNvSpPr/>
          <p:nvPr/>
        </p:nvSpPr>
        <p:spPr>
          <a:xfrm>
            <a:off x="6858000" y="1652588"/>
            <a:ext cx="18882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1C467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1C4672"/>
                </a:solidFill>
              </a:rPr>
              <a:t>f</a:t>
            </a:r>
          </a:p>
        </p:txBody>
      </p:sp>
      <p:sp>
        <p:nvSpPr>
          <p:cNvPr id="3890" name="Shape 3890"/>
          <p:cNvSpPr/>
          <p:nvPr/>
        </p:nvSpPr>
        <p:spPr>
          <a:xfrm>
            <a:off x="6705600" y="2419350"/>
            <a:ext cx="4541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solidFill>
                  <a:srgbClr val="1C4672"/>
                </a:solidFill>
              </a:rPr>
              <a:t>f </a:t>
            </a:r>
            <a:r>
              <a:rPr baseline="30000" sz="2400">
                <a:solidFill>
                  <a:srgbClr val="1C4672"/>
                </a:solidFill>
              </a:rPr>
              <a:t>-1</a:t>
            </a:r>
          </a:p>
        </p:txBody>
      </p:sp>
      <p:sp>
        <p:nvSpPr>
          <p:cNvPr id="3891" name="Shape 3891"/>
          <p:cNvSpPr/>
          <p:nvPr/>
        </p:nvSpPr>
        <p:spPr>
          <a:xfrm rot="10800000">
            <a:off x="6553199" y="2347913"/>
            <a:ext cx="800101" cy="93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3892" name="image52.png" descr="1_param_backdrop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4260055" y="1421607"/>
            <a:ext cx="2479676" cy="1954212"/>
          </a:xfrm>
          <a:prstGeom prst="rect">
            <a:avLst/>
          </a:prstGeom>
          <a:ln w="12700">
            <a:miter lim="400000"/>
          </a:ln>
        </p:spPr>
      </p:pic>
      <p:sp>
        <p:nvSpPr>
          <p:cNvPr id="3893" name="Shape 3893"/>
          <p:cNvSpPr/>
          <p:nvPr/>
        </p:nvSpPr>
        <p:spPr>
          <a:xfrm>
            <a:off x="4522787" y="1158875"/>
            <a:ext cx="1954212" cy="2479675"/>
          </a:xfrm>
          <a:prstGeom prst="rect">
            <a:avLst/>
          </a:prstGeom>
          <a:solidFill>
            <a:srgbClr val="BFBFBF">
              <a:alpha val="4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894" name="image60.png" descr="1_param_notrans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 rot="16200000">
            <a:off x="4258469" y="1420019"/>
            <a:ext cx="2479676" cy="1954214"/>
          </a:xfrm>
          <a:prstGeom prst="rect">
            <a:avLst/>
          </a:prstGeom>
          <a:ln w="12700">
            <a:miter lim="400000"/>
          </a:ln>
        </p:spPr>
      </p:pic>
      <p:sp>
        <p:nvSpPr>
          <p:cNvPr id="3895" name="Shape 3895"/>
          <p:cNvSpPr/>
          <p:nvPr/>
        </p:nvSpPr>
        <p:spPr>
          <a:xfrm rot="18374401">
            <a:off x="7752990" y="2038982"/>
            <a:ext cx="400321" cy="251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0"/>
                </a:lnTo>
                <a:cubicBezTo>
                  <a:pt x="8862" y="1674"/>
                  <a:pt x="16788" y="9600"/>
                  <a:pt x="21600" y="21600"/>
                </a:cubicBezTo>
              </a:path>
            </a:pathLst>
          </a:custGeom>
          <a:ln w="50800" cap="rnd">
            <a:solidFill>
              <a:srgbClr val="FF0000"/>
            </a:solidFill>
            <a:round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 lvl="0" algn="ctr"/>
          </a:p>
        </p:txBody>
      </p:sp>
      <p:sp>
        <p:nvSpPr>
          <p:cNvPr id="3896" name="Shape 3896"/>
          <p:cNvSpPr/>
          <p:nvPr/>
        </p:nvSpPr>
        <p:spPr>
          <a:xfrm rot="4177273">
            <a:off x="7955104" y="2202483"/>
            <a:ext cx="400690" cy="2501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0"/>
                </a:lnTo>
                <a:cubicBezTo>
                  <a:pt x="8857" y="1672"/>
                  <a:pt x="16781" y="9596"/>
                  <a:pt x="21600" y="21600"/>
                </a:cubicBezTo>
              </a:path>
            </a:pathLst>
          </a:custGeom>
          <a:ln w="50800" cap="rnd">
            <a:solidFill>
              <a:srgbClr val="FF0000"/>
            </a:solidFill>
            <a:round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 lvl="0" algn="ctr"/>
          </a:p>
        </p:txBody>
      </p:sp>
      <p:sp>
        <p:nvSpPr>
          <p:cNvPr id="3897" name="Shape 3897"/>
          <p:cNvSpPr/>
          <p:nvPr/>
        </p:nvSpPr>
        <p:spPr>
          <a:xfrm rot="11151173">
            <a:off x="7719886" y="2285394"/>
            <a:ext cx="400690" cy="2501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0"/>
                </a:lnTo>
                <a:cubicBezTo>
                  <a:pt x="8857" y="1672"/>
                  <a:pt x="16781" y="9596"/>
                  <a:pt x="21600" y="21600"/>
                </a:cubicBezTo>
              </a:path>
            </a:pathLst>
          </a:custGeom>
          <a:ln w="50800" cap="rnd">
            <a:solidFill>
              <a:srgbClr val="FF0000"/>
            </a:solidFill>
            <a:round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 lvl="0" algn="ctr"/>
          </a:p>
        </p:txBody>
      </p:sp>
      <p:sp>
        <p:nvSpPr>
          <p:cNvPr id="3898" name="Shape 3898"/>
          <p:cNvSpPr/>
          <p:nvPr/>
        </p:nvSpPr>
        <p:spPr>
          <a:xfrm>
            <a:off x="5400040" y="2038985"/>
            <a:ext cx="1" cy="406401"/>
          </a:xfrm>
          <a:prstGeom prst="line">
            <a:avLst/>
          </a:prstGeom>
          <a:ln w="50800" cap="rnd">
            <a:solidFill>
              <a:srgbClr val="FF0000"/>
            </a:solidFill>
            <a:round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899" name="Shape 3899"/>
          <p:cNvSpPr/>
          <p:nvPr/>
        </p:nvSpPr>
        <p:spPr>
          <a:xfrm>
            <a:off x="5392737" y="2046288"/>
            <a:ext cx="390526" cy="1588"/>
          </a:xfrm>
          <a:prstGeom prst="line">
            <a:avLst/>
          </a:prstGeom>
          <a:ln w="50800" cap="rnd">
            <a:solidFill>
              <a:srgbClr val="FF0000"/>
            </a:solidFill>
            <a:round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900" name="Shape 3900"/>
          <p:cNvSpPr/>
          <p:nvPr/>
        </p:nvSpPr>
        <p:spPr>
          <a:xfrm flipH="1">
            <a:off x="5392739" y="2420620"/>
            <a:ext cx="246062" cy="1"/>
          </a:xfrm>
          <a:prstGeom prst="line">
            <a:avLst/>
          </a:prstGeom>
          <a:ln w="50800">
            <a:solidFill>
              <a:srgbClr val="FF0000"/>
            </a:solidFill>
            <a:round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901" name="Shape 3901"/>
          <p:cNvSpPr/>
          <p:nvPr/>
        </p:nvSpPr>
        <p:spPr>
          <a:xfrm flipV="1">
            <a:off x="5791199" y="2049464"/>
            <a:ext cx="1589" cy="217487"/>
          </a:xfrm>
          <a:prstGeom prst="line">
            <a:avLst/>
          </a:prstGeom>
          <a:ln w="50800">
            <a:solidFill>
              <a:srgbClr val="FF0000"/>
            </a:solidFill>
            <a:round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902" name="Shape 3902"/>
          <p:cNvSpPr/>
          <p:nvPr/>
        </p:nvSpPr>
        <p:spPr>
          <a:xfrm rot="6736690">
            <a:off x="5608952" y="2315630"/>
            <a:ext cx="183569" cy="876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0"/>
                </a:lnTo>
                <a:cubicBezTo>
                  <a:pt x="8266" y="2357"/>
                  <a:pt x="15876" y="9966"/>
                  <a:pt x="21600" y="21600"/>
                </a:cubicBezTo>
              </a:path>
            </a:pathLst>
          </a:custGeom>
          <a:ln w="31750">
            <a:solidFill>
              <a:srgbClr val="FF0000"/>
            </a:solidFill>
            <a:prstDash val="sysDot"/>
            <a:round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 lvl="0" algn="ctr"/>
          </a:p>
        </p:txBody>
      </p:sp>
    </p:spTree>
  </p:cSld>
  <p:clrMapOvr>
    <a:masterClrMapping/>
  </p:clrMapOvr>
  <p:transition spd="med" advClick="1">
    <p:dissolv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4" name="Shape 3904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3905" name="Shape 3905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3908" name="Group 3908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3906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07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09" name="Shape 3909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910" name="Shape 391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Local Conditions of IGM</a:t>
            </a:r>
          </a:p>
        </p:txBody>
      </p:sp>
      <p:sp>
        <p:nvSpPr>
          <p:cNvPr id="3911" name="Shape 3911"/>
          <p:cNvSpPr/>
          <p:nvPr>
            <p:ph type="body" idx="1"/>
          </p:nvPr>
        </p:nvSpPr>
        <p:spPr>
          <a:xfrm>
            <a:off x="401637" y="834500"/>
            <a:ext cx="7540626" cy="3749275"/>
          </a:xfrm>
          <a:prstGeom prst="rect">
            <a:avLst/>
          </a:prstGeom>
        </p:spPr>
        <p:txBody>
          <a:bodyPr/>
          <a:lstStyle/>
          <a:p>
            <a:pPr lvl="0" marL="161449" indent="-161449">
              <a:buFontTx/>
              <a:buAutoNum type="arabicPeriod" startAt="1"/>
              <a:defRPr sz="1800"/>
            </a:pPr>
            <a:r>
              <a:t> Transition function per edge:</a:t>
            </a: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61449" indent="-161449">
              <a:buFontTx/>
              <a:buAutoNum type="arabicPeriod" startAt="2"/>
              <a:defRPr sz="1800"/>
            </a:pPr>
            <a:r>
              <a:t> Singularities at integer positions:</a:t>
            </a:r>
          </a:p>
        </p:txBody>
      </p:sp>
      <p:pic>
        <p:nvPicPr>
          <p:cNvPr id="3912" name="image62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44612" y="2484438"/>
            <a:ext cx="1779588" cy="3159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16" name="Group 3916"/>
          <p:cNvGrpSpPr/>
          <p:nvPr/>
        </p:nvGrpSpPr>
        <p:grpSpPr>
          <a:xfrm>
            <a:off x="615949" y="1104899"/>
            <a:ext cx="3727452" cy="733427"/>
            <a:chOff x="0" y="0"/>
            <a:chExt cx="3727450" cy="733425"/>
          </a:xfrm>
        </p:grpSpPr>
        <p:pic>
          <p:nvPicPr>
            <p:cNvPr id="3913" name="image54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2065450" cy="3886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14" name="image55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10536" y="10151"/>
              <a:ext cx="735849" cy="3679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15" name="image56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419417" y="385746"/>
              <a:ext cx="1308034" cy="3476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917" name="image63.png" descr="2_surf_notrans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934200" y="1384300"/>
            <a:ext cx="2479675" cy="1944689"/>
          </a:xfrm>
          <a:prstGeom prst="rect">
            <a:avLst/>
          </a:prstGeom>
          <a:ln w="12700">
            <a:miter lim="400000"/>
          </a:ln>
        </p:spPr>
      </p:pic>
      <p:sp>
        <p:nvSpPr>
          <p:cNvPr id="3918" name="Shape 3918"/>
          <p:cNvSpPr/>
          <p:nvPr/>
        </p:nvSpPr>
        <p:spPr>
          <a:xfrm>
            <a:off x="6553200" y="2116766"/>
            <a:ext cx="800100" cy="94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3919" name="Shape 3919"/>
          <p:cNvSpPr/>
          <p:nvPr/>
        </p:nvSpPr>
        <p:spPr>
          <a:xfrm>
            <a:off x="6858000" y="1652588"/>
            <a:ext cx="18882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1C467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1C4672"/>
                </a:solidFill>
              </a:rPr>
              <a:t>f</a:t>
            </a:r>
          </a:p>
        </p:txBody>
      </p:sp>
      <p:sp>
        <p:nvSpPr>
          <p:cNvPr id="3920" name="Shape 3920"/>
          <p:cNvSpPr/>
          <p:nvPr/>
        </p:nvSpPr>
        <p:spPr>
          <a:xfrm>
            <a:off x="6705600" y="2419350"/>
            <a:ext cx="4541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solidFill>
                  <a:srgbClr val="1C4672"/>
                </a:solidFill>
              </a:rPr>
              <a:t>f </a:t>
            </a:r>
            <a:r>
              <a:rPr baseline="30000" sz="2400">
                <a:solidFill>
                  <a:srgbClr val="1C4672"/>
                </a:solidFill>
              </a:rPr>
              <a:t>-1</a:t>
            </a:r>
          </a:p>
        </p:txBody>
      </p:sp>
      <p:sp>
        <p:nvSpPr>
          <p:cNvPr id="3921" name="Shape 3921"/>
          <p:cNvSpPr/>
          <p:nvPr/>
        </p:nvSpPr>
        <p:spPr>
          <a:xfrm rot="10800000">
            <a:off x="6553199" y="2347913"/>
            <a:ext cx="800101" cy="93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3922" name="image52.png" descr="1_param_backdrop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 rot="16200000">
            <a:off x="4260055" y="1421607"/>
            <a:ext cx="2479676" cy="1954212"/>
          </a:xfrm>
          <a:prstGeom prst="rect">
            <a:avLst/>
          </a:prstGeom>
          <a:ln w="12700">
            <a:miter lim="400000"/>
          </a:ln>
        </p:spPr>
      </p:pic>
      <p:sp>
        <p:nvSpPr>
          <p:cNvPr id="3923" name="Shape 3923"/>
          <p:cNvSpPr/>
          <p:nvPr/>
        </p:nvSpPr>
        <p:spPr>
          <a:xfrm>
            <a:off x="4522787" y="1158875"/>
            <a:ext cx="1954212" cy="2479675"/>
          </a:xfrm>
          <a:prstGeom prst="rect">
            <a:avLst/>
          </a:prstGeom>
          <a:solidFill>
            <a:srgbClr val="BFBFBF">
              <a:alpha val="4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924" name="image64.png" descr="1_param_notrans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 rot="16200000">
            <a:off x="4258469" y="1420019"/>
            <a:ext cx="2479676" cy="19542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heightfield0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12810" y="907581"/>
            <a:ext cx="3570011" cy="3570011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Shape 274"/>
          <p:cNvSpPr/>
          <p:nvPr>
            <p:ph type="body" idx="1"/>
          </p:nvPr>
        </p:nvSpPr>
        <p:spPr>
          <a:xfrm>
            <a:off x="391477" y="930725"/>
            <a:ext cx="7540626" cy="3353625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pPr lvl="0">
              <a:defRPr sz="1800"/>
            </a:pPr>
            <a:r>
              <a:rPr sz="2200"/>
              <a:t>geometric interpretation</a:t>
            </a:r>
          </a:p>
        </p:txBody>
      </p:sp>
      <p:sp>
        <p:nvSpPr>
          <p:cNvPr id="275" name="Shape 275"/>
          <p:cNvSpPr/>
          <p:nvPr/>
        </p:nvSpPr>
        <p:spPr>
          <a:xfrm>
            <a:off x="1153567" y="1930909"/>
            <a:ext cx="2325843" cy="1594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9" h="21099" fill="norm" stroke="1" extrusionOk="0">
                <a:moveTo>
                  <a:pt x="20691" y="802"/>
                </a:moveTo>
                <a:cubicBezTo>
                  <a:pt x="20846" y="1446"/>
                  <a:pt x="20980" y="2100"/>
                  <a:pt x="21090" y="2763"/>
                </a:cubicBezTo>
                <a:cubicBezTo>
                  <a:pt x="21510" y="5286"/>
                  <a:pt x="21600" y="7899"/>
                  <a:pt x="21351" y="10468"/>
                </a:cubicBezTo>
                <a:cubicBezTo>
                  <a:pt x="21268" y="11422"/>
                  <a:pt x="21012" y="12330"/>
                  <a:pt x="20609" y="13102"/>
                </a:cubicBezTo>
                <a:cubicBezTo>
                  <a:pt x="20025" y="14219"/>
                  <a:pt x="19208" y="14950"/>
                  <a:pt x="18357" y="15624"/>
                </a:cubicBezTo>
                <a:cubicBezTo>
                  <a:pt x="17504" y="16300"/>
                  <a:pt x="16618" y="16919"/>
                  <a:pt x="15894" y="17853"/>
                </a:cubicBezTo>
                <a:cubicBezTo>
                  <a:pt x="15212" y="18732"/>
                  <a:pt x="14702" y="19851"/>
                  <a:pt x="14416" y="21099"/>
                </a:cubicBezTo>
                <a:lnTo>
                  <a:pt x="0" y="9358"/>
                </a:lnTo>
                <a:cubicBezTo>
                  <a:pt x="754" y="7648"/>
                  <a:pt x="1736" y="6182"/>
                  <a:pt x="2884" y="5037"/>
                </a:cubicBezTo>
                <a:cubicBezTo>
                  <a:pt x="4069" y="3855"/>
                  <a:pt x="5411" y="3035"/>
                  <a:pt x="6788" y="2359"/>
                </a:cubicBezTo>
                <a:cubicBezTo>
                  <a:pt x="11220" y="182"/>
                  <a:pt x="15943" y="-501"/>
                  <a:pt x="20590" y="363"/>
                </a:cubicBezTo>
              </a:path>
            </a:pathLst>
          </a:custGeom>
          <a:solidFill>
            <a:srgbClr val="00E200">
              <a:alpha val="15000"/>
            </a:srgbClr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76" name="Shape 276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277" name="Shape 277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280" name="Group 280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278" name="VCI_Logo_crop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AICES-logo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1" name="Shape 281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82" name="Shape 282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46799" tIns="46799" rIns="46799" bIns="46799"/>
          <a:lstStyle>
            <a:lvl1pPr algn="l"/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       Constrained Optimization</a:t>
            </a:r>
          </a:p>
        </p:txBody>
      </p:sp>
      <p:sp>
        <p:nvSpPr>
          <p:cNvPr id="283" name="Shape 283"/>
          <p:cNvSpPr/>
          <p:nvPr/>
        </p:nvSpPr>
        <p:spPr>
          <a:xfrm>
            <a:off x="2682065" y="1623536"/>
            <a:ext cx="823891" cy="2557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15" h="21600" fill="norm" stroke="1" extrusionOk="0">
                <a:moveTo>
                  <a:pt x="10099" y="0"/>
                </a:moveTo>
                <a:cubicBezTo>
                  <a:pt x="14027" y="992"/>
                  <a:pt x="17008" y="2367"/>
                  <a:pt x="18661" y="3949"/>
                </a:cubicBezTo>
                <a:cubicBezTo>
                  <a:pt x="20327" y="5544"/>
                  <a:pt x="20567" y="7275"/>
                  <a:pt x="19350" y="8917"/>
                </a:cubicBezTo>
                <a:cubicBezTo>
                  <a:pt x="19132" y="9532"/>
                  <a:pt x="18456" y="10117"/>
                  <a:pt x="17390" y="10616"/>
                </a:cubicBezTo>
                <a:cubicBezTo>
                  <a:pt x="14303" y="12057"/>
                  <a:pt x="8761" y="12489"/>
                  <a:pt x="4931" y="13678"/>
                </a:cubicBezTo>
                <a:cubicBezTo>
                  <a:pt x="641" y="15011"/>
                  <a:pt x="-1033" y="17082"/>
                  <a:pt x="638" y="18991"/>
                </a:cubicBezTo>
                <a:lnTo>
                  <a:pt x="2957" y="21600"/>
                </a:lnTo>
              </a:path>
            </a:pathLst>
          </a:cu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grpSp>
        <p:nvGrpSpPr>
          <p:cNvPr id="286" name="Group 286"/>
          <p:cNvGrpSpPr/>
          <p:nvPr/>
        </p:nvGrpSpPr>
        <p:grpSpPr>
          <a:xfrm>
            <a:off x="5171510" y="50772"/>
            <a:ext cx="3849411" cy="1006754"/>
            <a:chOff x="-139699" y="-139700"/>
            <a:chExt cx="3849409" cy="1006752"/>
          </a:xfrm>
        </p:grpSpPr>
        <p:pic>
          <p:nvPicPr>
            <p:cNvPr id="284" name="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39700" y="-139700"/>
              <a:ext cx="3849411" cy="1006753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  <p:pic>
          <p:nvPicPr>
            <p:cNvPr id="285" name="pasted-image.pdf"/>
            <p:cNvPicPr/>
            <p:nvPr/>
          </p:nvPicPr>
          <p:blipFill>
            <a:blip r:embed="rId6">
              <a:extLst/>
            </a:blip>
            <a:srcRect l="0" t="0" r="0" b="0"/>
            <a:stretch>
              <a:fillRect/>
            </a:stretch>
          </p:blipFill>
          <p:spPr>
            <a:xfrm>
              <a:off x="143651" y="112652"/>
              <a:ext cx="3282624" cy="502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7" name="Shape 287"/>
          <p:cNvSpPr/>
          <p:nvPr/>
        </p:nvSpPr>
        <p:spPr>
          <a:xfrm>
            <a:off x="979471" y="1930312"/>
            <a:ext cx="2870279" cy="2180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222" fill="norm" stroke="1" extrusionOk="0">
                <a:moveTo>
                  <a:pt x="29" y="21222"/>
                </a:moveTo>
                <a:cubicBezTo>
                  <a:pt x="-22" y="18776"/>
                  <a:pt x="-5" y="16329"/>
                  <a:pt x="78" y="13885"/>
                </a:cubicBezTo>
                <a:cubicBezTo>
                  <a:pt x="155" y="11610"/>
                  <a:pt x="281" y="9230"/>
                  <a:pt x="1165" y="7118"/>
                </a:cubicBezTo>
                <a:cubicBezTo>
                  <a:pt x="2709" y="3431"/>
                  <a:pt x="5719" y="1869"/>
                  <a:pt x="8592" y="985"/>
                </a:cubicBezTo>
                <a:cubicBezTo>
                  <a:pt x="12730" y="-289"/>
                  <a:pt x="17116" y="-378"/>
                  <a:pt x="21578" y="1017"/>
                </a:cubicBezTo>
              </a:path>
            </a:pathLst>
          </a:cu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88" name="Shape 288"/>
          <p:cNvSpPr/>
          <p:nvPr/>
        </p:nvSpPr>
        <p:spPr>
          <a:xfrm>
            <a:off x="528002" y="2283225"/>
            <a:ext cx="2642355" cy="1497310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89" name="Shape 289"/>
          <p:cNvSpPr/>
          <p:nvPr/>
        </p:nvSpPr>
        <p:spPr>
          <a:xfrm>
            <a:off x="2005305" y="2263069"/>
            <a:ext cx="1018987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 b="1"/>
              <a:t>feasible</a:t>
            </a:r>
            <a:endParaRPr b="1"/>
          </a:p>
          <a:p>
            <a:pPr lvl="0" algn="ctr"/>
            <a:r>
              <a:rPr b="1"/>
              <a:t>region</a:t>
            </a:r>
          </a:p>
        </p:txBody>
      </p:sp>
      <p:pic>
        <p:nvPicPr>
          <p:cNvPr id="290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627201" y="2601477"/>
            <a:ext cx="444488" cy="253017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Shape 291"/>
          <p:cNvSpPr/>
          <p:nvPr/>
        </p:nvSpPr>
        <p:spPr>
          <a:xfrm flipV="1">
            <a:off x="5842363" y="3345100"/>
            <a:ext cx="598181" cy="417976"/>
          </a:xfrm>
          <a:prstGeom prst="line">
            <a:avLst/>
          </a:prstGeom>
          <a:ln w="25400">
            <a:solidFill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92" name="Shape 292"/>
          <p:cNvSpPr/>
          <p:nvPr/>
        </p:nvSpPr>
        <p:spPr>
          <a:xfrm>
            <a:off x="5852285" y="3758130"/>
            <a:ext cx="916855" cy="210395"/>
          </a:xfrm>
          <a:prstGeom prst="line">
            <a:avLst/>
          </a:prstGeom>
          <a:ln w="25400">
            <a:solidFill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93" name="Shape 293"/>
          <p:cNvSpPr/>
          <p:nvPr/>
        </p:nvSpPr>
        <p:spPr>
          <a:xfrm flipV="1">
            <a:off x="5845637" y="2889157"/>
            <a:ext cx="16429" cy="872083"/>
          </a:xfrm>
          <a:prstGeom prst="line">
            <a:avLst/>
          </a:prstGeom>
          <a:ln w="25400">
            <a:solidFill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294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656784" y="4040529"/>
            <a:ext cx="263486" cy="175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pasted-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265227" y="3130727"/>
            <a:ext cx="271471" cy="175657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Shape 296"/>
          <p:cNvSpPr/>
          <p:nvPr/>
        </p:nvSpPr>
        <p:spPr>
          <a:xfrm flipH="1" flipV="1">
            <a:off x="7360404" y="3808868"/>
            <a:ext cx="392514" cy="443714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97" name="Shape 297"/>
          <p:cNvSpPr/>
          <p:nvPr/>
        </p:nvSpPr>
        <p:spPr>
          <a:xfrm>
            <a:off x="7627545" y="4215059"/>
            <a:ext cx="75221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0000"/>
                </a:solidFill>
              </a:rPr>
              <a:t>isoline</a:t>
            </a:r>
          </a:p>
        </p:txBody>
      </p:sp>
      <p:grpSp>
        <p:nvGrpSpPr>
          <p:cNvPr id="302" name="Group 302"/>
          <p:cNvGrpSpPr/>
          <p:nvPr/>
        </p:nvGrpSpPr>
        <p:grpSpPr>
          <a:xfrm>
            <a:off x="194627" y="3494793"/>
            <a:ext cx="1366243" cy="1212460"/>
            <a:chOff x="0" y="0"/>
            <a:chExt cx="1366242" cy="1212459"/>
          </a:xfrm>
        </p:grpSpPr>
        <p:sp>
          <p:nvSpPr>
            <p:cNvPr id="298" name="Shape 298"/>
            <p:cNvSpPr/>
            <p:nvPr/>
          </p:nvSpPr>
          <p:spPr>
            <a:xfrm>
              <a:off x="286124" y="979822"/>
              <a:ext cx="84929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99" name="Shape 299"/>
            <p:cNvSpPr/>
            <p:nvPr/>
          </p:nvSpPr>
          <p:spPr>
            <a:xfrm flipV="1">
              <a:off x="301159" y="123389"/>
              <a:ext cx="6422" cy="8492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300" name="pasted-image.pdf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02756" y="1036802"/>
              <a:ext cx="263487" cy="1756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1" name="pasted-image.pdf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271470" cy="1756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6" name="Shape 3926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3927" name="Shape 3927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3930" name="Group 3930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3928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29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31" name="Shape 3931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932" name="Shape 39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Local Conditions of IGM</a:t>
            </a:r>
          </a:p>
        </p:txBody>
      </p:sp>
      <p:sp>
        <p:nvSpPr>
          <p:cNvPr id="3933" name="Shape 3933"/>
          <p:cNvSpPr/>
          <p:nvPr>
            <p:ph type="body" idx="1"/>
          </p:nvPr>
        </p:nvSpPr>
        <p:spPr>
          <a:xfrm>
            <a:off x="401637" y="834500"/>
            <a:ext cx="7540626" cy="3749275"/>
          </a:xfrm>
          <a:prstGeom prst="rect">
            <a:avLst/>
          </a:prstGeom>
        </p:spPr>
        <p:txBody>
          <a:bodyPr/>
          <a:lstStyle/>
          <a:p>
            <a:pPr lvl="0" marL="161449" indent="-161449">
              <a:buFontTx/>
              <a:buAutoNum type="arabicPeriod" startAt="1"/>
              <a:defRPr sz="1800"/>
            </a:pPr>
            <a:r>
              <a:t> Transition function per edge:</a:t>
            </a: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61449" indent="-161449">
              <a:buFontTx/>
              <a:buAutoNum type="arabicPeriod" startAt="2"/>
              <a:defRPr sz="1800"/>
            </a:pPr>
            <a:r>
              <a:t> Singularities at integer positions:</a:t>
            </a:r>
          </a:p>
        </p:txBody>
      </p:sp>
      <p:pic>
        <p:nvPicPr>
          <p:cNvPr id="3934" name="image62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44612" y="2484438"/>
            <a:ext cx="1779588" cy="3159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38" name="Group 3938"/>
          <p:cNvGrpSpPr/>
          <p:nvPr/>
        </p:nvGrpSpPr>
        <p:grpSpPr>
          <a:xfrm>
            <a:off x="615949" y="1104899"/>
            <a:ext cx="3727452" cy="733427"/>
            <a:chOff x="0" y="0"/>
            <a:chExt cx="3727450" cy="733425"/>
          </a:xfrm>
        </p:grpSpPr>
        <p:pic>
          <p:nvPicPr>
            <p:cNvPr id="3935" name="image54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2065450" cy="3886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36" name="image55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10536" y="10151"/>
              <a:ext cx="735849" cy="3679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37" name="image56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419417" y="385746"/>
              <a:ext cx="1308034" cy="3476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939" name="image65.png" descr="2_surf_notrans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934200" y="1384300"/>
            <a:ext cx="2479675" cy="1944689"/>
          </a:xfrm>
          <a:prstGeom prst="rect">
            <a:avLst/>
          </a:prstGeom>
          <a:ln w="12700">
            <a:miter lim="400000"/>
          </a:ln>
        </p:spPr>
      </p:pic>
      <p:sp>
        <p:nvSpPr>
          <p:cNvPr id="3940" name="Shape 3940"/>
          <p:cNvSpPr/>
          <p:nvPr/>
        </p:nvSpPr>
        <p:spPr>
          <a:xfrm>
            <a:off x="6553200" y="2116766"/>
            <a:ext cx="800100" cy="94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3941" name="Shape 3941"/>
          <p:cNvSpPr/>
          <p:nvPr/>
        </p:nvSpPr>
        <p:spPr>
          <a:xfrm>
            <a:off x="6858000" y="1652588"/>
            <a:ext cx="18882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1C467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1C4672"/>
                </a:solidFill>
              </a:rPr>
              <a:t>f</a:t>
            </a:r>
          </a:p>
        </p:txBody>
      </p:sp>
      <p:sp>
        <p:nvSpPr>
          <p:cNvPr id="3942" name="Shape 3942"/>
          <p:cNvSpPr/>
          <p:nvPr/>
        </p:nvSpPr>
        <p:spPr>
          <a:xfrm>
            <a:off x="6705600" y="2419350"/>
            <a:ext cx="4541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solidFill>
                  <a:srgbClr val="1C4672"/>
                </a:solidFill>
              </a:rPr>
              <a:t>f </a:t>
            </a:r>
            <a:r>
              <a:rPr baseline="30000" sz="2400">
                <a:solidFill>
                  <a:srgbClr val="1C4672"/>
                </a:solidFill>
              </a:rPr>
              <a:t>-1</a:t>
            </a:r>
          </a:p>
        </p:txBody>
      </p:sp>
      <p:sp>
        <p:nvSpPr>
          <p:cNvPr id="3943" name="Shape 3943"/>
          <p:cNvSpPr/>
          <p:nvPr/>
        </p:nvSpPr>
        <p:spPr>
          <a:xfrm rot="10800000">
            <a:off x="6553199" y="2347913"/>
            <a:ext cx="800101" cy="93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3944" name="image52.png" descr="1_param_backdrop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 rot="16200000">
            <a:off x="4260055" y="1421607"/>
            <a:ext cx="2479676" cy="1954212"/>
          </a:xfrm>
          <a:prstGeom prst="rect">
            <a:avLst/>
          </a:prstGeom>
          <a:ln w="12700">
            <a:miter lim="400000"/>
          </a:ln>
        </p:spPr>
      </p:pic>
      <p:sp>
        <p:nvSpPr>
          <p:cNvPr id="3945" name="Shape 3945"/>
          <p:cNvSpPr/>
          <p:nvPr/>
        </p:nvSpPr>
        <p:spPr>
          <a:xfrm>
            <a:off x="4522787" y="1158875"/>
            <a:ext cx="1954212" cy="2479675"/>
          </a:xfrm>
          <a:prstGeom prst="rect">
            <a:avLst/>
          </a:prstGeom>
          <a:solidFill>
            <a:srgbClr val="BFBFBF">
              <a:alpha val="4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946" name="image66.png" descr="1_param_notrans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 rot="16200000">
            <a:off x="4258469" y="1420019"/>
            <a:ext cx="2479676" cy="19542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8" name="Shape 3948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3949" name="Shape 3949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3952" name="Group 3952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3950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51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53" name="Shape 3953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954" name="Shape 395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Local Conditions of IGM</a:t>
            </a:r>
          </a:p>
        </p:txBody>
      </p:sp>
      <p:sp>
        <p:nvSpPr>
          <p:cNvPr id="3955" name="Shape 3955"/>
          <p:cNvSpPr/>
          <p:nvPr>
            <p:ph type="body" idx="1"/>
          </p:nvPr>
        </p:nvSpPr>
        <p:spPr>
          <a:xfrm>
            <a:off x="401637" y="834500"/>
            <a:ext cx="7540626" cy="3749275"/>
          </a:xfrm>
          <a:prstGeom prst="rect">
            <a:avLst/>
          </a:prstGeom>
        </p:spPr>
        <p:txBody>
          <a:bodyPr/>
          <a:lstStyle/>
          <a:p>
            <a:pPr lvl="0" marL="161449" indent="-161449">
              <a:buFontTx/>
              <a:buAutoNum type="arabicPeriod" startAt="1"/>
              <a:defRPr sz="1800"/>
            </a:pPr>
            <a:r>
              <a:t> Transition function per edge:</a:t>
            </a: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61449" indent="-161449">
              <a:buFontTx/>
              <a:buAutoNum type="arabicPeriod" startAt="2"/>
              <a:defRPr sz="1800"/>
            </a:pPr>
            <a:r>
              <a:t> Singularities at integer positions:</a:t>
            </a:r>
          </a:p>
        </p:txBody>
      </p:sp>
      <p:pic>
        <p:nvPicPr>
          <p:cNvPr id="3956" name="image62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44612" y="2484438"/>
            <a:ext cx="1779588" cy="3159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60" name="Group 3960"/>
          <p:cNvGrpSpPr/>
          <p:nvPr/>
        </p:nvGrpSpPr>
        <p:grpSpPr>
          <a:xfrm>
            <a:off x="615949" y="1104899"/>
            <a:ext cx="3727452" cy="733427"/>
            <a:chOff x="0" y="0"/>
            <a:chExt cx="3727450" cy="733425"/>
          </a:xfrm>
        </p:grpSpPr>
        <p:pic>
          <p:nvPicPr>
            <p:cNvPr id="3957" name="image54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2065450" cy="3886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58" name="image55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10536" y="10151"/>
              <a:ext cx="735849" cy="3679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59" name="image56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419417" y="385746"/>
              <a:ext cx="1308034" cy="3476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961" name="image65.png" descr="2_surf_notrans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934200" y="1384300"/>
            <a:ext cx="2479675" cy="1944689"/>
          </a:xfrm>
          <a:prstGeom prst="rect">
            <a:avLst/>
          </a:prstGeom>
          <a:ln w="12700">
            <a:miter lim="400000"/>
          </a:ln>
        </p:spPr>
      </p:pic>
      <p:sp>
        <p:nvSpPr>
          <p:cNvPr id="3962" name="Shape 3962"/>
          <p:cNvSpPr/>
          <p:nvPr/>
        </p:nvSpPr>
        <p:spPr>
          <a:xfrm>
            <a:off x="6553200" y="2116766"/>
            <a:ext cx="800100" cy="94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3963" name="Shape 3963"/>
          <p:cNvSpPr/>
          <p:nvPr/>
        </p:nvSpPr>
        <p:spPr>
          <a:xfrm>
            <a:off x="6858000" y="1652588"/>
            <a:ext cx="18882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1C467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1C4672"/>
                </a:solidFill>
              </a:rPr>
              <a:t>f</a:t>
            </a:r>
          </a:p>
        </p:txBody>
      </p:sp>
      <p:sp>
        <p:nvSpPr>
          <p:cNvPr id="3964" name="Shape 3964"/>
          <p:cNvSpPr/>
          <p:nvPr/>
        </p:nvSpPr>
        <p:spPr>
          <a:xfrm>
            <a:off x="6705600" y="2419350"/>
            <a:ext cx="4541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solidFill>
                  <a:srgbClr val="1C4672"/>
                </a:solidFill>
              </a:rPr>
              <a:t>f </a:t>
            </a:r>
            <a:r>
              <a:rPr baseline="30000" sz="2400">
                <a:solidFill>
                  <a:srgbClr val="1C4672"/>
                </a:solidFill>
              </a:rPr>
              <a:t>-1</a:t>
            </a:r>
          </a:p>
        </p:txBody>
      </p:sp>
      <p:sp>
        <p:nvSpPr>
          <p:cNvPr id="3965" name="Shape 3965"/>
          <p:cNvSpPr/>
          <p:nvPr/>
        </p:nvSpPr>
        <p:spPr>
          <a:xfrm rot="10800000">
            <a:off x="6553199" y="2347913"/>
            <a:ext cx="800101" cy="93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3966" name="image52.png" descr="1_param_backdrop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 rot="16200000">
            <a:off x="4260055" y="1421607"/>
            <a:ext cx="2479676" cy="1954212"/>
          </a:xfrm>
          <a:prstGeom prst="rect">
            <a:avLst/>
          </a:prstGeom>
          <a:ln w="12700">
            <a:miter lim="400000"/>
          </a:ln>
        </p:spPr>
      </p:pic>
      <p:sp>
        <p:nvSpPr>
          <p:cNvPr id="3967" name="Shape 3967"/>
          <p:cNvSpPr/>
          <p:nvPr/>
        </p:nvSpPr>
        <p:spPr>
          <a:xfrm>
            <a:off x="4522787" y="1158875"/>
            <a:ext cx="1954212" cy="2479675"/>
          </a:xfrm>
          <a:prstGeom prst="rect">
            <a:avLst/>
          </a:prstGeom>
          <a:solidFill>
            <a:srgbClr val="BFBFBF">
              <a:alpha val="4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968" name="image66.png" descr="1_param_notrans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 rot="16200000">
            <a:off x="4258469" y="1420019"/>
            <a:ext cx="2479676" cy="1954214"/>
          </a:xfrm>
          <a:prstGeom prst="rect">
            <a:avLst/>
          </a:prstGeom>
          <a:ln w="12700">
            <a:miter lim="400000"/>
          </a:ln>
        </p:spPr>
      </p:pic>
      <p:sp>
        <p:nvSpPr>
          <p:cNvPr id="3969" name="Shape 3969"/>
          <p:cNvSpPr/>
          <p:nvPr/>
        </p:nvSpPr>
        <p:spPr>
          <a:xfrm rot="11629885">
            <a:off x="7653642" y="2607051"/>
            <a:ext cx="216332" cy="106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0"/>
                </a:lnTo>
                <a:cubicBezTo>
                  <a:pt x="7896" y="3883"/>
                  <a:pt x="15272" y="11259"/>
                  <a:pt x="21600" y="21600"/>
                </a:cubicBezTo>
              </a:path>
            </a:pathLst>
          </a:custGeom>
          <a:ln w="50800" cap="rnd">
            <a:solidFill>
              <a:srgbClr val="FF0000"/>
            </a:solidFill>
            <a:round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 lvl="0" algn="ctr"/>
          </a:p>
        </p:txBody>
      </p:sp>
      <p:sp>
        <p:nvSpPr>
          <p:cNvPr id="3970" name="Shape 3970"/>
          <p:cNvSpPr/>
          <p:nvPr/>
        </p:nvSpPr>
        <p:spPr>
          <a:xfrm flipV="1">
            <a:off x="7669213" y="2252662"/>
            <a:ext cx="331788" cy="330201"/>
          </a:xfrm>
          <a:prstGeom prst="line">
            <a:avLst/>
          </a:prstGeom>
          <a:ln w="50800" cap="rnd">
            <a:solidFill>
              <a:srgbClr val="FF0000"/>
            </a:solidFill>
            <a:round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971" name="Shape 3971"/>
          <p:cNvSpPr/>
          <p:nvPr/>
        </p:nvSpPr>
        <p:spPr>
          <a:xfrm flipV="1">
            <a:off x="7853363" y="2247899"/>
            <a:ext cx="152401" cy="490539"/>
          </a:xfrm>
          <a:prstGeom prst="line">
            <a:avLst/>
          </a:prstGeom>
          <a:ln w="50800" cap="rnd">
            <a:solidFill>
              <a:srgbClr val="FF0000"/>
            </a:solidFill>
            <a:round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</p:spTree>
  </p:cSld>
  <p:clrMapOvr>
    <a:masterClrMapping/>
  </p:clrMapOvr>
  <p:transition spd="med" advClick="1">
    <p:dissolv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" name="Shape 3973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3974" name="Shape 3974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3977" name="Group 3977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3975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76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78" name="Shape 3978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979" name="Shape 39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Local Conditions of IGM</a:t>
            </a:r>
          </a:p>
        </p:txBody>
      </p:sp>
      <p:sp>
        <p:nvSpPr>
          <p:cNvPr id="3980" name="Shape 3980"/>
          <p:cNvSpPr/>
          <p:nvPr>
            <p:ph type="body" idx="1"/>
          </p:nvPr>
        </p:nvSpPr>
        <p:spPr>
          <a:xfrm>
            <a:off x="401637" y="834500"/>
            <a:ext cx="7540626" cy="3749275"/>
          </a:xfrm>
          <a:prstGeom prst="rect">
            <a:avLst/>
          </a:prstGeom>
        </p:spPr>
        <p:txBody>
          <a:bodyPr/>
          <a:lstStyle/>
          <a:p>
            <a:pPr lvl="0" marL="161449" indent="-161449">
              <a:buFontTx/>
              <a:buAutoNum type="arabicPeriod" startAt="1"/>
              <a:defRPr sz="1800"/>
            </a:pPr>
            <a:r>
              <a:t> Transition function per edge:</a:t>
            </a: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61449" indent="-161449">
              <a:buFontTx/>
              <a:buAutoNum type="arabicPeriod" startAt="2"/>
              <a:defRPr sz="1800"/>
            </a:pPr>
            <a:r>
              <a:t> Singularities at integer positions:</a:t>
            </a:r>
          </a:p>
        </p:txBody>
      </p:sp>
      <p:pic>
        <p:nvPicPr>
          <p:cNvPr id="3981" name="image62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44612" y="2484438"/>
            <a:ext cx="1779588" cy="3159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85" name="Group 3985"/>
          <p:cNvGrpSpPr/>
          <p:nvPr/>
        </p:nvGrpSpPr>
        <p:grpSpPr>
          <a:xfrm>
            <a:off x="615949" y="1104899"/>
            <a:ext cx="3727452" cy="733427"/>
            <a:chOff x="0" y="0"/>
            <a:chExt cx="3727450" cy="733425"/>
          </a:xfrm>
        </p:grpSpPr>
        <p:pic>
          <p:nvPicPr>
            <p:cNvPr id="3982" name="image54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2065450" cy="3886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83" name="image55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10536" y="10151"/>
              <a:ext cx="735849" cy="3679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84" name="image56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419417" y="385746"/>
              <a:ext cx="1308034" cy="3476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986" name="image65.png" descr="2_surf_notrans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934200" y="1384300"/>
            <a:ext cx="2479675" cy="1944689"/>
          </a:xfrm>
          <a:prstGeom prst="rect">
            <a:avLst/>
          </a:prstGeom>
          <a:ln w="12700">
            <a:miter lim="400000"/>
          </a:ln>
        </p:spPr>
      </p:pic>
      <p:sp>
        <p:nvSpPr>
          <p:cNvPr id="3987" name="Shape 3987"/>
          <p:cNvSpPr/>
          <p:nvPr/>
        </p:nvSpPr>
        <p:spPr>
          <a:xfrm>
            <a:off x="6553200" y="2116766"/>
            <a:ext cx="800100" cy="94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3988" name="Shape 3988"/>
          <p:cNvSpPr/>
          <p:nvPr/>
        </p:nvSpPr>
        <p:spPr>
          <a:xfrm>
            <a:off x="6858000" y="1652588"/>
            <a:ext cx="18882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1C467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1C4672"/>
                </a:solidFill>
              </a:rPr>
              <a:t>f</a:t>
            </a:r>
          </a:p>
        </p:txBody>
      </p:sp>
      <p:sp>
        <p:nvSpPr>
          <p:cNvPr id="3989" name="Shape 3989"/>
          <p:cNvSpPr/>
          <p:nvPr/>
        </p:nvSpPr>
        <p:spPr>
          <a:xfrm>
            <a:off x="6705600" y="2419350"/>
            <a:ext cx="4541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solidFill>
                  <a:srgbClr val="1C4672"/>
                </a:solidFill>
              </a:rPr>
              <a:t>f </a:t>
            </a:r>
            <a:r>
              <a:rPr baseline="30000" sz="2400">
                <a:solidFill>
                  <a:srgbClr val="1C4672"/>
                </a:solidFill>
              </a:rPr>
              <a:t>-1</a:t>
            </a:r>
          </a:p>
        </p:txBody>
      </p:sp>
      <p:sp>
        <p:nvSpPr>
          <p:cNvPr id="3990" name="Shape 3990"/>
          <p:cNvSpPr/>
          <p:nvPr/>
        </p:nvSpPr>
        <p:spPr>
          <a:xfrm rot="10800000">
            <a:off x="6553199" y="2347913"/>
            <a:ext cx="800101" cy="93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3991" name="image52.png" descr="1_param_backdrop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 rot="16200000">
            <a:off x="4260055" y="1421607"/>
            <a:ext cx="2479676" cy="1954212"/>
          </a:xfrm>
          <a:prstGeom prst="rect">
            <a:avLst/>
          </a:prstGeom>
          <a:ln w="12700">
            <a:miter lim="400000"/>
          </a:ln>
        </p:spPr>
      </p:pic>
      <p:sp>
        <p:nvSpPr>
          <p:cNvPr id="3992" name="Shape 3992"/>
          <p:cNvSpPr/>
          <p:nvPr/>
        </p:nvSpPr>
        <p:spPr>
          <a:xfrm>
            <a:off x="4522787" y="1158875"/>
            <a:ext cx="1954212" cy="2479675"/>
          </a:xfrm>
          <a:prstGeom prst="rect">
            <a:avLst/>
          </a:prstGeom>
          <a:solidFill>
            <a:srgbClr val="BFBFBF">
              <a:alpha val="4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993" name="image66.png" descr="1_param_notrans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 rot="16200000">
            <a:off x="4258469" y="1420019"/>
            <a:ext cx="2479676" cy="1954214"/>
          </a:xfrm>
          <a:prstGeom prst="rect">
            <a:avLst/>
          </a:prstGeom>
          <a:ln w="12700">
            <a:miter lim="400000"/>
          </a:ln>
        </p:spPr>
      </p:pic>
      <p:sp>
        <p:nvSpPr>
          <p:cNvPr id="3994" name="Shape 3994"/>
          <p:cNvSpPr/>
          <p:nvPr/>
        </p:nvSpPr>
        <p:spPr>
          <a:xfrm rot="11629885">
            <a:off x="7653642" y="2607051"/>
            <a:ext cx="216332" cy="106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0"/>
                </a:lnTo>
                <a:cubicBezTo>
                  <a:pt x="7896" y="3883"/>
                  <a:pt x="15272" y="11259"/>
                  <a:pt x="21600" y="21600"/>
                </a:cubicBezTo>
              </a:path>
            </a:pathLst>
          </a:custGeom>
          <a:ln w="50800" cap="rnd">
            <a:solidFill>
              <a:srgbClr val="FF0000"/>
            </a:solidFill>
            <a:round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 lvl="0" algn="ctr"/>
          </a:p>
        </p:txBody>
      </p:sp>
      <p:sp>
        <p:nvSpPr>
          <p:cNvPr id="3995" name="Shape 3995"/>
          <p:cNvSpPr/>
          <p:nvPr/>
        </p:nvSpPr>
        <p:spPr>
          <a:xfrm flipV="1">
            <a:off x="7669213" y="2252662"/>
            <a:ext cx="331788" cy="330201"/>
          </a:xfrm>
          <a:prstGeom prst="line">
            <a:avLst/>
          </a:prstGeom>
          <a:ln w="50800" cap="rnd">
            <a:solidFill>
              <a:srgbClr val="FF0000"/>
            </a:solidFill>
            <a:round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996" name="Shape 3996"/>
          <p:cNvSpPr/>
          <p:nvPr/>
        </p:nvSpPr>
        <p:spPr>
          <a:xfrm flipV="1">
            <a:off x="7853363" y="2247899"/>
            <a:ext cx="152401" cy="490539"/>
          </a:xfrm>
          <a:prstGeom prst="line">
            <a:avLst/>
          </a:prstGeom>
          <a:ln w="50800" cap="rnd">
            <a:solidFill>
              <a:srgbClr val="FF0000"/>
            </a:solidFill>
            <a:round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997" name="Shape 3997"/>
          <p:cNvSpPr/>
          <p:nvPr/>
        </p:nvSpPr>
        <p:spPr>
          <a:xfrm flipH="1">
            <a:off x="7899399" y="2705099"/>
            <a:ext cx="495301" cy="30164"/>
          </a:xfrm>
          <a:prstGeom prst="line">
            <a:avLst/>
          </a:prstGeom>
          <a:ln w="50800" cap="rnd">
            <a:solidFill>
              <a:srgbClr val="FFFF00"/>
            </a:solidFill>
            <a:round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998" name="Shape 3998"/>
          <p:cNvSpPr/>
          <p:nvPr/>
        </p:nvSpPr>
        <p:spPr>
          <a:xfrm>
            <a:off x="7958137" y="1871663"/>
            <a:ext cx="93663" cy="358776"/>
          </a:xfrm>
          <a:prstGeom prst="line">
            <a:avLst/>
          </a:prstGeom>
          <a:ln w="50800" cap="rnd">
            <a:solidFill>
              <a:srgbClr val="FFFF00"/>
            </a:solidFill>
            <a:round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999" name="Shape 3999"/>
          <p:cNvSpPr/>
          <p:nvPr/>
        </p:nvSpPr>
        <p:spPr>
          <a:xfrm>
            <a:off x="7967663" y="1884363"/>
            <a:ext cx="490538" cy="236537"/>
          </a:xfrm>
          <a:prstGeom prst="line">
            <a:avLst/>
          </a:prstGeom>
          <a:ln w="50800" cap="rnd">
            <a:solidFill>
              <a:srgbClr val="FFFF00"/>
            </a:solidFill>
            <a:round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000" name="Shape 4000"/>
          <p:cNvSpPr/>
          <p:nvPr/>
        </p:nvSpPr>
        <p:spPr>
          <a:xfrm rot="4602605">
            <a:off x="8166353" y="2307728"/>
            <a:ext cx="548830" cy="21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789" fill="norm" stroke="1" extrusionOk="0">
                <a:moveTo>
                  <a:pt x="0" y="1067"/>
                </a:moveTo>
                <a:lnTo>
                  <a:pt x="0" y="1067"/>
                </a:lnTo>
                <a:cubicBezTo>
                  <a:pt x="8106" y="-2811"/>
                  <a:pt x="16482" y="4061"/>
                  <a:pt x="21600" y="18789"/>
                </a:cubicBezTo>
              </a:path>
            </a:pathLst>
          </a:custGeom>
          <a:ln w="50800" cap="rnd">
            <a:solidFill>
              <a:srgbClr val="FFFF00"/>
            </a:solidFill>
            <a:round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 lvl="0" algn="ctr"/>
          </a:p>
        </p:txBody>
      </p:sp>
      <p:sp>
        <p:nvSpPr>
          <p:cNvPr id="4001" name="Shape 4001"/>
          <p:cNvSpPr/>
          <p:nvPr/>
        </p:nvSpPr>
        <p:spPr>
          <a:xfrm flipH="1">
            <a:off x="7894637" y="2230438"/>
            <a:ext cx="157163" cy="508001"/>
          </a:xfrm>
          <a:prstGeom prst="line">
            <a:avLst/>
          </a:prstGeom>
          <a:ln w="50800" cap="rnd">
            <a:solidFill>
              <a:srgbClr val="FFFF00"/>
            </a:solidFill>
            <a:round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</p:spTree>
  </p:cSld>
  <p:clrMapOvr>
    <a:masterClrMapping/>
  </p:clrMapOvr>
  <p:transition spd="med" advClick="1">
    <p:dissolv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" name="Shape 4003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4004" name="Shape 4004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4007" name="Group 4007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4005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06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08" name="Shape 4008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009" name="Shape 400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Local Conditions of IGM</a:t>
            </a:r>
          </a:p>
        </p:txBody>
      </p:sp>
      <p:sp>
        <p:nvSpPr>
          <p:cNvPr id="4010" name="Shape 4010"/>
          <p:cNvSpPr/>
          <p:nvPr>
            <p:ph type="body" idx="1"/>
          </p:nvPr>
        </p:nvSpPr>
        <p:spPr>
          <a:xfrm>
            <a:off x="401637" y="834500"/>
            <a:ext cx="7540626" cy="3749275"/>
          </a:xfrm>
          <a:prstGeom prst="rect">
            <a:avLst/>
          </a:prstGeom>
        </p:spPr>
        <p:txBody>
          <a:bodyPr/>
          <a:lstStyle/>
          <a:p>
            <a:pPr lvl="0" marL="161449" indent="-161449">
              <a:buFontTx/>
              <a:buAutoNum type="arabicPeriod" startAt="1"/>
              <a:defRPr sz="1800"/>
            </a:pPr>
            <a:r>
              <a:t> Transition function per edge:</a:t>
            </a: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61449" indent="-161449">
              <a:buFontTx/>
              <a:buAutoNum type="arabicPeriod" startAt="2"/>
              <a:defRPr sz="1800"/>
            </a:pPr>
            <a:r>
              <a:t> Singularities at integer positions:</a:t>
            </a:r>
          </a:p>
        </p:txBody>
      </p:sp>
      <p:pic>
        <p:nvPicPr>
          <p:cNvPr id="4011" name="image62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44612" y="2484438"/>
            <a:ext cx="1779588" cy="3159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15" name="Group 4015"/>
          <p:cNvGrpSpPr/>
          <p:nvPr/>
        </p:nvGrpSpPr>
        <p:grpSpPr>
          <a:xfrm>
            <a:off x="615949" y="1104899"/>
            <a:ext cx="3727452" cy="733427"/>
            <a:chOff x="0" y="0"/>
            <a:chExt cx="3727450" cy="733425"/>
          </a:xfrm>
        </p:grpSpPr>
        <p:pic>
          <p:nvPicPr>
            <p:cNvPr id="4012" name="image54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2065450" cy="3886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13" name="image55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10536" y="10151"/>
              <a:ext cx="735849" cy="3679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14" name="image56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419417" y="385746"/>
              <a:ext cx="1308034" cy="3476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016" name="image65.png" descr="2_surf_notrans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934200" y="1384300"/>
            <a:ext cx="2479675" cy="1944689"/>
          </a:xfrm>
          <a:prstGeom prst="rect">
            <a:avLst/>
          </a:prstGeom>
          <a:ln w="12700">
            <a:miter lim="400000"/>
          </a:ln>
        </p:spPr>
      </p:pic>
      <p:sp>
        <p:nvSpPr>
          <p:cNvPr id="4017" name="Shape 4017"/>
          <p:cNvSpPr/>
          <p:nvPr/>
        </p:nvSpPr>
        <p:spPr>
          <a:xfrm>
            <a:off x="6553200" y="2116766"/>
            <a:ext cx="800100" cy="94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4018" name="Shape 4018"/>
          <p:cNvSpPr/>
          <p:nvPr/>
        </p:nvSpPr>
        <p:spPr>
          <a:xfrm>
            <a:off x="6858000" y="1652588"/>
            <a:ext cx="18882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1C467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1C4672"/>
                </a:solidFill>
              </a:rPr>
              <a:t>f</a:t>
            </a:r>
          </a:p>
        </p:txBody>
      </p:sp>
      <p:sp>
        <p:nvSpPr>
          <p:cNvPr id="4019" name="Shape 4019"/>
          <p:cNvSpPr/>
          <p:nvPr/>
        </p:nvSpPr>
        <p:spPr>
          <a:xfrm>
            <a:off x="6705600" y="2419350"/>
            <a:ext cx="4541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solidFill>
                  <a:srgbClr val="1C4672"/>
                </a:solidFill>
              </a:rPr>
              <a:t>f </a:t>
            </a:r>
            <a:r>
              <a:rPr baseline="30000" sz="2400">
                <a:solidFill>
                  <a:srgbClr val="1C4672"/>
                </a:solidFill>
              </a:rPr>
              <a:t>-1</a:t>
            </a:r>
          </a:p>
        </p:txBody>
      </p:sp>
      <p:sp>
        <p:nvSpPr>
          <p:cNvPr id="4020" name="Shape 4020"/>
          <p:cNvSpPr/>
          <p:nvPr/>
        </p:nvSpPr>
        <p:spPr>
          <a:xfrm rot="10800000">
            <a:off x="6553199" y="2347913"/>
            <a:ext cx="800101" cy="93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4021" name="image52.png" descr="1_param_backdrop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 rot="16200000">
            <a:off x="4260055" y="1421607"/>
            <a:ext cx="2479676" cy="1954212"/>
          </a:xfrm>
          <a:prstGeom prst="rect">
            <a:avLst/>
          </a:prstGeom>
          <a:ln w="12700">
            <a:miter lim="400000"/>
          </a:ln>
        </p:spPr>
      </p:pic>
      <p:sp>
        <p:nvSpPr>
          <p:cNvPr id="4022" name="Shape 4022"/>
          <p:cNvSpPr/>
          <p:nvPr/>
        </p:nvSpPr>
        <p:spPr>
          <a:xfrm>
            <a:off x="4522787" y="1158875"/>
            <a:ext cx="1954212" cy="2479675"/>
          </a:xfrm>
          <a:prstGeom prst="rect">
            <a:avLst/>
          </a:prstGeom>
          <a:solidFill>
            <a:srgbClr val="BFBFBF">
              <a:alpha val="4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023" name="image66.png" descr="1_param_notrans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 rot="16200000">
            <a:off x="4258469" y="1420019"/>
            <a:ext cx="2479676" cy="1954214"/>
          </a:xfrm>
          <a:prstGeom prst="rect">
            <a:avLst/>
          </a:prstGeom>
          <a:ln w="12700">
            <a:miter lim="400000"/>
          </a:ln>
        </p:spPr>
      </p:pic>
      <p:sp>
        <p:nvSpPr>
          <p:cNvPr id="4024" name="Shape 4024"/>
          <p:cNvSpPr/>
          <p:nvPr/>
        </p:nvSpPr>
        <p:spPr>
          <a:xfrm flipH="1">
            <a:off x="4564062" y="2433638"/>
            <a:ext cx="833438" cy="228601"/>
          </a:xfrm>
          <a:prstGeom prst="line">
            <a:avLst/>
          </a:prstGeom>
          <a:ln w="50800">
            <a:solidFill>
              <a:srgbClr val="22C710"/>
            </a:solidFill>
            <a:round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025" name="Shape 4025"/>
          <p:cNvSpPr/>
          <p:nvPr/>
        </p:nvSpPr>
        <p:spPr>
          <a:xfrm flipH="1">
            <a:off x="7396162" y="2222500"/>
            <a:ext cx="622301" cy="1020764"/>
          </a:xfrm>
          <a:prstGeom prst="line">
            <a:avLst/>
          </a:prstGeom>
          <a:ln w="50800">
            <a:solidFill>
              <a:srgbClr val="22C710"/>
            </a:solidFill>
            <a:round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026" name="Shape 4026"/>
          <p:cNvSpPr/>
          <p:nvPr/>
        </p:nvSpPr>
        <p:spPr>
          <a:xfrm flipH="1">
            <a:off x="4549774" y="3222625"/>
            <a:ext cx="838201" cy="220664"/>
          </a:xfrm>
          <a:prstGeom prst="line">
            <a:avLst/>
          </a:prstGeom>
          <a:ln w="50800">
            <a:solidFill>
              <a:srgbClr val="22C710"/>
            </a:solidFill>
            <a:round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</p:spTree>
  </p:cSld>
  <p:clrMapOvr>
    <a:masterClrMapping/>
  </p:clrMapOvr>
  <p:transition spd="med" advClick="1">
    <p:dissolve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8" name="Shape 4028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4029" name="Shape 4029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4032" name="Group 4032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4030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31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33" name="Shape 4033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034" name="Shape 40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Local Conditions of IGM</a:t>
            </a:r>
          </a:p>
        </p:txBody>
      </p:sp>
      <p:sp>
        <p:nvSpPr>
          <p:cNvPr id="4035" name="Shape 4035"/>
          <p:cNvSpPr/>
          <p:nvPr>
            <p:ph type="body" idx="1"/>
          </p:nvPr>
        </p:nvSpPr>
        <p:spPr>
          <a:xfrm>
            <a:off x="401637" y="834500"/>
            <a:ext cx="7540626" cy="3749275"/>
          </a:xfrm>
          <a:prstGeom prst="rect">
            <a:avLst/>
          </a:prstGeom>
        </p:spPr>
        <p:txBody>
          <a:bodyPr/>
          <a:lstStyle/>
          <a:p>
            <a:pPr lvl="0" marL="161449" indent="-161449">
              <a:buFontTx/>
              <a:buAutoNum type="arabicPeriod" startAt="1"/>
              <a:defRPr sz="1800"/>
            </a:pPr>
            <a:r>
              <a:t> Transition function per edge:</a:t>
            </a: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61449" indent="-161449">
              <a:buFontTx/>
              <a:buAutoNum type="arabicPeriod" startAt="2"/>
              <a:defRPr sz="1800"/>
            </a:pPr>
            <a:r>
              <a:t> Singularities at integer positions:</a:t>
            </a:r>
          </a:p>
        </p:txBody>
      </p:sp>
      <p:pic>
        <p:nvPicPr>
          <p:cNvPr id="4036" name="image62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44612" y="2484438"/>
            <a:ext cx="1779588" cy="3159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40" name="Group 4040"/>
          <p:cNvGrpSpPr/>
          <p:nvPr/>
        </p:nvGrpSpPr>
        <p:grpSpPr>
          <a:xfrm>
            <a:off x="615949" y="1104899"/>
            <a:ext cx="3727452" cy="733427"/>
            <a:chOff x="0" y="0"/>
            <a:chExt cx="3727450" cy="733425"/>
          </a:xfrm>
        </p:grpSpPr>
        <p:pic>
          <p:nvPicPr>
            <p:cNvPr id="4037" name="image54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2065450" cy="3886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38" name="image55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10536" y="10151"/>
              <a:ext cx="735849" cy="3679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39" name="image56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419417" y="385746"/>
              <a:ext cx="1308034" cy="3476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041" name="image65.png" descr="2_surf_notrans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934200" y="1384300"/>
            <a:ext cx="2479675" cy="1944689"/>
          </a:xfrm>
          <a:prstGeom prst="rect">
            <a:avLst/>
          </a:prstGeom>
          <a:ln w="12700">
            <a:miter lim="400000"/>
          </a:ln>
        </p:spPr>
      </p:pic>
      <p:sp>
        <p:nvSpPr>
          <p:cNvPr id="4042" name="Shape 4042"/>
          <p:cNvSpPr/>
          <p:nvPr/>
        </p:nvSpPr>
        <p:spPr>
          <a:xfrm>
            <a:off x="6553200" y="2116766"/>
            <a:ext cx="800100" cy="94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4043" name="Shape 4043"/>
          <p:cNvSpPr/>
          <p:nvPr/>
        </p:nvSpPr>
        <p:spPr>
          <a:xfrm>
            <a:off x="6858000" y="1652588"/>
            <a:ext cx="18882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1C467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1C4672"/>
                </a:solidFill>
              </a:rPr>
              <a:t>f</a:t>
            </a:r>
          </a:p>
        </p:txBody>
      </p:sp>
      <p:sp>
        <p:nvSpPr>
          <p:cNvPr id="4044" name="Shape 4044"/>
          <p:cNvSpPr/>
          <p:nvPr/>
        </p:nvSpPr>
        <p:spPr>
          <a:xfrm>
            <a:off x="6705600" y="2419350"/>
            <a:ext cx="4541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solidFill>
                  <a:srgbClr val="1C4672"/>
                </a:solidFill>
              </a:rPr>
              <a:t>f </a:t>
            </a:r>
            <a:r>
              <a:rPr baseline="30000" sz="2400">
                <a:solidFill>
                  <a:srgbClr val="1C4672"/>
                </a:solidFill>
              </a:rPr>
              <a:t>-1</a:t>
            </a:r>
          </a:p>
        </p:txBody>
      </p:sp>
      <p:sp>
        <p:nvSpPr>
          <p:cNvPr id="4045" name="Shape 4045"/>
          <p:cNvSpPr/>
          <p:nvPr/>
        </p:nvSpPr>
        <p:spPr>
          <a:xfrm rot="10800000">
            <a:off x="6553199" y="2347913"/>
            <a:ext cx="800101" cy="93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4046" name="image52.png" descr="1_param_backdrop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 rot="16200000">
            <a:off x="4260055" y="1421607"/>
            <a:ext cx="2479676" cy="1954212"/>
          </a:xfrm>
          <a:prstGeom prst="rect">
            <a:avLst/>
          </a:prstGeom>
          <a:ln w="12700">
            <a:miter lim="400000"/>
          </a:ln>
        </p:spPr>
      </p:pic>
      <p:sp>
        <p:nvSpPr>
          <p:cNvPr id="4047" name="Shape 4047"/>
          <p:cNvSpPr/>
          <p:nvPr/>
        </p:nvSpPr>
        <p:spPr>
          <a:xfrm>
            <a:off x="4522787" y="1158875"/>
            <a:ext cx="1954212" cy="2479675"/>
          </a:xfrm>
          <a:prstGeom prst="rect">
            <a:avLst/>
          </a:prstGeom>
          <a:solidFill>
            <a:srgbClr val="BFBFBF">
              <a:alpha val="4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048" name="image66.png" descr="1_param_notrans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 rot="16200000">
            <a:off x="4258469" y="1420019"/>
            <a:ext cx="2479676" cy="1954214"/>
          </a:xfrm>
          <a:prstGeom prst="rect">
            <a:avLst/>
          </a:prstGeom>
          <a:ln w="12700">
            <a:miter lim="400000"/>
          </a:ln>
        </p:spPr>
      </p:pic>
      <p:sp>
        <p:nvSpPr>
          <p:cNvPr id="4049" name="Shape 4049"/>
          <p:cNvSpPr/>
          <p:nvPr/>
        </p:nvSpPr>
        <p:spPr>
          <a:xfrm flipH="1">
            <a:off x="4564062" y="2433638"/>
            <a:ext cx="833438" cy="228601"/>
          </a:xfrm>
          <a:prstGeom prst="line">
            <a:avLst/>
          </a:prstGeom>
          <a:ln w="50800">
            <a:solidFill>
              <a:srgbClr val="22C710"/>
            </a:solidFill>
            <a:round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050" name="Shape 4050"/>
          <p:cNvSpPr/>
          <p:nvPr/>
        </p:nvSpPr>
        <p:spPr>
          <a:xfrm flipH="1">
            <a:off x="7396162" y="2222500"/>
            <a:ext cx="622301" cy="1020764"/>
          </a:xfrm>
          <a:prstGeom prst="line">
            <a:avLst/>
          </a:prstGeom>
          <a:ln w="50800">
            <a:solidFill>
              <a:srgbClr val="22C710"/>
            </a:solidFill>
            <a:round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051" name="Shape 4051"/>
          <p:cNvSpPr/>
          <p:nvPr/>
        </p:nvSpPr>
        <p:spPr>
          <a:xfrm flipH="1">
            <a:off x="4549774" y="3222625"/>
            <a:ext cx="838201" cy="220664"/>
          </a:xfrm>
          <a:prstGeom prst="line">
            <a:avLst/>
          </a:prstGeom>
          <a:ln w="50800">
            <a:solidFill>
              <a:srgbClr val="22C710"/>
            </a:solidFill>
            <a:round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4052" name="image59.png" descr="eye_cut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 rot="15628846">
            <a:off x="4388644" y="626268"/>
            <a:ext cx="392113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4053" name="Shape 4053"/>
          <p:cNvSpPr/>
          <p:nvPr/>
        </p:nvSpPr>
        <p:spPr>
          <a:xfrm flipH="1">
            <a:off x="4584699" y="1047749"/>
            <a:ext cx="31752" cy="2681289"/>
          </a:xfrm>
          <a:prstGeom prst="line">
            <a:avLst/>
          </a:prstGeom>
          <a:ln w="25400">
            <a:solidFill>
              <a:srgbClr val="22C710"/>
            </a:solidFill>
            <a:prstDash val="sysDas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054" name="Shape 4054"/>
          <p:cNvSpPr/>
          <p:nvPr/>
        </p:nvSpPr>
        <p:spPr>
          <a:xfrm>
            <a:off x="4616450" y="1047749"/>
            <a:ext cx="1179514" cy="2109789"/>
          </a:xfrm>
          <a:prstGeom prst="line">
            <a:avLst/>
          </a:prstGeom>
          <a:ln w="25400">
            <a:solidFill>
              <a:srgbClr val="22C710"/>
            </a:solidFill>
            <a:prstDash val="sysDas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055" name="Shape 4055"/>
          <p:cNvSpPr/>
          <p:nvPr/>
        </p:nvSpPr>
        <p:spPr>
          <a:xfrm rot="20596474">
            <a:off x="4400550" y="2541588"/>
            <a:ext cx="1319213" cy="9985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5429" y="0"/>
                </a:lnTo>
                <a:lnTo>
                  <a:pt x="18721" y="100"/>
                </a:lnTo>
                <a:lnTo>
                  <a:pt x="21600" y="17698"/>
                </a:lnTo>
                <a:lnTo>
                  <a:pt x="0" y="21600"/>
                </a:lnTo>
                <a:close/>
              </a:path>
            </a:pathLst>
          </a:custGeom>
          <a:solidFill>
            <a:srgbClr val="22C710">
              <a:alpha val="24000"/>
            </a:srgb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spd="med" advClick="1">
    <p:dissolve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7" name="Shape 4057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4058" name="Shape 4058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4061" name="Group 4061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4059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60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62" name="Shape 4062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063" name="Shape 40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Local Conditions of IGM</a:t>
            </a:r>
          </a:p>
        </p:txBody>
      </p:sp>
      <p:sp>
        <p:nvSpPr>
          <p:cNvPr id="4064" name="Shape 4064"/>
          <p:cNvSpPr/>
          <p:nvPr>
            <p:ph type="body" idx="1"/>
          </p:nvPr>
        </p:nvSpPr>
        <p:spPr>
          <a:xfrm>
            <a:off x="401637" y="834500"/>
            <a:ext cx="7540626" cy="3749275"/>
          </a:xfrm>
          <a:prstGeom prst="rect">
            <a:avLst/>
          </a:prstGeom>
        </p:spPr>
        <p:txBody>
          <a:bodyPr/>
          <a:lstStyle/>
          <a:p>
            <a:pPr lvl="0" marL="161449" indent="-161449">
              <a:buFontTx/>
              <a:buAutoNum type="arabicPeriod" startAt="1"/>
              <a:defRPr sz="1800"/>
            </a:pPr>
            <a:r>
              <a:t> Transition function per edge:</a:t>
            </a: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61449" indent="-161449">
              <a:buFontTx/>
              <a:buAutoNum type="arabicPeriod" startAt="2"/>
              <a:defRPr sz="1800"/>
            </a:pPr>
            <a:r>
              <a:t> Singularities at integer positions:</a:t>
            </a:r>
          </a:p>
        </p:txBody>
      </p:sp>
      <p:pic>
        <p:nvPicPr>
          <p:cNvPr id="4065" name="image62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44612" y="2484438"/>
            <a:ext cx="1779588" cy="3159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69" name="Group 4069"/>
          <p:cNvGrpSpPr/>
          <p:nvPr/>
        </p:nvGrpSpPr>
        <p:grpSpPr>
          <a:xfrm>
            <a:off x="615949" y="1104899"/>
            <a:ext cx="3727452" cy="733427"/>
            <a:chOff x="0" y="0"/>
            <a:chExt cx="3727450" cy="733425"/>
          </a:xfrm>
        </p:grpSpPr>
        <p:pic>
          <p:nvPicPr>
            <p:cNvPr id="4066" name="image54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2065450" cy="3886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67" name="image55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10536" y="10151"/>
              <a:ext cx="735849" cy="3679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68" name="image56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419417" y="385746"/>
              <a:ext cx="1308034" cy="3476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070" name="image65.png" descr="2_surf_notrans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934200" y="1384300"/>
            <a:ext cx="2479675" cy="1944689"/>
          </a:xfrm>
          <a:prstGeom prst="rect">
            <a:avLst/>
          </a:prstGeom>
          <a:ln w="12700">
            <a:miter lim="400000"/>
          </a:ln>
        </p:spPr>
      </p:pic>
      <p:sp>
        <p:nvSpPr>
          <p:cNvPr id="4071" name="Shape 4071"/>
          <p:cNvSpPr/>
          <p:nvPr/>
        </p:nvSpPr>
        <p:spPr>
          <a:xfrm>
            <a:off x="6553200" y="2116766"/>
            <a:ext cx="800100" cy="94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4072" name="Shape 4072"/>
          <p:cNvSpPr/>
          <p:nvPr/>
        </p:nvSpPr>
        <p:spPr>
          <a:xfrm>
            <a:off x="6858000" y="1652588"/>
            <a:ext cx="18882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1C467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1C4672"/>
                </a:solidFill>
              </a:rPr>
              <a:t>f</a:t>
            </a:r>
          </a:p>
        </p:txBody>
      </p:sp>
      <p:sp>
        <p:nvSpPr>
          <p:cNvPr id="4073" name="Shape 4073"/>
          <p:cNvSpPr/>
          <p:nvPr/>
        </p:nvSpPr>
        <p:spPr>
          <a:xfrm>
            <a:off x="6705600" y="2419350"/>
            <a:ext cx="4541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solidFill>
                  <a:srgbClr val="1C4672"/>
                </a:solidFill>
              </a:rPr>
              <a:t>f </a:t>
            </a:r>
            <a:r>
              <a:rPr baseline="30000" sz="2400">
                <a:solidFill>
                  <a:srgbClr val="1C4672"/>
                </a:solidFill>
              </a:rPr>
              <a:t>-1</a:t>
            </a:r>
          </a:p>
        </p:txBody>
      </p:sp>
      <p:sp>
        <p:nvSpPr>
          <p:cNvPr id="4074" name="Shape 4074"/>
          <p:cNvSpPr/>
          <p:nvPr/>
        </p:nvSpPr>
        <p:spPr>
          <a:xfrm rot="10800000">
            <a:off x="6553199" y="2347913"/>
            <a:ext cx="800101" cy="93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4075" name="image52.png" descr="1_param_backdrop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 rot="16200000">
            <a:off x="4260055" y="1421607"/>
            <a:ext cx="2479676" cy="1954212"/>
          </a:xfrm>
          <a:prstGeom prst="rect">
            <a:avLst/>
          </a:prstGeom>
          <a:ln w="12700">
            <a:miter lim="400000"/>
          </a:ln>
        </p:spPr>
      </p:pic>
      <p:sp>
        <p:nvSpPr>
          <p:cNvPr id="4076" name="Shape 4076"/>
          <p:cNvSpPr/>
          <p:nvPr/>
        </p:nvSpPr>
        <p:spPr>
          <a:xfrm>
            <a:off x="4522787" y="1158875"/>
            <a:ext cx="1954212" cy="2479675"/>
          </a:xfrm>
          <a:prstGeom prst="rect">
            <a:avLst/>
          </a:prstGeom>
          <a:solidFill>
            <a:srgbClr val="BFBFBF">
              <a:alpha val="4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077" name="image66.png" descr="1_param_notrans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 rot="16200000">
            <a:off x="4258469" y="1420019"/>
            <a:ext cx="2479676" cy="1954214"/>
          </a:xfrm>
          <a:prstGeom prst="rect">
            <a:avLst/>
          </a:prstGeom>
          <a:ln w="12700">
            <a:miter lim="400000"/>
          </a:ln>
        </p:spPr>
      </p:pic>
      <p:sp>
        <p:nvSpPr>
          <p:cNvPr id="4078" name="Shape 4078"/>
          <p:cNvSpPr/>
          <p:nvPr/>
        </p:nvSpPr>
        <p:spPr>
          <a:xfrm flipH="1">
            <a:off x="4564062" y="2433638"/>
            <a:ext cx="833438" cy="228601"/>
          </a:xfrm>
          <a:prstGeom prst="line">
            <a:avLst/>
          </a:prstGeom>
          <a:ln w="50800">
            <a:solidFill>
              <a:srgbClr val="22C710"/>
            </a:solidFill>
            <a:round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079" name="Shape 4079"/>
          <p:cNvSpPr/>
          <p:nvPr/>
        </p:nvSpPr>
        <p:spPr>
          <a:xfrm flipH="1">
            <a:off x="7396162" y="2222500"/>
            <a:ext cx="622301" cy="1020764"/>
          </a:xfrm>
          <a:prstGeom prst="line">
            <a:avLst/>
          </a:prstGeom>
          <a:ln w="50800">
            <a:solidFill>
              <a:srgbClr val="22C710"/>
            </a:solidFill>
            <a:round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080" name="Shape 4080"/>
          <p:cNvSpPr/>
          <p:nvPr/>
        </p:nvSpPr>
        <p:spPr>
          <a:xfrm flipH="1">
            <a:off x="4549774" y="3222625"/>
            <a:ext cx="838201" cy="220664"/>
          </a:xfrm>
          <a:prstGeom prst="line">
            <a:avLst/>
          </a:prstGeom>
          <a:ln w="50800">
            <a:solidFill>
              <a:srgbClr val="22C710"/>
            </a:solidFill>
            <a:round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4081" name="image59.png" descr="eye_cut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 rot="14345166">
            <a:off x="4067967" y="1751807"/>
            <a:ext cx="392114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4082" name="Shape 4082"/>
          <p:cNvSpPr/>
          <p:nvPr/>
        </p:nvSpPr>
        <p:spPr>
          <a:xfrm>
            <a:off x="4364037" y="2147888"/>
            <a:ext cx="366713" cy="2195513"/>
          </a:xfrm>
          <a:prstGeom prst="line">
            <a:avLst/>
          </a:prstGeom>
          <a:ln w="25400">
            <a:solidFill>
              <a:srgbClr val="22C710"/>
            </a:solidFill>
            <a:prstDash val="sysDas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083" name="Shape 4083"/>
          <p:cNvSpPr/>
          <p:nvPr/>
        </p:nvSpPr>
        <p:spPr>
          <a:xfrm>
            <a:off x="4364037" y="2147888"/>
            <a:ext cx="1592263" cy="1662112"/>
          </a:xfrm>
          <a:prstGeom prst="line">
            <a:avLst/>
          </a:prstGeom>
          <a:ln w="25400">
            <a:solidFill>
              <a:srgbClr val="22C710"/>
            </a:solidFill>
            <a:prstDash val="sysDas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084" name="Shape 4084"/>
          <p:cNvSpPr/>
          <p:nvPr/>
        </p:nvSpPr>
        <p:spPr>
          <a:xfrm rot="20596474">
            <a:off x="4570412" y="3271837"/>
            <a:ext cx="1303338" cy="890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961" y="0"/>
                </a:lnTo>
                <a:lnTo>
                  <a:pt x="15768" y="584"/>
                </a:lnTo>
                <a:lnTo>
                  <a:pt x="21600" y="17918"/>
                </a:lnTo>
                <a:lnTo>
                  <a:pt x="0" y="21600"/>
                </a:lnTo>
                <a:close/>
              </a:path>
            </a:pathLst>
          </a:custGeom>
          <a:solidFill>
            <a:srgbClr val="22C710">
              <a:alpha val="24000"/>
            </a:srgb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spd="med" advClick="1">
    <p:dissolv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6" name="Shape 4086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4087" name="Shape 4087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4090" name="Group 4090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4088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89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91" name="Shape 4091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092" name="Shape 409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Local Conditions of IGM</a:t>
            </a:r>
          </a:p>
        </p:txBody>
      </p:sp>
      <p:sp>
        <p:nvSpPr>
          <p:cNvPr id="4093" name="Shape 4093"/>
          <p:cNvSpPr/>
          <p:nvPr>
            <p:ph type="body" idx="1"/>
          </p:nvPr>
        </p:nvSpPr>
        <p:spPr>
          <a:xfrm>
            <a:off x="401637" y="834500"/>
            <a:ext cx="7540626" cy="3749275"/>
          </a:xfrm>
          <a:prstGeom prst="rect">
            <a:avLst/>
          </a:prstGeom>
        </p:spPr>
        <p:txBody>
          <a:bodyPr/>
          <a:lstStyle/>
          <a:p>
            <a:pPr lvl="0" marL="161449" indent="-161449">
              <a:buFontTx/>
              <a:buAutoNum type="arabicPeriod" startAt="1"/>
              <a:defRPr sz="1800"/>
            </a:pPr>
            <a:r>
              <a:t> Transition function per edge:</a:t>
            </a: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61449" indent="-161449">
              <a:buFontTx/>
              <a:buAutoNum type="arabicPeriod" startAt="2"/>
              <a:defRPr sz="1800"/>
            </a:pPr>
            <a:r>
              <a:t> Singularities at integer positions:</a:t>
            </a:r>
          </a:p>
        </p:txBody>
      </p:sp>
      <p:pic>
        <p:nvPicPr>
          <p:cNvPr id="4094" name="image62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44612" y="2484438"/>
            <a:ext cx="1779588" cy="3159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98" name="Group 4098"/>
          <p:cNvGrpSpPr/>
          <p:nvPr/>
        </p:nvGrpSpPr>
        <p:grpSpPr>
          <a:xfrm>
            <a:off x="615949" y="1104899"/>
            <a:ext cx="3727452" cy="733427"/>
            <a:chOff x="0" y="0"/>
            <a:chExt cx="3727450" cy="733425"/>
          </a:xfrm>
        </p:grpSpPr>
        <p:pic>
          <p:nvPicPr>
            <p:cNvPr id="4095" name="image54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2065450" cy="3886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96" name="image55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10536" y="10151"/>
              <a:ext cx="735849" cy="3679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97" name="image56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419417" y="385746"/>
              <a:ext cx="1308034" cy="3476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099" name="image65.png" descr="2_surf_notrans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934200" y="1384300"/>
            <a:ext cx="2479675" cy="1944689"/>
          </a:xfrm>
          <a:prstGeom prst="rect">
            <a:avLst/>
          </a:prstGeom>
          <a:ln w="12700">
            <a:miter lim="400000"/>
          </a:ln>
        </p:spPr>
      </p:pic>
      <p:sp>
        <p:nvSpPr>
          <p:cNvPr id="4100" name="Shape 4100"/>
          <p:cNvSpPr/>
          <p:nvPr/>
        </p:nvSpPr>
        <p:spPr>
          <a:xfrm>
            <a:off x="6553200" y="2116766"/>
            <a:ext cx="800100" cy="94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4101" name="Shape 4101"/>
          <p:cNvSpPr/>
          <p:nvPr/>
        </p:nvSpPr>
        <p:spPr>
          <a:xfrm>
            <a:off x="6858000" y="1652588"/>
            <a:ext cx="18882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1C467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1C4672"/>
                </a:solidFill>
              </a:rPr>
              <a:t>f</a:t>
            </a:r>
          </a:p>
        </p:txBody>
      </p:sp>
      <p:sp>
        <p:nvSpPr>
          <p:cNvPr id="4102" name="Shape 4102"/>
          <p:cNvSpPr/>
          <p:nvPr/>
        </p:nvSpPr>
        <p:spPr>
          <a:xfrm>
            <a:off x="6705600" y="2419350"/>
            <a:ext cx="4541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solidFill>
                  <a:srgbClr val="1C4672"/>
                </a:solidFill>
              </a:rPr>
              <a:t>f </a:t>
            </a:r>
            <a:r>
              <a:rPr baseline="30000" sz="2400">
                <a:solidFill>
                  <a:srgbClr val="1C4672"/>
                </a:solidFill>
              </a:rPr>
              <a:t>-1</a:t>
            </a:r>
          </a:p>
        </p:txBody>
      </p:sp>
      <p:sp>
        <p:nvSpPr>
          <p:cNvPr id="4103" name="Shape 4103"/>
          <p:cNvSpPr/>
          <p:nvPr/>
        </p:nvSpPr>
        <p:spPr>
          <a:xfrm rot="10800000">
            <a:off x="6553199" y="2347913"/>
            <a:ext cx="800101" cy="93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4104" name="image52.png" descr="1_param_backdrop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 rot="16200000">
            <a:off x="4260055" y="1421607"/>
            <a:ext cx="2479676" cy="1954212"/>
          </a:xfrm>
          <a:prstGeom prst="rect">
            <a:avLst/>
          </a:prstGeom>
          <a:ln w="12700">
            <a:miter lim="400000"/>
          </a:ln>
        </p:spPr>
      </p:pic>
      <p:sp>
        <p:nvSpPr>
          <p:cNvPr id="4105" name="Shape 4105"/>
          <p:cNvSpPr/>
          <p:nvPr/>
        </p:nvSpPr>
        <p:spPr>
          <a:xfrm>
            <a:off x="4522787" y="1158875"/>
            <a:ext cx="1954212" cy="2479675"/>
          </a:xfrm>
          <a:prstGeom prst="rect">
            <a:avLst/>
          </a:prstGeom>
          <a:solidFill>
            <a:srgbClr val="BFBFBF">
              <a:alpha val="4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106" name="image66.png" descr="1_param_notrans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 rot="16200000">
            <a:off x="4258469" y="1420019"/>
            <a:ext cx="2479676" cy="1954214"/>
          </a:xfrm>
          <a:prstGeom prst="rect">
            <a:avLst/>
          </a:prstGeom>
          <a:ln w="12700">
            <a:miter lim="400000"/>
          </a:ln>
        </p:spPr>
      </p:pic>
      <p:sp>
        <p:nvSpPr>
          <p:cNvPr id="4107" name="Shape 4107"/>
          <p:cNvSpPr/>
          <p:nvPr/>
        </p:nvSpPr>
        <p:spPr>
          <a:xfrm flipH="1">
            <a:off x="4564062" y="2433638"/>
            <a:ext cx="833438" cy="228601"/>
          </a:xfrm>
          <a:prstGeom prst="line">
            <a:avLst/>
          </a:prstGeom>
          <a:ln w="50800">
            <a:solidFill>
              <a:srgbClr val="22C710"/>
            </a:solidFill>
            <a:round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108" name="Shape 4108"/>
          <p:cNvSpPr/>
          <p:nvPr/>
        </p:nvSpPr>
        <p:spPr>
          <a:xfrm flipH="1">
            <a:off x="7396162" y="2222500"/>
            <a:ext cx="622301" cy="1020764"/>
          </a:xfrm>
          <a:prstGeom prst="line">
            <a:avLst/>
          </a:prstGeom>
          <a:ln w="50800">
            <a:solidFill>
              <a:srgbClr val="22C710"/>
            </a:solidFill>
            <a:round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109" name="Shape 4109"/>
          <p:cNvSpPr/>
          <p:nvPr/>
        </p:nvSpPr>
        <p:spPr>
          <a:xfrm flipH="1">
            <a:off x="4549774" y="3222625"/>
            <a:ext cx="838201" cy="220664"/>
          </a:xfrm>
          <a:prstGeom prst="line">
            <a:avLst/>
          </a:prstGeom>
          <a:ln w="50800">
            <a:solidFill>
              <a:srgbClr val="22C710"/>
            </a:solidFill>
            <a:round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4110" name="image59.png" descr="eye_cut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 rot="14345166">
            <a:off x="4067967" y="1751807"/>
            <a:ext cx="392114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4111" name="Shape 4111"/>
          <p:cNvSpPr/>
          <p:nvPr/>
        </p:nvSpPr>
        <p:spPr>
          <a:xfrm rot="20596474">
            <a:off x="4570412" y="3271837"/>
            <a:ext cx="1303338" cy="890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961" y="0"/>
                </a:lnTo>
                <a:lnTo>
                  <a:pt x="15768" y="584"/>
                </a:lnTo>
                <a:lnTo>
                  <a:pt x="21600" y="17918"/>
                </a:lnTo>
                <a:lnTo>
                  <a:pt x="0" y="21600"/>
                </a:lnTo>
                <a:close/>
              </a:path>
            </a:pathLst>
          </a:custGeom>
          <a:solidFill>
            <a:srgbClr val="22C710">
              <a:alpha val="24000"/>
            </a:srgb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112" name="Shape 4112"/>
          <p:cNvSpPr/>
          <p:nvPr/>
        </p:nvSpPr>
        <p:spPr>
          <a:xfrm>
            <a:off x="4583113" y="3443287"/>
            <a:ext cx="522288" cy="652463"/>
          </a:xfrm>
          <a:prstGeom prst="line">
            <a:avLst/>
          </a:prstGeom>
          <a:ln w="25400">
            <a:solidFill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113" name="Shape 4113"/>
          <p:cNvSpPr/>
          <p:nvPr/>
        </p:nvSpPr>
        <p:spPr>
          <a:xfrm flipH="1">
            <a:off x="5105399" y="3222625"/>
            <a:ext cx="292101" cy="873126"/>
          </a:xfrm>
          <a:prstGeom prst="line">
            <a:avLst/>
          </a:prstGeom>
          <a:ln w="25400">
            <a:solidFill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114" name="Shape 4114"/>
          <p:cNvSpPr/>
          <p:nvPr/>
        </p:nvSpPr>
        <p:spPr>
          <a:xfrm>
            <a:off x="4364037" y="2147888"/>
            <a:ext cx="1592263" cy="1662112"/>
          </a:xfrm>
          <a:prstGeom prst="line">
            <a:avLst/>
          </a:prstGeom>
          <a:ln w="25400">
            <a:solidFill>
              <a:srgbClr val="22C710"/>
            </a:solidFill>
            <a:prstDash val="sysDas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115" name="Shape 4115"/>
          <p:cNvSpPr/>
          <p:nvPr/>
        </p:nvSpPr>
        <p:spPr>
          <a:xfrm>
            <a:off x="4364037" y="2147888"/>
            <a:ext cx="366713" cy="2195513"/>
          </a:xfrm>
          <a:prstGeom prst="line">
            <a:avLst/>
          </a:prstGeom>
          <a:ln w="25400">
            <a:solidFill>
              <a:srgbClr val="22C710"/>
            </a:solidFill>
            <a:prstDash val="sysDas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</p:spTree>
  </p:cSld>
  <p:clrMapOvr>
    <a:masterClrMapping/>
  </p:clrMapOvr>
  <p:transition spd="med" advClick="1">
    <p:dissolve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7" name="Shape 4117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4118" name="Shape 4118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4121" name="Group 4121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4119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20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22" name="Shape 4122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123" name="Shape 412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Local Conditions of IGM</a:t>
            </a:r>
          </a:p>
        </p:txBody>
      </p:sp>
      <p:sp>
        <p:nvSpPr>
          <p:cNvPr id="4124" name="Shape 4124"/>
          <p:cNvSpPr/>
          <p:nvPr>
            <p:ph type="body" idx="1"/>
          </p:nvPr>
        </p:nvSpPr>
        <p:spPr>
          <a:xfrm>
            <a:off x="401637" y="834500"/>
            <a:ext cx="7540626" cy="3749275"/>
          </a:xfrm>
          <a:prstGeom prst="rect">
            <a:avLst/>
          </a:prstGeom>
        </p:spPr>
        <p:txBody>
          <a:bodyPr/>
          <a:lstStyle/>
          <a:p>
            <a:pPr lvl="0" marL="161449" indent="-161449">
              <a:buFontTx/>
              <a:buAutoNum type="arabicPeriod" startAt="1"/>
              <a:defRPr sz="1800"/>
            </a:pPr>
            <a:r>
              <a:t> Transition function per edge:</a:t>
            </a: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61449" indent="-161449">
              <a:buFontTx/>
              <a:buAutoNum type="arabicPeriod" startAt="2"/>
              <a:defRPr sz="1800"/>
            </a:pPr>
            <a:r>
              <a:t> Singularities at integer positions:</a:t>
            </a:r>
          </a:p>
        </p:txBody>
      </p:sp>
      <p:pic>
        <p:nvPicPr>
          <p:cNvPr id="4125" name="image62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44612" y="2484438"/>
            <a:ext cx="1779588" cy="3159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29" name="Group 4129"/>
          <p:cNvGrpSpPr/>
          <p:nvPr/>
        </p:nvGrpSpPr>
        <p:grpSpPr>
          <a:xfrm>
            <a:off x="615949" y="1104899"/>
            <a:ext cx="3727452" cy="733427"/>
            <a:chOff x="0" y="0"/>
            <a:chExt cx="3727450" cy="733425"/>
          </a:xfrm>
        </p:grpSpPr>
        <p:pic>
          <p:nvPicPr>
            <p:cNvPr id="4126" name="image54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2065450" cy="3886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27" name="image55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10536" y="10151"/>
              <a:ext cx="735849" cy="3679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28" name="image56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419417" y="385746"/>
              <a:ext cx="1308034" cy="3476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130" name="image65.png" descr="2_surf_notrans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934200" y="1384300"/>
            <a:ext cx="2479675" cy="1944689"/>
          </a:xfrm>
          <a:prstGeom prst="rect">
            <a:avLst/>
          </a:prstGeom>
          <a:ln w="12700">
            <a:miter lim="400000"/>
          </a:ln>
        </p:spPr>
      </p:pic>
      <p:sp>
        <p:nvSpPr>
          <p:cNvPr id="4131" name="Shape 4131"/>
          <p:cNvSpPr/>
          <p:nvPr/>
        </p:nvSpPr>
        <p:spPr>
          <a:xfrm>
            <a:off x="6553200" y="2116766"/>
            <a:ext cx="800100" cy="94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4132" name="Shape 4132"/>
          <p:cNvSpPr/>
          <p:nvPr/>
        </p:nvSpPr>
        <p:spPr>
          <a:xfrm>
            <a:off x="6858000" y="1652588"/>
            <a:ext cx="18882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1C467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1C4672"/>
                </a:solidFill>
              </a:rPr>
              <a:t>f</a:t>
            </a:r>
          </a:p>
        </p:txBody>
      </p:sp>
      <p:sp>
        <p:nvSpPr>
          <p:cNvPr id="4133" name="Shape 4133"/>
          <p:cNvSpPr/>
          <p:nvPr/>
        </p:nvSpPr>
        <p:spPr>
          <a:xfrm>
            <a:off x="6705600" y="2419350"/>
            <a:ext cx="4541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solidFill>
                  <a:srgbClr val="1C4672"/>
                </a:solidFill>
              </a:rPr>
              <a:t>f </a:t>
            </a:r>
            <a:r>
              <a:rPr baseline="30000" sz="2400">
                <a:solidFill>
                  <a:srgbClr val="1C4672"/>
                </a:solidFill>
              </a:rPr>
              <a:t>-1</a:t>
            </a:r>
          </a:p>
        </p:txBody>
      </p:sp>
      <p:sp>
        <p:nvSpPr>
          <p:cNvPr id="4134" name="Shape 4134"/>
          <p:cNvSpPr/>
          <p:nvPr/>
        </p:nvSpPr>
        <p:spPr>
          <a:xfrm rot="10800000">
            <a:off x="6553199" y="2347913"/>
            <a:ext cx="800101" cy="93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4135" name="image52.png" descr="1_param_backdrop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 rot="16200000">
            <a:off x="4260055" y="1421607"/>
            <a:ext cx="2479676" cy="1954212"/>
          </a:xfrm>
          <a:prstGeom prst="rect">
            <a:avLst/>
          </a:prstGeom>
          <a:ln w="12700">
            <a:miter lim="400000"/>
          </a:ln>
        </p:spPr>
      </p:pic>
      <p:sp>
        <p:nvSpPr>
          <p:cNvPr id="4136" name="Shape 4136"/>
          <p:cNvSpPr/>
          <p:nvPr/>
        </p:nvSpPr>
        <p:spPr>
          <a:xfrm>
            <a:off x="4522787" y="1158875"/>
            <a:ext cx="1954212" cy="2479675"/>
          </a:xfrm>
          <a:prstGeom prst="rect">
            <a:avLst/>
          </a:prstGeom>
          <a:solidFill>
            <a:srgbClr val="BFBFBF">
              <a:alpha val="4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137" name="image66.png" descr="1_param_notrans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 rot="16200000">
            <a:off x="4258469" y="1420019"/>
            <a:ext cx="2479676" cy="1954214"/>
          </a:xfrm>
          <a:prstGeom prst="rect">
            <a:avLst/>
          </a:prstGeom>
          <a:ln w="12700">
            <a:miter lim="400000"/>
          </a:ln>
        </p:spPr>
      </p:pic>
      <p:sp>
        <p:nvSpPr>
          <p:cNvPr id="4138" name="Shape 4138"/>
          <p:cNvSpPr/>
          <p:nvPr/>
        </p:nvSpPr>
        <p:spPr>
          <a:xfrm flipH="1">
            <a:off x="4564062" y="2433638"/>
            <a:ext cx="833438" cy="228601"/>
          </a:xfrm>
          <a:prstGeom prst="line">
            <a:avLst/>
          </a:prstGeom>
          <a:ln w="50800">
            <a:solidFill>
              <a:srgbClr val="22C710"/>
            </a:solidFill>
            <a:round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139" name="Shape 4139"/>
          <p:cNvSpPr/>
          <p:nvPr/>
        </p:nvSpPr>
        <p:spPr>
          <a:xfrm flipH="1">
            <a:off x="7396162" y="2222500"/>
            <a:ext cx="622301" cy="1020764"/>
          </a:xfrm>
          <a:prstGeom prst="line">
            <a:avLst/>
          </a:prstGeom>
          <a:ln w="50800">
            <a:solidFill>
              <a:srgbClr val="22C710"/>
            </a:solidFill>
            <a:round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140" name="Shape 4140"/>
          <p:cNvSpPr/>
          <p:nvPr/>
        </p:nvSpPr>
        <p:spPr>
          <a:xfrm flipH="1">
            <a:off x="4549774" y="3222625"/>
            <a:ext cx="838201" cy="220664"/>
          </a:xfrm>
          <a:prstGeom prst="line">
            <a:avLst/>
          </a:prstGeom>
          <a:ln w="50800">
            <a:solidFill>
              <a:srgbClr val="22C710"/>
            </a:solidFill>
            <a:round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4141" name="image59.png" descr="eye_cut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 rot="4395822">
            <a:off x="5201444" y="4350544"/>
            <a:ext cx="392113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4142" name="Shape 4142"/>
          <p:cNvSpPr/>
          <p:nvPr/>
        </p:nvSpPr>
        <p:spPr>
          <a:xfrm flipH="1" flipV="1">
            <a:off x="4203699" y="2971800"/>
            <a:ext cx="1136651" cy="1419226"/>
          </a:xfrm>
          <a:prstGeom prst="line">
            <a:avLst/>
          </a:prstGeom>
          <a:ln w="25400">
            <a:solidFill>
              <a:srgbClr val="22C710"/>
            </a:solidFill>
            <a:prstDash val="sysDas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143" name="Shape 4143"/>
          <p:cNvSpPr/>
          <p:nvPr/>
        </p:nvSpPr>
        <p:spPr>
          <a:xfrm flipV="1">
            <a:off x="5340349" y="2635250"/>
            <a:ext cx="69851" cy="1755776"/>
          </a:xfrm>
          <a:prstGeom prst="line">
            <a:avLst/>
          </a:prstGeom>
          <a:ln w="25400">
            <a:solidFill>
              <a:srgbClr val="22C710"/>
            </a:solidFill>
            <a:prstDash val="sysDas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144" name="Shape 4144"/>
          <p:cNvSpPr/>
          <p:nvPr/>
        </p:nvSpPr>
        <p:spPr>
          <a:xfrm rot="20596474">
            <a:off x="4287837" y="2808288"/>
            <a:ext cx="1211263" cy="534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705" y="20610"/>
                </a:moveTo>
                <a:lnTo>
                  <a:pt x="0" y="0"/>
                </a:lnTo>
                <a:lnTo>
                  <a:pt x="21600" y="757"/>
                </a:lnTo>
                <a:lnTo>
                  <a:pt x="18400" y="21600"/>
                </a:lnTo>
                <a:lnTo>
                  <a:pt x="3705" y="20610"/>
                </a:lnTo>
                <a:close/>
              </a:path>
            </a:pathLst>
          </a:custGeom>
          <a:solidFill>
            <a:srgbClr val="22C710">
              <a:alpha val="24000"/>
            </a:srgb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spd="med" advClick="1">
    <p:dissolve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6" name="Shape 4146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4147" name="Shape 4147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4150" name="Group 4150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4148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49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51" name="Shape 4151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152" name="Shape 41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Local Conditions of IGM</a:t>
            </a:r>
          </a:p>
        </p:txBody>
      </p:sp>
      <p:sp>
        <p:nvSpPr>
          <p:cNvPr id="4153" name="Shape 4153"/>
          <p:cNvSpPr/>
          <p:nvPr>
            <p:ph type="body" idx="1"/>
          </p:nvPr>
        </p:nvSpPr>
        <p:spPr>
          <a:xfrm>
            <a:off x="401637" y="834500"/>
            <a:ext cx="7540626" cy="3749275"/>
          </a:xfrm>
          <a:prstGeom prst="rect">
            <a:avLst/>
          </a:prstGeom>
        </p:spPr>
        <p:txBody>
          <a:bodyPr/>
          <a:lstStyle/>
          <a:p>
            <a:pPr lvl="0" marL="161449" indent="-161449">
              <a:buFontTx/>
              <a:buAutoNum type="arabicPeriod" startAt="1"/>
              <a:defRPr sz="1800"/>
            </a:pPr>
            <a:r>
              <a:t> Transition function per edge:</a:t>
            </a: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61449" indent="-161449">
              <a:buFontTx/>
              <a:buAutoNum type="arabicPeriod" startAt="2"/>
              <a:defRPr sz="1800"/>
            </a:pPr>
            <a:r>
              <a:t> Singularities at integer positions:</a:t>
            </a:r>
          </a:p>
        </p:txBody>
      </p:sp>
      <p:pic>
        <p:nvPicPr>
          <p:cNvPr id="4154" name="image62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44612" y="2484438"/>
            <a:ext cx="1779588" cy="3159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58" name="Group 4158"/>
          <p:cNvGrpSpPr/>
          <p:nvPr/>
        </p:nvGrpSpPr>
        <p:grpSpPr>
          <a:xfrm>
            <a:off x="615949" y="1104899"/>
            <a:ext cx="3727452" cy="733427"/>
            <a:chOff x="0" y="0"/>
            <a:chExt cx="3727450" cy="733425"/>
          </a:xfrm>
        </p:grpSpPr>
        <p:pic>
          <p:nvPicPr>
            <p:cNvPr id="4155" name="image54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2065450" cy="3886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56" name="image55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10536" y="10151"/>
              <a:ext cx="735849" cy="3679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57" name="image56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419417" y="385746"/>
              <a:ext cx="1308034" cy="3476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159" name="image67.png" descr="2_surf_notrans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942138" y="1390650"/>
            <a:ext cx="2465388" cy="1931989"/>
          </a:xfrm>
          <a:prstGeom prst="rect">
            <a:avLst/>
          </a:prstGeom>
          <a:ln w="12700">
            <a:miter lim="400000"/>
          </a:ln>
        </p:spPr>
      </p:pic>
      <p:sp>
        <p:nvSpPr>
          <p:cNvPr id="4160" name="Shape 4160"/>
          <p:cNvSpPr/>
          <p:nvPr/>
        </p:nvSpPr>
        <p:spPr>
          <a:xfrm>
            <a:off x="6553200" y="2116766"/>
            <a:ext cx="800100" cy="94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4161" name="Shape 4161"/>
          <p:cNvSpPr/>
          <p:nvPr/>
        </p:nvSpPr>
        <p:spPr>
          <a:xfrm>
            <a:off x="6858000" y="1652588"/>
            <a:ext cx="18882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1C467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1C4672"/>
                </a:solidFill>
              </a:rPr>
              <a:t>f</a:t>
            </a:r>
          </a:p>
        </p:txBody>
      </p:sp>
      <p:sp>
        <p:nvSpPr>
          <p:cNvPr id="4162" name="Shape 4162"/>
          <p:cNvSpPr/>
          <p:nvPr/>
        </p:nvSpPr>
        <p:spPr>
          <a:xfrm>
            <a:off x="6705600" y="2419350"/>
            <a:ext cx="4541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solidFill>
                  <a:srgbClr val="1C4672"/>
                </a:solidFill>
              </a:rPr>
              <a:t>f </a:t>
            </a:r>
            <a:r>
              <a:rPr baseline="30000" sz="2400">
                <a:solidFill>
                  <a:srgbClr val="1C4672"/>
                </a:solidFill>
              </a:rPr>
              <a:t>-1</a:t>
            </a:r>
          </a:p>
        </p:txBody>
      </p:sp>
      <p:sp>
        <p:nvSpPr>
          <p:cNvPr id="4163" name="Shape 4163"/>
          <p:cNvSpPr/>
          <p:nvPr/>
        </p:nvSpPr>
        <p:spPr>
          <a:xfrm rot="10800000">
            <a:off x="6553199" y="2347913"/>
            <a:ext cx="800101" cy="93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4164" name="image52.png" descr="1_param_backdrop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 rot="16200000">
            <a:off x="4260055" y="1421607"/>
            <a:ext cx="2479676" cy="1954212"/>
          </a:xfrm>
          <a:prstGeom prst="rect">
            <a:avLst/>
          </a:prstGeom>
          <a:ln w="12700">
            <a:miter lim="400000"/>
          </a:ln>
        </p:spPr>
      </p:pic>
      <p:sp>
        <p:nvSpPr>
          <p:cNvPr id="4165" name="Shape 4165"/>
          <p:cNvSpPr/>
          <p:nvPr/>
        </p:nvSpPr>
        <p:spPr>
          <a:xfrm>
            <a:off x="4522787" y="1158875"/>
            <a:ext cx="1954212" cy="2479675"/>
          </a:xfrm>
          <a:prstGeom prst="rect">
            <a:avLst/>
          </a:prstGeom>
          <a:solidFill>
            <a:srgbClr val="BFBFBF">
              <a:alpha val="4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166" name="image68.png" descr="1_param_notrans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 rot="16200000">
            <a:off x="4258469" y="1420019"/>
            <a:ext cx="2479676" cy="1954214"/>
          </a:xfrm>
          <a:prstGeom prst="rect">
            <a:avLst/>
          </a:prstGeom>
          <a:ln w="12700">
            <a:miter lim="400000"/>
          </a:ln>
        </p:spPr>
      </p:pic>
      <p:sp>
        <p:nvSpPr>
          <p:cNvPr id="4167" name="Shape 4167"/>
          <p:cNvSpPr/>
          <p:nvPr/>
        </p:nvSpPr>
        <p:spPr>
          <a:xfrm flipH="1">
            <a:off x="4564062" y="2433638"/>
            <a:ext cx="833438" cy="228601"/>
          </a:xfrm>
          <a:prstGeom prst="line">
            <a:avLst/>
          </a:prstGeom>
          <a:ln w="50800">
            <a:solidFill>
              <a:srgbClr val="22C710"/>
            </a:solidFill>
            <a:round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168" name="Shape 4168"/>
          <p:cNvSpPr/>
          <p:nvPr/>
        </p:nvSpPr>
        <p:spPr>
          <a:xfrm flipH="1">
            <a:off x="7396162" y="2222500"/>
            <a:ext cx="622301" cy="1020764"/>
          </a:xfrm>
          <a:prstGeom prst="line">
            <a:avLst/>
          </a:prstGeom>
          <a:ln w="50800">
            <a:solidFill>
              <a:srgbClr val="22C710"/>
            </a:solidFill>
            <a:round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169" name="Shape 4169"/>
          <p:cNvSpPr/>
          <p:nvPr/>
        </p:nvSpPr>
        <p:spPr>
          <a:xfrm flipH="1">
            <a:off x="4549774" y="3222625"/>
            <a:ext cx="838201" cy="220664"/>
          </a:xfrm>
          <a:prstGeom prst="line">
            <a:avLst/>
          </a:prstGeom>
          <a:ln w="50800">
            <a:solidFill>
              <a:srgbClr val="22C710"/>
            </a:solidFill>
            <a:round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</p:spTree>
  </p:cSld>
  <p:clrMapOvr>
    <a:masterClrMapping/>
  </p:clrMapOvr>
  <p:transition spd="med" advClick="1">
    <p:dissolve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1" name="Shape 4171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4172" name="Shape 4172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4175" name="Group 4175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4173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74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76" name="Shape 4176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177" name="Shape 417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Local Conditions of IGM</a:t>
            </a:r>
          </a:p>
        </p:txBody>
      </p:sp>
      <p:sp>
        <p:nvSpPr>
          <p:cNvPr id="4178" name="Shape 4178"/>
          <p:cNvSpPr/>
          <p:nvPr>
            <p:ph type="body" idx="1"/>
          </p:nvPr>
        </p:nvSpPr>
        <p:spPr>
          <a:xfrm>
            <a:off x="401637" y="834500"/>
            <a:ext cx="7540626" cy="3749275"/>
          </a:xfrm>
          <a:prstGeom prst="rect">
            <a:avLst/>
          </a:prstGeom>
        </p:spPr>
        <p:txBody>
          <a:bodyPr/>
          <a:lstStyle/>
          <a:p>
            <a:pPr lvl="0" marL="161449" indent="-161449">
              <a:buFontTx/>
              <a:buAutoNum type="arabicPeriod" startAt="1"/>
              <a:defRPr sz="1800"/>
            </a:pPr>
            <a:r>
              <a:t> Transition function per edge:</a:t>
            </a: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61449" indent="-161449">
              <a:buFontTx/>
              <a:buAutoNum type="arabicPeriod" startAt="2"/>
              <a:defRPr sz="1800"/>
            </a:pPr>
            <a:r>
              <a:t> Singularities at integer positions:</a:t>
            </a:r>
          </a:p>
          <a:p>
            <a:pPr lvl="0" marL="179388" indent="-179388">
              <a:buFontTx/>
              <a:buAutoNum type="arabicPeriod" startAt="2"/>
              <a:defRPr sz="1800"/>
            </a:pPr>
          </a:p>
          <a:p>
            <a:pPr lvl="0" marL="179388" indent="-179388">
              <a:buFontTx/>
              <a:buAutoNum type="arabicPeriod" startAt="2"/>
              <a:defRPr sz="1800"/>
            </a:pPr>
          </a:p>
          <a:p>
            <a:pPr lvl="0" marL="161449" indent="-161449">
              <a:buFontTx/>
              <a:buAutoNum type="arabicPeriod" startAt="3"/>
              <a:defRPr sz="1800"/>
            </a:pPr>
            <a:r>
              <a:t> Consistent orientation:</a:t>
            </a:r>
          </a:p>
          <a:p>
            <a:pPr lvl="0" marL="179387" indent="-179387">
              <a:buSzTx/>
              <a:buNone/>
              <a:defRPr sz="1800"/>
            </a:pPr>
            <a:r>
              <a:t>	 for all triangle images (u,v,w)</a:t>
            </a:r>
          </a:p>
        </p:txBody>
      </p:sp>
      <p:pic>
        <p:nvPicPr>
          <p:cNvPr id="4179" name="image62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44612" y="2484438"/>
            <a:ext cx="1779588" cy="3159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83" name="Group 4183"/>
          <p:cNvGrpSpPr/>
          <p:nvPr/>
        </p:nvGrpSpPr>
        <p:grpSpPr>
          <a:xfrm>
            <a:off x="615949" y="1104899"/>
            <a:ext cx="3727452" cy="733427"/>
            <a:chOff x="0" y="0"/>
            <a:chExt cx="3727450" cy="733425"/>
          </a:xfrm>
        </p:grpSpPr>
        <p:pic>
          <p:nvPicPr>
            <p:cNvPr id="4180" name="image54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2065450" cy="3886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81" name="image55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10536" y="10151"/>
              <a:ext cx="735849" cy="3679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82" name="image56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419417" y="385746"/>
              <a:ext cx="1308034" cy="3476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184" name="image69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12837" y="3714750"/>
            <a:ext cx="2011363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5" name="image67.png" descr="2_surf_notrans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942138" y="1390650"/>
            <a:ext cx="2465388" cy="1931989"/>
          </a:xfrm>
          <a:prstGeom prst="rect">
            <a:avLst/>
          </a:prstGeom>
          <a:ln w="12700">
            <a:miter lim="400000"/>
          </a:ln>
        </p:spPr>
      </p:pic>
      <p:sp>
        <p:nvSpPr>
          <p:cNvPr id="4186" name="Shape 4186"/>
          <p:cNvSpPr/>
          <p:nvPr/>
        </p:nvSpPr>
        <p:spPr>
          <a:xfrm>
            <a:off x="6553200" y="2116766"/>
            <a:ext cx="800100" cy="94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4187" name="Shape 4187"/>
          <p:cNvSpPr/>
          <p:nvPr/>
        </p:nvSpPr>
        <p:spPr>
          <a:xfrm>
            <a:off x="6858000" y="1652588"/>
            <a:ext cx="18882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1C467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1C4672"/>
                </a:solidFill>
              </a:rPr>
              <a:t>f</a:t>
            </a:r>
          </a:p>
        </p:txBody>
      </p:sp>
      <p:sp>
        <p:nvSpPr>
          <p:cNvPr id="4188" name="Shape 4188"/>
          <p:cNvSpPr/>
          <p:nvPr/>
        </p:nvSpPr>
        <p:spPr>
          <a:xfrm>
            <a:off x="6705600" y="2419350"/>
            <a:ext cx="4541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solidFill>
                  <a:srgbClr val="1C4672"/>
                </a:solidFill>
              </a:rPr>
              <a:t>f </a:t>
            </a:r>
            <a:r>
              <a:rPr baseline="30000" sz="2400">
                <a:solidFill>
                  <a:srgbClr val="1C4672"/>
                </a:solidFill>
              </a:rPr>
              <a:t>-1</a:t>
            </a:r>
          </a:p>
        </p:txBody>
      </p:sp>
      <p:sp>
        <p:nvSpPr>
          <p:cNvPr id="4189" name="Shape 4189"/>
          <p:cNvSpPr/>
          <p:nvPr/>
        </p:nvSpPr>
        <p:spPr>
          <a:xfrm rot="10800000">
            <a:off x="6553199" y="2347913"/>
            <a:ext cx="800101" cy="93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4190" name="image52.png" descr="1_param_backdrop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 rot="16200000">
            <a:off x="4260055" y="1421607"/>
            <a:ext cx="2479676" cy="1954212"/>
          </a:xfrm>
          <a:prstGeom prst="rect">
            <a:avLst/>
          </a:prstGeom>
          <a:ln w="12700">
            <a:miter lim="400000"/>
          </a:ln>
        </p:spPr>
      </p:pic>
      <p:sp>
        <p:nvSpPr>
          <p:cNvPr id="4191" name="Shape 4191"/>
          <p:cNvSpPr/>
          <p:nvPr/>
        </p:nvSpPr>
        <p:spPr>
          <a:xfrm>
            <a:off x="4522787" y="1158875"/>
            <a:ext cx="1954212" cy="2479675"/>
          </a:xfrm>
          <a:prstGeom prst="rect">
            <a:avLst/>
          </a:prstGeom>
          <a:solidFill>
            <a:srgbClr val="BFBFBF">
              <a:alpha val="4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192" name="image68.png" descr="1_param_notrans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4258469" y="1420019"/>
            <a:ext cx="2479676" cy="1954214"/>
          </a:xfrm>
          <a:prstGeom prst="rect">
            <a:avLst/>
          </a:prstGeom>
          <a:ln w="12700">
            <a:miter lim="400000"/>
          </a:ln>
        </p:spPr>
      </p:pic>
      <p:sp>
        <p:nvSpPr>
          <p:cNvPr id="4193" name="Shape 4193"/>
          <p:cNvSpPr/>
          <p:nvPr/>
        </p:nvSpPr>
        <p:spPr>
          <a:xfrm flipH="1">
            <a:off x="4564062" y="2433638"/>
            <a:ext cx="833438" cy="228601"/>
          </a:xfrm>
          <a:prstGeom prst="line">
            <a:avLst/>
          </a:prstGeom>
          <a:ln w="50800">
            <a:solidFill>
              <a:srgbClr val="22C710"/>
            </a:solidFill>
            <a:round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194" name="Shape 4194"/>
          <p:cNvSpPr/>
          <p:nvPr/>
        </p:nvSpPr>
        <p:spPr>
          <a:xfrm flipH="1">
            <a:off x="7396162" y="2222500"/>
            <a:ext cx="622301" cy="1020764"/>
          </a:xfrm>
          <a:prstGeom prst="line">
            <a:avLst/>
          </a:prstGeom>
          <a:ln w="50800">
            <a:solidFill>
              <a:srgbClr val="22C710"/>
            </a:solidFill>
            <a:round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195" name="Shape 4195"/>
          <p:cNvSpPr/>
          <p:nvPr/>
        </p:nvSpPr>
        <p:spPr>
          <a:xfrm flipH="1">
            <a:off x="4549774" y="3222625"/>
            <a:ext cx="838201" cy="220664"/>
          </a:xfrm>
          <a:prstGeom prst="line">
            <a:avLst/>
          </a:prstGeom>
          <a:ln w="50800">
            <a:solidFill>
              <a:srgbClr val="22C710"/>
            </a:solidFill>
            <a:round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</p:spTree>
  </p:cSld>
  <p:clrMapOvr>
    <a:masterClrMapping/>
  </p:clrMapOvr>
  <p:transition spd="med" advClick="1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heightfield0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12810" y="907581"/>
            <a:ext cx="3570011" cy="3570011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Shape 305"/>
          <p:cNvSpPr/>
          <p:nvPr>
            <p:ph type="body" idx="1"/>
          </p:nvPr>
        </p:nvSpPr>
        <p:spPr>
          <a:xfrm>
            <a:off x="391477" y="930725"/>
            <a:ext cx="7540626" cy="3353625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pPr lvl="0">
              <a:defRPr sz="1800"/>
            </a:pPr>
            <a:r>
              <a:rPr sz="2200"/>
              <a:t>geometric interpretation</a:t>
            </a:r>
          </a:p>
        </p:txBody>
      </p:sp>
      <p:sp>
        <p:nvSpPr>
          <p:cNvPr id="306" name="Shape 306"/>
          <p:cNvSpPr/>
          <p:nvPr/>
        </p:nvSpPr>
        <p:spPr>
          <a:xfrm>
            <a:off x="1153567" y="1930909"/>
            <a:ext cx="2325843" cy="1594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9" h="21099" fill="norm" stroke="1" extrusionOk="0">
                <a:moveTo>
                  <a:pt x="20691" y="802"/>
                </a:moveTo>
                <a:cubicBezTo>
                  <a:pt x="20846" y="1446"/>
                  <a:pt x="20980" y="2100"/>
                  <a:pt x="21090" y="2763"/>
                </a:cubicBezTo>
                <a:cubicBezTo>
                  <a:pt x="21510" y="5286"/>
                  <a:pt x="21600" y="7899"/>
                  <a:pt x="21351" y="10468"/>
                </a:cubicBezTo>
                <a:cubicBezTo>
                  <a:pt x="21268" y="11422"/>
                  <a:pt x="21012" y="12330"/>
                  <a:pt x="20609" y="13102"/>
                </a:cubicBezTo>
                <a:cubicBezTo>
                  <a:pt x="20025" y="14219"/>
                  <a:pt x="19208" y="14950"/>
                  <a:pt x="18357" y="15624"/>
                </a:cubicBezTo>
                <a:cubicBezTo>
                  <a:pt x="17504" y="16300"/>
                  <a:pt x="16618" y="16919"/>
                  <a:pt x="15894" y="17853"/>
                </a:cubicBezTo>
                <a:cubicBezTo>
                  <a:pt x="15212" y="18732"/>
                  <a:pt x="14702" y="19851"/>
                  <a:pt x="14416" y="21099"/>
                </a:cubicBezTo>
                <a:lnTo>
                  <a:pt x="0" y="9358"/>
                </a:lnTo>
                <a:cubicBezTo>
                  <a:pt x="754" y="7648"/>
                  <a:pt x="1736" y="6182"/>
                  <a:pt x="2884" y="5037"/>
                </a:cubicBezTo>
                <a:cubicBezTo>
                  <a:pt x="4069" y="3855"/>
                  <a:pt x="5411" y="3035"/>
                  <a:pt x="6788" y="2359"/>
                </a:cubicBezTo>
                <a:cubicBezTo>
                  <a:pt x="11220" y="182"/>
                  <a:pt x="15943" y="-501"/>
                  <a:pt x="20590" y="363"/>
                </a:cubicBezTo>
              </a:path>
            </a:pathLst>
          </a:custGeom>
          <a:solidFill>
            <a:srgbClr val="00E200">
              <a:alpha val="15000"/>
            </a:srgbClr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07" name="Shape 307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308" name="Shape 308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311" name="Group 311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309" name="VCI_Logo_crop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0" name="AICES-logo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2" name="Shape 312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13" name="Shape 313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46799" tIns="46799" rIns="46799" bIns="46799"/>
          <a:lstStyle>
            <a:lvl1pPr algn="l"/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       Constrained Optimization</a:t>
            </a:r>
          </a:p>
        </p:txBody>
      </p:sp>
      <p:sp>
        <p:nvSpPr>
          <p:cNvPr id="314" name="Shape 314"/>
          <p:cNvSpPr/>
          <p:nvPr/>
        </p:nvSpPr>
        <p:spPr>
          <a:xfrm>
            <a:off x="2682065" y="1623536"/>
            <a:ext cx="823891" cy="2557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15" h="21600" fill="norm" stroke="1" extrusionOk="0">
                <a:moveTo>
                  <a:pt x="10099" y="0"/>
                </a:moveTo>
                <a:cubicBezTo>
                  <a:pt x="14027" y="992"/>
                  <a:pt x="17008" y="2367"/>
                  <a:pt x="18661" y="3949"/>
                </a:cubicBezTo>
                <a:cubicBezTo>
                  <a:pt x="20327" y="5544"/>
                  <a:pt x="20567" y="7275"/>
                  <a:pt x="19350" y="8917"/>
                </a:cubicBezTo>
                <a:cubicBezTo>
                  <a:pt x="19132" y="9532"/>
                  <a:pt x="18456" y="10117"/>
                  <a:pt x="17390" y="10616"/>
                </a:cubicBezTo>
                <a:cubicBezTo>
                  <a:pt x="14303" y="12057"/>
                  <a:pt x="8761" y="12489"/>
                  <a:pt x="4931" y="13678"/>
                </a:cubicBezTo>
                <a:cubicBezTo>
                  <a:pt x="641" y="15011"/>
                  <a:pt x="-1033" y="17082"/>
                  <a:pt x="638" y="18991"/>
                </a:cubicBezTo>
                <a:lnTo>
                  <a:pt x="2957" y="21600"/>
                </a:lnTo>
              </a:path>
            </a:pathLst>
          </a:cu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grpSp>
        <p:nvGrpSpPr>
          <p:cNvPr id="317" name="Group 317"/>
          <p:cNvGrpSpPr/>
          <p:nvPr/>
        </p:nvGrpSpPr>
        <p:grpSpPr>
          <a:xfrm>
            <a:off x="5171510" y="50772"/>
            <a:ext cx="3849411" cy="1006754"/>
            <a:chOff x="-139699" y="-139700"/>
            <a:chExt cx="3849409" cy="1006752"/>
          </a:xfrm>
        </p:grpSpPr>
        <p:pic>
          <p:nvPicPr>
            <p:cNvPr id="315" name="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39700" y="-139700"/>
              <a:ext cx="3849411" cy="1006753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  <p:pic>
          <p:nvPicPr>
            <p:cNvPr id="316" name="pasted-image.pdf"/>
            <p:cNvPicPr/>
            <p:nvPr/>
          </p:nvPicPr>
          <p:blipFill>
            <a:blip r:embed="rId6">
              <a:extLst/>
            </a:blip>
            <a:srcRect l="0" t="0" r="0" b="0"/>
            <a:stretch>
              <a:fillRect/>
            </a:stretch>
          </p:blipFill>
          <p:spPr>
            <a:xfrm>
              <a:off x="143651" y="112652"/>
              <a:ext cx="3282624" cy="502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8" name="Shape 318"/>
          <p:cNvSpPr/>
          <p:nvPr/>
        </p:nvSpPr>
        <p:spPr>
          <a:xfrm>
            <a:off x="979471" y="1930312"/>
            <a:ext cx="2870279" cy="2180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222" fill="norm" stroke="1" extrusionOk="0">
                <a:moveTo>
                  <a:pt x="29" y="21222"/>
                </a:moveTo>
                <a:cubicBezTo>
                  <a:pt x="-22" y="18776"/>
                  <a:pt x="-5" y="16329"/>
                  <a:pt x="78" y="13885"/>
                </a:cubicBezTo>
                <a:cubicBezTo>
                  <a:pt x="155" y="11610"/>
                  <a:pt x="281" y="9230"/>
                  <a:pt x="1165" y="7118"/>
                </a:cubicBezTo>
                <a:cubicBezTo>
                  <a:pt x="2709" y="3431"/>
                  <a:pt x="5719" y="1869"/>
                  <a:pt x="8592" y="985"/>
                </a:cubicBezTo>
                <a:cubicBezTo>
                  <a:pt x="12730" y="-289"/>
                  <a:pt x="17116" y="-378"/>
                  <a:pt x="21578" y="1017"/>
                </a:cubicBezTo>
              </a:path>
            </a:pathLst>
          </a:cu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19" name="Shape 319"/>
          <p:cNvSpPr/>
          <p:nvPr/>
        </p:nvSpPr>
        <p:spPr>
          <a:xfrm>
            <a:off x="528002" y="2283225"/>
            <a:ext cx="2642355" cy="1497310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20" name="Shape 320"/>
          <p:cNvSpPr/>
          <p:nvPr/>
        </p:nvSpPr>
        <p:spPr>
          <a:xfrm>
            <a:off x="2005305" y="2263069"/>
            <a:ext cx="1018987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 b="1"/>
              <a:t>feasible</a:t>
            </a:r>
            <a:endParaRPr b="1"/>
          </a:p>
          <a:p>
            <a:pPr lvl="0" algn="ctr"/>
            <a:r>
              <a:rPr b="1"/>
              <a:t>region</a:t>
            </a:r>
          </a:p>
        </p:txBody>
      </p:sp>
      <p:pic>
        <p:nvPicPr>
          <p:cNvPr id="321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627201" y="2601477"/>
            <a:ext cx="444488" cy="253017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Shape 322"/>
          <p:cNvSpPr/>
          <p:nvPr/>
        </p:nvSpPr>
        <p:spPr>
          <a:xfrm flipV="1">
            <a:off x="5842363" y="3345100"/>
            <a:ext cx="598181" cy="417976"/>
          </a:xfrm>
          <a:prstGeom prst="line">
            <a:avLst/>
          </a:prstGeom>
          <a:ln w="25400">
            <a:solidFill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23" name="Shape 323"/>
          <p:cNvSpPr/>
          <p:nvPr/>
        </p:nvSpPr>
        <p:spPr>
          <a:xfrm>
            <a:off x="5852285" y="3758130"/>
            <a:ext cx="916855" cy="210395"/>
          </a:xfrm>
          <a:prstGeom prst="line">
            <a:avLst/>
          </a:prstGeom>
          <a:ln w="25400">
            <a:solidFill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24" name="Shape 324"/>
          <p:cNvSpPr/>
          <p:nvPr/>
        </p:nvSpPr>
        <p:spPr>
          <a:xfrm flipV="1">
            <a:off x="5845637" y="2889157"/>
            <a:ext cx="16429" cy="872083"/>
          </a:xfrm>
          <a:prstGeom prst="line">
            <a:avLst/>
          </a:prstGeom>
          <a:ln w="25400">
            <a:solidFill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325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656784" y="4040529"/>
            <a:ext cx="263486" cy="175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pasted-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265227" y="3130727"/>
            <a:ext cx="271471" cy="1756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1" name="Group 331"/>
          <p:cNvGrpSpPr/>
          <p:nvPr/>
        </p:nvGrpSpPr>
        <p:grpSpPr>
          <a:xfrm>
            <a:off x="194627" y="3494793"/>
            <a:ext cx="1366243" cy="1212460"/>
            <a:chOff x="0" y="0"/>
            <a:chExt cx="1366242" cy="1212459"/>
          </a:xfrm>
        </p:grpSpPr>
        <p:sp>
          <p:nvSpPr>
            <p:cNvPr id="327" name="Shape 327"/>
            <p:cNvSpPr/>
            <p:nvPr/>
          </p:nvSpPr>
          <p:spPr>
            <a:xfrm>
              <a:off x="286124" y="979822"/>
              <a:ext cx="84929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28" name="Shape 328"/>
            <p:cNvSpPr/>
            <p:nvPr/>
          </p:nvSpPr>
          <p:spPr>
            <a:xfrm flipV="1">
              <a:off x="301159" y="123389"/>
              <a:ext cx="6422" cy="8492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329" name="pasted-image.pdf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02756" y="1036802"/>
              <a:ext cx="263487" cy="1756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pasted-image.pdf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271470" cy="1756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7" name="Shape 4197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4198" name="Shape 4198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4201" name="Group 4201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4199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00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202" name="Shape 4202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203" name="Shape 420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Local Conditions of IGM</a:t>
            </a:r>
          </a:p>
        </p:txBody>
      </p:sp>
      <p:sp>
        <p:nvSpPr>
          <p:cNvPr id="4204" name="Shape 4204"/>
          <p:cNvSpPr/>
          <p:nvPr>
            <p:ph type="body" idx="1"/>
          </p:nvPr>
        </p:nvSpPr>
        <p:spPr>
          <a:xfrm>
            <a:off x="401637" y="834500"/>
            <a:ext cx="7540626" cy="3749275"/>
          </a:xfrm>
          <a:prstGeom prst="rect">
            <a:avLst/>
          </a:prstGeom>
        </p:spPr>
        <p:txBody>
          <a:bodyPr/>
          <a:lstStyle/>
          <a:p>
            <a:pPr lvl="0" marL="161449" indent="-161449">
              <a:buFontTx/>
              <a:buAutoNum type="arabicPeriod" startAt="1"/>
              <a:defRPr sz="1800"/>
            </a:pPr>
            <a:r>
              <a:t> Transition function per edge:</a:t>
            </a: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61449" indent="-161449">
              <a:buFontTx/>
              <a:buAutoNum type="arabicPeriod" startAt="2"/>
              <a:defRPr sz="1800"/>
            </a:pPr>
            <a:r>
              <a:t> Singularities at integer positions:</a:t>
            </a:r>
          </a:p>
          <a:p>
            <a:pPr lvl="0" marL="179388" indent="-179388">
              <a:buFontTx/>
              <a:buAutoNum type="arabicPeriod" startAt="2"/>
              <a:defRPr sz="1800"/>
            </a:pPr>
          </a:p>
          <a:p>
            <a:pPr lvl="0" marL="179388" indent="-179388">
              <a:buFontTx/>
              <a:buAutoNum type="arabicPeriod" startAt="2"/>
              <a:defRPr sz="1800"/>
            </a:pPr>
          </a:p>
          <a:p>
            <a:pPr lvl="0" marL="161449" indent="-161449">
              <a:buFontTx/>
              <a:buAutoNum type="arabicPeriod" startAt="3"/>
              <a:defRPr sz="1800"/>
            </a:pPr>
            <a:r>
              <a:t> Consistent orientation:</a:t>
            </a:r>
          </a:p>
          <a:p>
            <a:pPr lvl="0" marL="179387" indent="-179387">
              <a:buSzTx/>
              <a:buNone/>
              <a:defRPr sz="1800"/>
            </a:pPr>
            <a:r>
              <a:t>	 for all triangle images (u,v,w)</a:t>
            </a:r>
          </a:p>
        </p:txBody>
      </p:sp>
      <p:pic>
        <p:nvPicPr>
          <p:cNvPr id="4205" name="image62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44612" y="2484438"/>
            <a:ext cx="1779588" cy="315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6" name="image69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2837" y="3714750"/>
            <a:ext cx="2011363" cy="269875"/>
          </a:xfrm>
          <a:prstGeom prst="rect">
            <a:avLst/>
          </a:prstGeom>
          <a:ln w="12700">
            <a:miter lim="400000"/>
          </a:ln>
        </p:spPr>
      </p:pic>
      <p:sp>
        <p:nvSpPr>
          <p:cNvPr id="4207" name="Shape 4207"/>
          <p:cNvSpPr/>
          <p:nvPr/>
        </p:nvSpPr>
        <p:spPr>
          <a:xfrm>
            <a:off x="428625" y="3440062"/>
            <a:ext cx="3914775" cy="873176"/>
          </a:xfrm>
          <a:prstGeom prst="rect">
            <a:avLst/>
          </a:prstGeom>
          <a:ln w="50800">
            <a:solidFill>
              <a:srgbClr val="FF0000"/>
            </a:solidFill>
            <a:round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208" name="Shape 4208"/>
          <p:cNvSpPr/>
          <p:nvPr/>
        </p:nvSpPr>
        <p:spPr>
          <a:xfrm>
            <a:off x="533399" y="3943350"/>
            <a:ext cx="2563154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0000"/>
                </a:solidFill>
              </a:rPr>
              <a:t>non-linear + non-convex</a:t>
            </a:r>
          </a:p>
        </p:txBody>
      </p:sp>
      <p:grpSp>
        <p:nvGrpSpPr>
          <p:cNvPr id="4215" name="Group 4215"/>
          <p:cNvGrpSpPr/>
          <p:nvPr/>
        </p:nvGrpSpPr>
        <p:grpSpPr>
          <a:xfrm>
            <a:off x="428625" y="1104899"/>
            <a:ext cx="3914776" cy="733427"/>
            <a:chOff x="0" y="0"/>
            <a:chExt cx="3914775" cy="733425"/>
          </a:xfrm>
        </p:grpSpPr>
        <p:grpSp>
          <p:nvGrpSpPr>
            <p:cNvPr id="4212" name="Group 4212"/>
            <p:cNvGrpSpPr/>
            <p:nvPr/>
          </p:nvGrpSpPr>
          <p:grpSpPr>
            <a:xfrm>
              <a:off x="187747" y="-1"/>
              <a:ext cx="3727029" cy="733427"/>
              <a:chOff x="0" y="0"/>
              <a:chExt cx="3727027" cy="733425"/>
            </a:xfrm>
          </p:grpSpPr>
          <p:pic>
            <p:nvPicPr>
              <p:cNvPr id="4209" name="image54.pdf"/>
              <p:cNvPicPr/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2065215" cy="3886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10" name="image55.pdf"/>
              <p:cNvPicPr/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2410262" y="10151"/>
                <a:ext cx="735766" cy="3679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11" name="image56.pdf"/>
              <p:cNvPicPr/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2419143" y="385746"/>
                <a:ext cx="1307885" cy="3476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213" name="Shape 4213"/>
            <p:cNvSpPr/>
            <p:nvPr/>
          </p:nvSpPr>
          <p:spPr>
            <a:xfrm>
              <a:off x="0" y="9525"/>
              <a:ext cx="3914775" cy="723900"/>
            </a:xfrm>
            <a:prstGeom prst="rect">
              <a:avLst/>
            </a:prstGeom>
            <a:noFill/>
            <a:ln w="50800" cap="flat">
              <a:solidFill>
                <a:srgbClr val="FF00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214" name="Shape 4214"/>
            <p:cNvSpPr/>
            <p:nvPr/>
          </p:nvSpPr>
          <p:spPr>
            <a:xfrm>
              <a:off x="153098" y="340071"/>
              <a:ext cx="3073124" cy="350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solidFill>
                    <a:srgbClr val="FF0000"/>
                  </a:solidFill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0000"/>
                  </a:solidFill>
                </a:rPr>
                <a:t>non-linear + integer</a:t>
              </a:r>
            </a:p>
          </p:txBody>
        </p:sp>
      </p:grpSp>
      <p:pic>
        <p:nvPicPr>
          <p:cNvPr id="4216" name="image67.png" descr="2_surf_notrans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942138" y="1390650"/>
            <a:ext cx="2465388" cy="1931989"/>
          </a:xfrm>
          <a:prstGeom prst="rect">
            <a:avLst/>
          </a:prstGeom>
          <a:ln w="12700">
            <a:miter lim="400000"/>
          </a:ln>
        </p:spPr>
      </p:pic>
      <p:sp>
        <p:nvSpPr>
          <p:cNvPr id="4217" name="Shape 4217"/>
          <p:cNvSpPr/>
          <p:nvPr/>
        </p:nvSpPr>
        <p:spPr>
          <a:xfrm>
            <a:off x="6553200" y="2116766"/>
            <a:ext cx="800100" cy="94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4218" name="Shape 4218"/>
          <p:cNvSpPr/>
          <p:nvPr/>
        </p:nvSpPr>
        <p:spPr>
          <a:xfrm>
            <a:off x="6858000" y="1652588"/>
            <a:ext cx="18882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1C467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1C4672"/>
                </a:solidFill>
              </a:rPr>
              <a:t>f</a:t>
            </a:r>
          </a:p>
        </p:txBody>
      </p:sp>
      <p:sp>
        <p:nvSpPr>
          <p:cNvPr id="4219" name="Shape 4219"/>
          <p:cNvSpPr/>
          <p:nvPr/>
        </p:nvSpPr>
        <p:spPr>
          <a:xfrm>
            <a:off x="6705600" y="2419350"/>
            <a:ext cx="4541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solidFill>
                  <a:srgbClr val="1C4672"/>
                </a:solidFill>
              </a:rPr>
              <a:t>f </a:t>
            </a:r>
            <a:r>
              <a:rPr baseline="30000" sz="2400">
                <a:solidFill>
                  <a:srgbClr val="1C4672"/>
                </a:solidFill>
              </a:rPr>
              <a:t>-1</a:t>
            </a:r>
          </a:p>
        </p:txBody>
      </p:sp>
      <p:sp>
        <p:nvSpPr>
          <p:cNvPr id="4220" name="Shape 4220"/>
          <p:cNvSpPr/>
          <p:nvPr/>
        </p:nvSpPr>
        <p:spPr>
          <a:xfrm rot="10800000">
            <a:off x="6553199" y="2347913"/>
            <a:ext cx="800101" cy="93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4221" name="image52.png" descr="1_param_backdrop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 rot="16200000">
            <a:off x="4260055" y="1421607"/>
            <a:ext cx="2479676" cy="1954212"/>
          </a:xfrm>
          <a:prstGeom prst="rect">
            <a:avLst/>
          </a:prstGeom>
          <a:ln w="12700">
            <a:miter lim="400000"/>
          </a:ln>
        </p:spPr>
      </p:pic>
      <p:sp>
        <p:nvSpPr>
          <p:cNvPr id="4222" name="Shape 4222"/>
          <p:cNvSpPr/>
          <p:nvPr/>
        </p:nvSpPr>
        <p:spPr>
          <a:xfrm>
            <a:off x="4522787" y="1158875"/>
            <a:ext cx="1954212" cy="2479675"/>
          </a:xfrm>
          <a:prstGeom prst="rect">
            <a:avLst/>
          </a:prstGeom>
          <a:solidFill>
            <a:srgbClr val="BFBFBF">
              <a:alpha val="4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223" name="image68.png" descr="1_param_notrans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4258469" y="1420019"/>
            <a:ext cx="2479676" cy="1954214"/>
          </a:xfrm>
          <a:prstGeom prst="rect">
            <a:avLst/>
          </a:prstGeom>
          <a:ln w="12700">
            <a:miter lim="400000"/>
          </a:ln>
        </p:spPr>
      </p:pic>
      <p:sp>
        <p:nvSpPr>
          <p:cNvPr id="4224" name="Shape 4224"/>
          <p:cNvSpPr/>
          <p:nvPr/>
        </p:nvSpPr>
        <p:spPr>
          <a:xfrm flipH="1">
            <a:off x="4564062" y="2433638"/>
            <a:ext cx="833438" cy="228601"/>
          </a:xfrm>
          <a:prstGeom prst="line">
            <a:avLst/>
          </a:prstGeom>
          <a:ln w="50800">
            <a:solidFill>
              <a:srgbClr val="22C710"/>
            </a:solidFill>
            <a:round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225" name="Shape 4225"/>
          <p:cNvSpPr/>
          <p:nvPr/>
        </p:nvSpPr>
        <p:spPr>
          <a:xfrm flipH="1">
            <a:off x="7396162" y="2222500"/>
            <a:ext cx="622301" cy="1020764"/>
          </a:xfrm>
          <a:prstGeom prst="line">
            <a:avLst/>
          </a:prstGeom>
          <a:ln w="50800">
            <a:solidFill>
              <a:srgbClr val="22C710"/>
            </a:solidFill>
            <a:round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226" name="Shape 4226"/>
          <p:cNvSpPr/>
          <p:nvPr/>
        </p:nvSpPr>
        <p:spPr>
          <a:xfrm flipH="1">
            <a:off x="4549774" y="3222625"/>
            <a:ext cx="838201" cy="220664"/>
          </a:xfrm>
          <a:prstGeom prst="line">
            <a:avLst/>
          </a:prstGeom>
          <a:ln w="50800">
            <a:solidFill>
              <a:srgbClr val="22C710"/>
            </a:solidFill>
            <a:round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</p:spTree>
  </p:cSld>
  <p:clrMapOvr>
    <a:masterClrMapping/>
  </p:clrMapOvr>
  <p:transition spd="med" advClick="1">
    <p:dissolve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8" name="Shape 4228"/>
          <p:cNvSpPr/>
          <p:nvPr/>
        </p:nvSpPr>
        <p:spPr>
          <a:xfrm>
            <a:off x="784224" y="1533525"/>
            <a:ext cx="7573965" cy="159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>
            <a:spAutoFit/>
          </a:bodyPr>
          <a:lstStyle>
            <a:lvl1pPr algn="ctr">
              <a:defRPr sz="4800">
                <a:solidFill>
                  <a:srgbClr val="446FB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46FBA"/>
                </a:solidFill>
              </a:rPr>
              <a:t>Efficient Search for Integer-Grid Maps</a:t>
            </a:r>
          </a:p>
        </p:txBody>
      </p:sp>
    </p:spTree>
  </p:cSld>
  <p:clrMapOvr>
    <a:masterClrMapping/>
  </p:clrMapOvr>
  <p:transition spd="med" advClick="1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0" name="Shape 4230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4231" name="Shape 4231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4234" name="Group 4234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4232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33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235" name="Shape 4235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236" name="Shape 423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Splitting Approach</a:t>
            </a:r>
          </a:p>
        </p:txBody>
      </p:sp>
      <p:pic>
        <p:nvPicPr>
          <p:cNvPr id="4237" name="image70.png" descr="Z:\projects\conferences\siggraph09\slides\MIQuadrangulations\images\fan_new1_green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6962" y="895350"/>
            <a:ext cx="2379663" cy="3186114"/>
          </a:xfrm>
          <a:prstGeom prst="rect">
            <a:avLst/>
          </a:prstGeom>
          <a:ln w="12700">
            <a:miter lim="400000"/>
          </a:ln>
        </p:spPr>
      </p:pic>
      <p:sp>
        <p:nvSpPr>
          <p:cNvPr id="4238" name="Shape 4238"/>
          <p:cNvSpPr/>
          <p:nvPr/>
        </p:nvSpPr>
        <p:spPr>
          <a:xfrm>
            <a:off x="1447800" y="3906837"/>
            <a:ext cx="3027621" cy="77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marL="304800" indent="-304800">
              <a:buSzPct val="100000"/>
              <a:buAutoNum type="arabicPeriod" startAt="1"/>
            </a:pPr>
            <a:r>
              <a:rPr sz="1600"/>
              <a:t>Smooth curvature </a:t>
            </a:r>
            <a:endParaRPr sz="1600"/>
          </a:p>
          <a:p>
            <a:pPr lvl="0" marL="342900" indent="-342900"/>
            <a:r>
              <a:rPr sz="1600"/>
              <a:t>	aligned cross field</a:t>
            </a:r>
            <a:endParaRPr sz="1600"/>
          </a:p>
          <a:p>
            <a:pPr lvl="0" marL="342900" indent="-342900"/>
            <a:r>
              <a:rPr sz="1600"/>
              <a:t>	</a:t>
            </a:r>
            <a:r>
              <a:rPr sz="1600">
                <a:solidFill>
                  <a:srgbClr val="E20026"/>
                </a:solidFill>
              </a:rPr>
              <a:t>(Approximation + Regularity)</a:t>
            </a:r>
          </a:p>
        </p:txBody>
      </p:sp>
    </p:spTree>
  </p:cSld>
  <p:clrMapOvr>
    <a:masterClrMapping/>
  </p:clrMapOvr>
  <p:transition spd="med" advClick="1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0" name="Shape 4240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4241" name="Shape 4241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4244" name="Group 4244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4242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43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245" name="Shape 4245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246" name="Shape 424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Splitting Approach</a:t>
            </a:r>
          </a:p>
        </p:txBody>
      </p:sp>
      <p:pic>
        <p:nvPicPr>
          <p:cNvPr id="4247" name="image70.png" descr="Z:\projects\conferences\siggraph09\slides\MIQuadrangulations\images\fan_new1_green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6962" y="895350"/>
            <a:ext cx="2379663" cy="3186114"/>
          </a:xfrm>
          <a:prstGeom prst="rect">
            <a:avLst/>
          </a:prstGeom>
          <a:ln w="12700">
            <a:miter lim="400000"/>
          </a:ln>
        </p:spPr>
      </p:pic>
      <p:sp>
        <p:nvSpPr>
          <p:cNvPr id="4248" name="Shape 4248"/>
          <p:cNvSpPr/>
          <p:nvPr/>
        </p:nvSpPr>
        <p:spPr>
          <a:xfrm>
            <a:off x="1447800" y="3906837"/>
            <a:ext cx="3027621" cy="77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marL="304800" indent="-304800">
              <a:buSzPct val="100000"/>
              <a:buAutoNum type="arabicPeriod" startAt="1"/>
            </a:pPr>
            <a:r>
              <a:rPr sz="1600"/>
              <a:t>Smooth curvature </a:t>
            </a:r>
            <a:endParaRPr sz="1600"/>
          </a:p>
          <a:p>
            <a:pPr lvl="0" marL="342900" indent="-342900"/>
            <a:r>
              <a:rPr sz="1600"/>
              <a:t>	aligned cross field</a:t>
            </a:r>
            <a:endParaRPr sz="1600"/>
          </a:p>
          <a:p>
            <a:pPr lvl="0" marL="342900" indent="-342900"/>
            <a:r>
              <a:rPr sz="1600"/>
              <a:t>	</a:t>
            </a:r>
            <a:r>
              <a:rPr sz="1600">
                <a:solidFill>
                  <a:srgbClr val="E20026"/>
                </a:solidFill>
              </a:rPr>
              <a:t>(Approximation + Regularity)</a:t>
            </a:r>
          </a:p>
        </p:txBody>
      </p:sp>
      <p:pic>
        <p:nvPicPr>
          <p:cNvPr id="4249" name="image70.png" descr="Z:\projects\conferences\siggraph09\slides\MIQuadrangulations\images\fan_new1_green.png"/>
          <p:cNvPicPr/>
          <p:nvPr/>
        </p:nvPicPr>
        <p:blipFill>
          <a:blip r:embed="rId4">
            <a:extLst/>
          </a:blip>
          <a:srcRect l="52699" t="41227" r="16564" b="28036"/>
          <a:stretch>
            <a:fillRect/>
          </a:stretch>
        </p:blipFill>
        <p:spPr>
          <a:xfrm>
            <a:off x="5013643" y="895350"/>
            <a:ext cx="2504140" cy="3352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1" name="Shape 4251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4252" name="Shape 4252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4255" name="Group 4255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4253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54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256" name="Shape 4256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257" name="Shape 42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Splitting Approach</a:t>
            </a:r>
          </a:p>
        </p:txBody>
      </p:sp>
      <p:grpSp>
        <p:nvGrpSpPr>
          <p:cNvPr id="4261" name="Group 4261"/>
          <p:cNvGrpSpPr/>
          <p:nvPr/>
        </p:nvGrpSpPr>
        <p:grpSpPr>
          <a:xfrm>
            <a:off x="1096963" y="895350"/>
            <a:ext cx="6948487" cy="3186114"/>
            <a:chOff x="0" y="0"/>
            <a:chExt cx="6948486" cy="3186113"/>
          </a:xfrm>
        </p:grpSpPr>
        <p:pic>
          <p:nvPicPr>
            <p:cNvPr id="4258" name="image71.png" descr="Z:\projects\conferences\siggraph09\slides\MIQuadrangulations\images\fan_new2_green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572000" y="0"/>
              <a:ext cx="2376487" cy="3186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59" name="image70.png" descr="Z:\projects\conferences\siggraph09\slides\MIQuadrangulations\images\fan_new1_green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379193" cy="3186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60" name="Shape 4260"/>
            <p:cNvSpPr/>
            <p:nvPr/>
          </p:nvSpPr>
          <p:spPr>
            <a:xfrm>
              <a:off x="2924174" y="1233487"/>
              <a:ext cx="809626" cy="360364"/>
            </a:xfrm>
            <a:prstGeom prst="rightArrow">
              <a:avLst>
                <a:gd name="adj1" fmla="val 50000"/>
                <a:gd name="adj2" fmla="val 50147"/>
              </a:avLst>
            </a:prstGeom>
            <a:solidFill>
              <a:srgbClr val="EC7528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</p:grpSp>
      <p:sp>
        <p:nvSpPr>
          <p:cNvPr id="4262" name="Shape 4262"/>
          <p:cNvSpPr/>
          <p:nvPr/>
        </p:nvSpPr>
        <p:spPr>
          <a:xfrm>
            <a:off x="1447800" y="3906837"/>
            <a:ext cx="3027621" cy="77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marL="304800" indent="-304800">
              <a:buSzPct val="100000"/>
              <a:buAutoNum type="arabicPeriod" startAt="1"/>
            </a:pPr>
            <a:r>
              <a:rPr sz="1600"/>
              <a:t>Smooth curvature </a:t>
            </a:r>
            <a:endParaRPr sz="1600"/>
          </a:p>
          <a:p>
            <a:pPr lvl="0" marL="342900" indent="-342900"/>
            <a:r>
              <a:rPr sz="1600"/>
              <a:t>	aligned cross field</a:t>
            </a:r>
            <a:endParaRPr sz="1600"/>
          </a:p>
          <a:p>
            <a:pPr lvl="0" marL="342900" indent="-342900"/>
            <a:r>
              <a:rPr sz="1600"/>
              <a:t>	</a:t>
            </a:r>
            <a:r>
              <a:rPr sz="1600">
                <a:solidFill>
                  <a:srgbClr val="E20026"/>
                </a:solidFill>
              </a:rPr>
              <a:t>(Approximation + Regularity)</a:t>
            </a:r>
          </a:p>
        </p:txBody>
      </p:sp>
      <p:sp>
        <p:nvSpPr>
          <p:cNvPr id="4263" name="Shape 4263"/>
          <p:cNvSpPr/>
          <p:nvPr/>
        </p:nvSpPr>
        <p:spPr>
          <a:xfrm>
            <a:off x="5930900" y="3905250"/>
            <a:ext cx="2242701" cy="770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marL="304800" indent="-304800">
              <a:buSzPct val="100000"/>
              <a:buAutoNum type="arabicPeriod" startAt="2"/>
            </a:pPr>
            <a:r>
              <a:rPr sz="1600"/>
              <a:t>IGM guided by </a:t>
            </a:r>
            <a:endParaRPr sz="1600"/>
          </a:p>
          <a:p>
            <a:pPr lvl="0" marL="342900" indent="-342900"/>
            <a:r>
              <a:rPr sz="1600"/>
              <a:t>	cross field</a:t>
            </a:r>
            <a:endParaRPr sz="1600"/>
          </a:p>
          <a:p>
            <a:pPr lvl="0" marL="342900" indent="-342900"/>
            <a:r>
              <a:rPr sz="1600"/>
              <a:t>	</a:t>
            </a:r>
            <a:r>
              <a:rPr sz="1600">
                <a:solidFill>
                  <a:srgbClr val="E20026"/>
                </a:solidFill>
              </a:rPr>
              <a:t>(Quad Consistency)</a:t>
            </a:r>
          </a:p>
        </p:txBody>
      </p:sp>
    </p:spTree>
  </p:cSld>
  <p:clrMapOvr>
    <a:masterClrMapping/>
  </p:clrMapOvr>
  <p:transition spd="med" advClick="1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5" name="Shape 4265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4266" name="Shape 4266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4269" name="Group 4269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4267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68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270" name="Shape 4270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271" name="Shape 427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Local Conditions of IGM</a:t>
            </a:r>
          </a:p>
        </p:txBody>
      </p:sp>
      <p:sp>
        <p:nvSpPr>
          <p:cNvPr id="4272" name="Shape 4272"/>
          <p:cNvSpPr/>
          <p:nvPr>
            <p:ph type="body" idx="1"/>
          </p:nvPr>
        </p:nvSpPr>
        <p:spPr>
          <a:xfrm>
            <a:off x="401637" y="757353"/>
            <a:ext cx="7540626" cy="3635922"/>
          </a:xfrm>
          <a:prstGeom prst="rect">
            <a:avLst/>
          </a:prstGeom>
        </p:spPr>
        <p:txBody>
          <a:bodyPr/>
          <a:lstStyle/>
          <a:p>
            <a:pPr lvl="0" marL="161449" indent="-161449">
              <a:buFontTx/>
              <a:buAutoNum type="arabicPeriod" startAt="1"/>
              <a:defRPr sz="1800"/>
            </a:pPr>
            <a:r>
              <a:t> Transition function per edge:</a:t>
            </a: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61449" indent="-161449">
              <a:buFontTx/>
              <a:buAutoNum type="arabicPeriod" startAt="2"/>
              <a:defRPr sz="1800"/>
            </a:pPr>
            <a:r>
              <a:t> Singularities at integer positions:</a:t>
            </a:r>
          </a:p>
          <a:p>
            <a:pPr lvl="0" marL="179388" indent="-179388">
              <a:buFontTx/>
              <a:buAutoNum type="arabicPeriod" startAt="2"/>
              <a:defRPr sz="1800"/>
            </a:pPr>
          </a:p>
          <a:p>
            <a:pPr lvl="0" marL="179388" indent="-179388">
              <a:buFontTx/>
              <a:buAutoNum type="arabicPeriod" startAt="2"/>
              <a:defRPr sz="1800"/>
            </a:pPr>
          </a:p>
          <a:p>
            <a:pPr lvl="0" marL="161449" indent="-161449">
              <a:buFontTx/>
              <a:buAutoNum type="arabicPeriod" startAt="3"/>
              <a:defRPr sz="1800"/>
            </a:pPr>
            <a:r>
              <a:t> Consistent orientation:</a:t>
            </a:r>
          </a:p>
          <a:p>
            <a:pPr lvl="0" marL="179387" indent="-179387">
              <a:buSzTx/>
              <a:buNone/>
              <a:defRPr sz="1800"/>
            </a:pPr>
            <a:r>
              <a:t>	 for all triangle images (u,v,w)</a:t>
            </a:r>
          </a:p>
        </p:txBody>
      </p:sp>
      <p:pic>
        <p:nvPicPr>
          <p:cNvPr id="4273" name="image62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44612" y="2484438"/>
            <a:ext cx="1779588" cy="315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4" name="image69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2837" y="3714750"/>
            <a:ext cx="2011363" cy="269875"/>
          </a:xfrm>
          <a:prstGeom prst="rect">
            <a:avLst/>
          </a:prstGeom>
          <a:ln w="12700">
            <a:miter lim="400000"/>
          </a:ln>
        </p:spPr>
      </p:pic>
      <p:sp>
        <p:nvSpPr>
          <p:cNvPr id="4275" name="Shape 4275"/>
          <p:cNvSpPr/>
          <p:nvPr/>
        </p:nvSpPr>
        <p:spPr>
          <a:xfrm>
            <a:off x="428625" y="3333750"/>
            <a:ext cx="3914775" cy="979488"/>
          </a:xfrm>
          <a:prstGeom prst="rect">
            <a:avLst/>
          </a:prstGeom>
          <a:ln w="50800">
            <a:solidFill>
              <a:srgbClr val="FF0000"/>
            </a:solidFill>
            <a:round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276" name="Shape 4276"/>
          <p:cNvSpPr/>
          <p:nvPr/>
        </p:nvSpPr>
        <p:spPr>
          <a:xfrm>
            <a:off x="533399" y="3943350"/>
            <a:ext cx="2563154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0000"/>
                </a:solidFill>
              </a:rPr>
              <a:t>non-linear + non-convex</a:t>
            </a:r>
          </a:p>
        </p:txBody>
      </p:sp>
      <p:grpSp>
        <p:nvGrpSpPr>
          <p:cNvPr id="4283" name="Group 4283"/>
          <p:cNvGrpSpPr/>
          <p:nvPr/>
        </p:nvGrpSpPr>
        <p:grpSpPr>
          <a:xfrm>
            <a:off x="428625" y="1104899"/>
            <a:ext cx="3914776" cy="733427"/>
            <a:chOff x="0" y="0"/>
            <a:chExt cx="3914775" cy="733425"/>
          </a:xfrm>
        </p:grpSpPr>
        <p:grpSp>
          <p:nvGrpSpPr>
            <p:cNvPr id="4280" name="Group 4280"/>
            <p:cNvGrpSpPr/>
            <p:nvPr/>
          </p:nvGrpSpPr>
          <p:grpSpPr>
            <a:xfrm>
              <a:off x="187747" y="-1"/>
              <a:ext cx="3727029" cy="733427"/>
              <a:chOff x="0" y="0"/>
              <a:chExt cx="3727027" cy="733425"/>
            </a:xfrm>
          </p:grpSpPr>
          <p:pic>
            <p:nvPicPr>
              <p:cNvPr id="4277" name="image54.pdf"/>
              <p:cNvPicPr/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2065215" cy="3886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78" name="image55.pdf"/>
              <p:cNvPicPr/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2410262" y="10151"/>
                <a:ext cx="735766" cy="3679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79" name="image56.pdf"/>
              <p:cNvPicPr/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2419143" y="385746"/>
                <a:ext cx="1307885" cy="3476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281" name="Shape 4281"/>
            <p:cNvSpPr/>
            <p:nvPr/>
          </p:nvSpPr>
          <p:spPr>
            <a:xfrm>
              <a:off x="0" y="9525"/>
              <a:ext cx="3914775" cy="723900"/>
            </a:xfrm>
            <a:prstGeom prst="rect">
              <a:avLst/>
            </a:prstGeom>
            <a:noFill/>
            <a:ln w="50800" cap="flat">
              <a:solidFill>
                <a:srgbClr val="FF00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282" name="Shape 4282"/>
            <p:cNvSpPr/>
            <p:nvPr/>
          </p:nvSpPr>
          <p:spPr>
            <a:xfrm>
              <a:off x="153098" y="340071"/>
              <a:ext cx="3073124" cy="350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solidFill>
                    <a:srgbClr val="FF0000"/>
                  </a:solidFill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0000"/>
                  </a:solidFill>
                </a:rPr>
                <a:t>non-linear + integer</a:t>
              </a:r>
            </a:p>
          </p:txBody>
        </p:sp>
      </p:grpSp>
      <p:pic>
        <p:nvPicPr>
          <p:cNvPr id="4284" name="image70.png" descr="Z:\projects\conferences\siggraph09\slides\MIQuadrangulations\images\fan_new1_green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45400" y="133350"/>
            <a:ext cx="1395413" cy="1868489"/>
          </a:xfrm>
          <a:prstGeom prst="rect">
            <a:avLst/>
          </a:prstGeom>
          <a:ln w="12700">
            <a:miter lim="400000"/>
          </a:ln>
        </p:spPr>
      </p:pic>
      <p:sp>
        <p:nvSpPr>
          <p:cNvPr id="4285" name="Shape 4285"/>
          <p:cNvSpPr/>
          <p:nvPr/>
        </p:nvSpPr>
        <p:spPr>
          <a:xfrm>
            <a:off x="8001000" y="1733550"/>
            <a:ext cx="1423988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t>cross field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7" name="Shape 4287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4288" name="Shape 4288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4291" name="Group 4291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4289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90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292" name="Shape 4292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293" name="Shape 429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Local Conditions of IGM</a:t>
            </a:r>
          </a:p>
        </p:txBody>
      </p:sp>
      <p:sp>
        <p:nvSpPr>
          <p:cNvPr id="4294" name="Shape 4294"/>
          <p:cNvSpPr/>
          <p:nvPr>
            <p:ph type="body" idx="1"/>
          </p:nvPr>
        </p:nvSpPr>
        <p:spPr>
          <a:xfrm>
            <a:off x="401637" y="757353"/>
            <a:ext cx="7540626" cy="3635922"/>
          </a:xfrm>
          <a:prstGeom prst="rect">
            <a:avLst/>
          </a:prstGeom>
        </p:spPr>
        <p:txBody>
          <a:bodyPr/>
          <a:lstStyle/>
          <a:p>
            <a:pPr lvl="0" marL="161449" indent="-161449">
              <a:buFontTx/>
              <a:buAutoNum type="arabicPeriod" startAt="1"/>
              <a:defRPr sz="1800"/>
            </a:pPr>
            <a:r>
              <a:t> Transition function per edge:</a:t>
            </a: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61449" indent="-161449">
              <a:buFontTx/>
              <a:buAutoNum type="arabicPeriod" startAt="2"/>
              <a:defRPr sz="1800"/>
            </a:pPr>
            <a:r>
              <a:t> Singularities at integer positions:</a:t>
            </a:r>
          </a:p>
          <a:p>
            <a:pPr lvl="0" marL="179388" indent="-179388">
              <a:buFontTx/>
              <a:buAutoNum type="arabicPeriod" startAt="2"/>
              <a:defRPr sz="1800"/>
            </a:pPr>
          </a:p>
          <a:p>
            <a:pPr lvl="0" marL="179388" indent="-179388">
              <a:buFontTx/>
              <a:buAutoNum type="arabicPeriod" startAt="2"/>
              <a:defRPr sz="1800"/>
            </a:pPr>
          </a:p>
          <a:p>
            <a:pPr lvl="0" marL="161449" indent="-161449">
              <a:buFontTx/>
              <a:buAutoNum type="arabicPeriod" startAt="3"/>
              <a:defRPr sz="1800"/>
            </a:pPr>
            <a:r>
              <a:t> Consistent orientation:</a:t>
            </a:r>
          </a:p>
          <a:p>
            <a:pPr lvl="0" marL="179387" indent="-179387">
              <a:buSzTx/>
              <a:buNone/>
              <a:defRPr sz="1800"/>
            </a:pPr>
            <a:r>
              <a:t>	 for all triangle images (u,v,w)</a:t>
            </a:r>
          </a:p>
        </p:txBody>
      </p:sp>
      <p:pic>
        <p:nvPicPr>
          <p:cNvPr id="4295" name="image62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44612" y="2484438"/>
            <a:ext cx="1779588" cy="315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6" name="image69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2837" y="3714750"/>
            <a:ext cx="2011363" cy="269875"/>
          </a:xfrm>
          <a:prstGeom prst="rect">
            <a:avLst/>
          </a:prstGeom>
          <a:ln w="12700">
            <a:miter lim="400000"/>
          </a:ln>
        </p:spPr>
      </p:pic>
      <p:sp>
        <p:nvSpPr>
          <p:cNvPr id="4297" name="Shape 4297"/>
          <p:cNvSpPr/>
          <p:nvPr/>
        </p:nvSpPr>
        <p:spPr>
          <a:xfrm>
            <a:off x="428625" y="3333750"/>
            <a:ext cx="3914775" cy="979488"/>
          </a:xfrm>
          <a:prstGeom prst="rect">
            <a:avLst/>
          </a:prstGeom>
          <a:ln w="50800">
            <a:solidFill>
              <a:srgbClr val="FF0000"/>
            </a:solidFill>
            <a:round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298" name="Shape 4298"/>
          <p:cNvSpPr/>
          <p:nvPr/>
        </p:nvSpPr>
        <p:spPr>
          <a:xfrm>
            <a:off x="533399" y="3943350"/>
            <a:ext cx="2563154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0000"/>
                </a:solidFill>
              </a:rPr>
              <a:t>non-linear + non-convex</a:t>
            </a:r>
          </a:p>
        </p:txBody>
      </p:sp>
      <p:grpSp>
        <p:nvGrpSpPr>
          <p:cNvPr id="4305" name="Group 4305"/>
          <p:cNvGrpSpPr/>
          <p:nvPr/>
        </p:nvGrpSpPr>
        <p:grpSpPr>
          <a:xfrm>
            <a:off x="428625" y="1104899"/>
            <a:ext cx="3914776" cy="733427"/>
            <a:chOff x="0" y="0"/>
            <a:chExt cx="3914775" cy="733425"/>
          </a:xfrm>
        </p:grpSpPr>
        <p:grpSp>
          <p:nvGrpSpPr>
            <p:cNvPr id="4302" name="Group 4302"/>
            <p:cNvGrpSpPr/>
            <p:nvPr/>
          </p:nvGrpSpPr>
          <p:grpSpPr>
            <a:xfrm>
              <a:off x="187747" y="-1"/>
              <a:ext cx="3727029" cy="733427"/>
              <a:chOff x="0" y="0"/>
              <a:chExt cx="3727027" cy="733425"/>
            </a:xfrm>
          </p:grpSpPr>
          <p:pic>
            <p:nvPicPr>
              <p:cNvPr id="4299" name="image54.pdf"/>
              <p:cNvPicPr/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2065215" cy="3886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00" name="image55.pdf"/>
              <p:cNvPicPr/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2410262" y="10151"/>
                <a:ext cx="735766" cy="3679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01" name="image56.pdf"/>
              <p:cNvPicPr/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2419143" y="385746"/>
                <a:ext cx="1307885" cy="3476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303" name="Shape 4303"/>
            <p:cNvSpPr/>
            <p:nvPr/>
          </p:nvSpPr>
          <p:spPr>
            <a:xfrm>
              <a:off x="0" y="9525"/>
              <a:ext cx="3914775" cy="723900"/>
            </a:xfrm>
            <a:prstGeom prst="rect">
              <a:avLst/>
            </a:prstGeom>
            <a:noFill/>
            <a:ln w="50800" cap="flat">
              <a:solidFill>
                <a:srgbClr val="FF00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304" name="Shape 4304"/>
            <p:cNvSpPr/>
            <p:nvPr/>
          </p:nvSpPr>
          <p:spPr>
            <a:xfrm>
              <a:off x="153098" y="340071"/>
              <a:ext cx="3073124" cy="350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solidFill>
                    <a:srgbClr val="FF0000"/>
                  </a:solidFill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0000"/>
                  </a:solidFill>
                </a:rPr>
                <a:t>non-linear + integer</a:t>
              </a:r>
            </a:p>
          </p:txBody>
        </p:sp>
      </p:grpSp>
      <p:pic>
        <p:nvPicPr>
          <p:cNvPr id="4306" name="image70.png" descr="Z:\projects\conferences\siggraph09\slides\MIQuadrangulations\images\fan_new1_green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45400" y="133350"/>
            <a:ext cx="1395413" cy="1868489"/>
          </a:xfrm>
          <a:prstGeom prst="rect">
            <a:avLst/>
          </a:prstGeom>
          <a:ln w="12700">
            <a:miter lim="400000"/>
          </a:ln>
        </p:spPr>
      </p:pic>
      <p:sp>
        <p:nvSpPr>
          <p:cNvPr id="4307" name="Shape 4307"/>
          <p:cNvSpPr/>
          <p:nvPr/>
        </p:nvSpPr>
        <p:spPr>
          <a:xfrm rot="10800000">
            <a:off x="4529137" y="1323975"/>
            <a:ext cx="485776" cy="258764"/>
          </a:xfrm>
          <a:prstGeom prst="leftArrow">
            <a:avLst>
              <a:gd name="adj1" fmla="val 50000"/>
              <a:gd name="adj2" fmla="val 50131"/>
            </a:avLst>
          </a:prstGeom>
          <a:solidFill>
            <a:srgbClr val="1C4672"/>
          </a:solidFill>
          <a:ln>
            <a:solidFill/>
            <a:round/>
          </a:ln>
        </p:spPr>
        <p:txBody>
          <a:bodyPr lIns="0" tIns="0" rIns="0" bIns="0"/>
          <a:lstStyle/>
          <a:p>
            <a:pPr lvl="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308" name="Shape 4308"/>
          <p:cNvSpPr/>
          <p:nvPr/>
        </p:nvSpPr>
        <p:spPr>
          <a:xfrm>
            <a:off x="5080000" y="1236662"/>
            <a:ext cx="1701800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0000"/>
                </a:solidFill>
              </a:rPr>
              <a:t>linear + integer</a:t>
            </a:r>
          </a:p>
        </p:txBody>
      </p:sp>
      <p:pic>
        <p:nvPicPr>
          <p:cNvPr id="4309" name="image45.png" descr="C:\Users\Bommes\AppData\Local\Microsoft\Windows\Temporary Internet Files\Content.IE5\FETSRLII\MC900433800[1]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757988" y="1192212"/>
            <a:ext cx="555626" cy="557213"/>
          </a:xfrm>
          <a:prstGeom prst="rect">
            <a:avLst/>
          </a:prstGeom>
          <a:ln w="12700">
            <a:miter lim="400000"/>
          </a:ln>
        </p:spPr>
      </p:pic>
      <p:sp>
        <p:nvSpPr>
          <p:cNvPr id="4310" name="Shape 4310"/>
          <p:cNvSpPr/>
          <p:nvPr/>
        </p:nvSpPr>
        <p:spPr>
          <a:xfrm>
            <a:off x="8001000" y="1733550"/>
            <a:ext cx="1423988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t>cross field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2" name="Shape 4312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4313" name="Shape 4313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4316" name="Group 4316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4314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15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317" name="Shape 4317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318" name="Shape 43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Local Conditions of IGM</a:t>
            </a:r>
          </a:p>
        </p:txBody>
      </p:sp>
      <p:sp>
        <p:nvSpPr>
          <p:cNvPr id="4319" name="Shape 4319"/>
          <p:cNvSpPr/>
          <p:nvPr>
            <p:ph type="body" idx="1"/>
          </p:nvPr>
        </p:nvSpPr>
        <p:spPr>
          <a:xfrm>
            <a:off x="401637" y="757353"/>
            <a:ext cx="7540626" cy="3635922"/>
          </a:xfrm>
          <a:prstGeom prst="rect">
            <a:avLst/>
          </a:prstGeom>
        </p:spPr>
        <p:txBody>
          <a:bodyPr/>
          <a:lstStyle/>
          <a:p>
            <a:pPr lvl="0" marL="161449" indent="-161449">
              <a:buFontTx/>
              <a:buAutoNum type="arabicPeriod" startAt="1"/>
              <a:defRPr sz="1800"/>
            </a:pPr>
            <a:r>
              <a:t> Transition function per edge:</a:t>
            </a: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61449" indent="-161449">
              <a:buFontTx/>
              <a:buAutoNum type="arabicPeriod" startAt="2"/>
              <a:defRPr sz="1800"/>
            </a:pPr>
            <a:r>
              <a:t> Singularities at integer positions:</a:t>
            </a:r>
          </a:p>
          <a:p>
            <a:pPr lvl="0" marL="179388" indent="-179388">
              <a:buFontTx/>
              <a:buAutoNum type="arabicPeriod" startAt="2"/>
              <a:defRPr sz="1800"/>
            </a:pPr>
          </a:p>
          <a:p>
            <a:pPr lvl="0" marL="179388" indent="-179388">
              <a:buFontTx/>
              <a:buAutoNum type="arabicPeriod" startAt="2"/>
              <a:defRPr sz="1800"/>
            </a:pPr>
          </a:p>
          <a:p>
            <a:pPr lvl="0" marL="161449" indent="-161449">
              <a:buFontTx/>
              <a:buAutoNum type="arabicPeriod" startAt="3"/>
              <a:defRPr sz="1800"/>
            </a:pPr>
            <a:r>
              <a:t> Consistent orientation:</a:t>
            </a:r>
          </a:p>
          <a:p>
            <a:pPr lvl="0" marL="179387" indent="-179387">
              <a:buSzTx/>
              <a:buNone/>
              <a:defRPr sz="1800"/>
            </a:pPr>
            <a:r>
              <a:t>	 for all triangle images (u,v,w)</a:t>
            </a:r>
          </a:p>
        </p:txBody>
      </p:sp>
      <p:pic>
        <p:nvPicPr>
          <p:cNvPr id="4320" name="image62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44612" y="2484438"/>
            <a:ext cx="1779588" cy="315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21" name="image69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2837" y="3714750"/>
            <a:ext cx="2011363" cy="269875"/>
          </a:xfrm>
          <a:prstGeom prst="rect">
            <a:avLst/>
          </a:prstGeom>
          <a:ln w="12700">
            <a:miter lim="400000"/>
          </a:ln>
        </p:spPr>
      </p:pic>
      <p:sp>
        <p:nvSpPr>
          <p:cNvPr id="4322" name="Shape 4322"/>
          <p:cNvSpPr/>
          <p:nvPr/>
        </p:nvSpPr>
        <p:spPr>
          <a:xfrm>
            <a:off x="428625" y="3333750"/>
            <a:ext cx="3914775" cy="979488"/>
          </a:xfrm>
          <a:prstGeom prst="rect">
            <a:avLst/>
          </a:prstGeom>
          <a:ln w="50800">
            <a:solidFill>
              <a:srgbClr val="FF0000"/>
            </a:solidFill>
            <a:round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323" name="Shape 4323"/>
          <p:cNvSpPr/>
          <p:nvPr/>
        </p:nvSpPr>
        <p:spPr>
          <a:xfrm>
            <a:off x="533399" y="3943350"/>
            <a:ext cx="2563154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0000"/>
                </a:solidFill>
              </a:rPr>
              <a:t>non-linear + non-convex</a:t>
            </a:r>
          </a:p>
        </p:txBody>
      </p:sp>
      <p:grpSp>
        <p:nvGrpSpPr>
          <p:cNvPr id="4330" name="Group 4330"/>
          <p:cNvGrpSpPr/>
          <p:nvPr/>
        </p:nvGrpSpPr>
        <p:grpSpPr>
          <a:xfrm>
            <a:off x="428625" y="1104899"/>
            <a:ext cx="3914776" cy="733427"/>
            <a:chOff x="0" y="0"/>
            <a:chExt cx="3914775" cy="733425"/>
          </a:xfrm>
        </p:grpSpPr>
        <p:grpSp>
          <p:nvGrpSpPr>
            <p:cNvPr id="4327" name="Group 4327"/>
            <p:cNvGrpSpPr/>
            <p:nvPr/>
          </p:nvGrpSpPr>
          <p:grpSpPr>
            <a:xfrm>
              <a:off x="187747" y="-1"/>
              <a:ext cx="3727029" cy="733427"/>
              <a:chOff x="0" y="0"/>
              <a:chExt cx="3727027" cy="733425"/>
            </a:xfrm>
          </p:grpSpPr>
          <p:pic>
            <p:nvPicPr>
              <p:cNvPr id="4324" name="image54.pdf"/>
              <p:cNvPicPr/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2065215" cy="3886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25" name="image55.pdf"/>
              <p:cNvPicPr/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2410262" y="10151"/>
                <a:ext cx="735766" cy="3679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26" name="image56.pdf"/>
              <p:cNvPicPr/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2419143" y="385746"/>
                <a:ext cx="1307885" cy="3476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328" name="Shape 4328"/>
            <p:cNvSpPr/>
            <p:nvPr/>
          </p:nvSpPr>
          <p:spPr>
            <a:xfrm>
              <a:off x="0" y="9525"/>
              <a:ext cx="3914775" cy="723900"/>
            </a:xfrm>
            <a:prstGeom prst="rect">
              <a:avLst/>
            </a:prstGeom>
            <a:noFill/>
            <a:ln w="50800" cap="flat">
              <a:solidFill>
                <a:srgbClr val="FF00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329" name="Shape 4329"/>
            <p:cNvSpPr/>
            <p:nvPr/>
          </p:nvSpPr>
          <p:spPr>
            <a:xfrm>
              <a:off x="153098" y="340071"/>
              <a:ext cx="3073124" cy="350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solidFill>
                    <a:srgbClr val="FF0000"/>
                  </a:solidFill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0000"/>
                  </a:solidFill>
                </a:rPr>
                <a:t>non-linear + integer</a:t>
              </a:r>
            </a:p>
          </p:txBody>
        </p:sp>
      </p:grpSp>
      <p:pic>
        <p:nvPicPr>
          <p:cNvPr id="4331" name="image70.png" descr="Z:\projects\conferences\siggraph09\slides\MIQuadrangulations\images\fan_new1_green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45400" y="133350"/>
            <a:ext cx="1395413" cy="1868489"/>
          </a:xfrm>
          <a:prstGeom prst="rect">
            <a:avLst/>
          </a:prstGeom>
          <a:ln w="12700">
            <a:miter lim="400000"/>
          </a:ln>
        </p:spPr>
      </p:pic>
      <p:sp>
        <p:nvSpPr>
          <p:cNvPr id="4332" name="Shape 4332"/>
          <p:cNvSpPr/>
          <p:nvPr/>
        </p:nvSpPr>
        <p:spPr>
          <a:xfrm rot="10800000">
            <a:off x="4529137" y="1323975"/>
            <a:ext cx="485776" cy="258764"/>
          </a:xfrm>
          <a:prstGeom prst="leftArrow">
            <a:avLst>
              <a:gd name="adj1" fmla="val 50000"/>
              <a:gd name="adj2" fmla="val 50131"/>
            </a:avLst>
          </a:prstGeom>
          <a:solidFill>
            <a:srgbClr val="1C4672"/>
          </a:solidFill>
          <a:ln>
            <a:solidFill/>
            <a:round/>
          </a:ln>
        </p:spPr>
        <p:txBody>
          <a:bodyPr lIns="0" tIns="0" rIns="0" bIns="0"/>
          <a:lstStyle/>
          <a:p>
            <a:pPr lvl="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333" name="Shape 4333"/>
          <p:cNvSpPr/>
          <p:nvPr/>
        </p:nvSpPr>
        <p:spPr>
          <a:xfrm>
            <a:off x="5080000" y="1236662"/>
            <a:ext cx="1701800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0000"/>
                </a:solidFill>
              </a:rPr>
              <a:t>linear + integer</a:t>
            </a:r>
          </a:p>
        </p:txBody>
      </p:sp>
      <p:sp>
        <p:nvSpPr>
          <p:cNvPr id="4334" name="Shape 4334"/>
          <p:cNvSpPr/>
          <p:nvPr/>
        </p:nvSpPr>
        <p:spPr>
          <a:xfrm rot="10800000">
            <a:off x="4529137" y="2365375"/>
            <a:ext cx="485776" cy="258764"/>
          </a:xfrm>
          <a:prstGeom prst="leftArrow">
            <a:avLst>
              <a:gd name="adj1" fmla="val 50000"/>
              <a:gd name="adj2" fmla="val 50131"/>
            </a:avLst>
          </a:prstGeom>
          <a:solidFill>
            <a:srgbClr val="1C4672"/>
          </a:solidFill>
          <a:ln>
            <a:solidFill/>
            <a:round/>
          </a:ln>
        </p:spPr>
        <p:txBody>
          <a:bodyPr lIns="0" tIns="0" rIns="0" bIns="0"/>
          <a:lstStyle/>
          <a:p>
            <a:pPr lvl="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335" name="Shape 4335"/>
          <p:cNvSpPr/>
          <p:nvPr/>
        </p:nvSpPr>
        <p:spPr>
          <a:xfrm>
            <a:off x="5080000" y="2278063"/>
            <a:ext cx="170180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0000"/>
                </a:solidFill>
              </a:rPr>
              <a:t>known</a:t>
            </a:r>
          </a:p>
        </p:txBody>
      </p:sp>
      <p:pic>
        <p:nvPicPr>
          <p:cNvPr id="4336" name="image45.png" descr="C:\Users\Bommes\AppData\Local\Microsoft\Windows\Temporary Internet Files\Content.IE5\FETSRLII\MC900433800[1]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757988" y="1192212"/>
            <a:ext cx="555626" cy="557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7" name="image45.png" descr="C:\Users\Bommes\AppData\Local\Microsoft\Windows\Temporary Internet Files\Content.IE5\FETSRLII\MC900433800[1]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921375" y="2225675"/>
            <a:ext cx="555625" cy="557213"/>
          </a:xfrm>
          <a:prstGeom prst="rect">
            <a:avLst/>
          </a:prstGeom>
          <a:ln w="12700">
            <a:miter lim="400000"/>
          </a:ln>
        </p:spPr>
      </p:pic>
      <p:sp>
        <p:nvSpPr>
          <p:cNvPr id="4338" name="Shape 4338"/>
          <p:cNvSpPr/>
          <p:nvPr/>
        </p:nvSpPr>
        <p:spPr>
          <a:xfrm>
            <a:off x="8001000" y="1733550"/>
            <a:ext cx="1423988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t>cross field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0" name="Shape 4340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4341" name="Shape 4341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4344" name="Group 4344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4342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43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345" name="Shape 4345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346" name="Shape 434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Local Conditions of IGM</a:t>
            </a:r>
          </a:p>
        </p:txBody>
      </p:sp>
      <p:sp>
        <p:nvSpPr>
          <p:cNvPr id="4347" name="Shape 4347"/>
          <p:cNvSpPr/>
          <p:nvPr>
            <p:ph type="body" idx="1"/>
          </p:nvPr>
        </p:nvSpPr>
        <p:spPr>
          <a:xfrm>
            <a:off x="401637" y="757353"/>
            <a:ext cx="7540626" cy="3635922"/>
          </a:xfrm>
          <a:prstGeom prst="rect">
            <a:avLst/>
          </a:prstGeom>
        </p:spPr>
        <p:txBody>
          <a:bodyPr/>
          <a:lstStyle/>
          <a:p>
            <a:pPr lvl="0" marL="161449" indent="-161449">
              <a:buFontTx/>
              <a:buAutoNum type="arabicPeriod" startAt="1"/>
              <a:defRPr sz="1800"/>
            </a:pPr>
            <a:r>
              <a:t> Transition function per edge:</a:t>
            </a: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79388" indent="-179388">
              <a:buFontTx/>
              <a:buAutoNum type="arabicPeriod" startAt="1"/>
              <a:defRPr sz="1800"/>
            </a:pPr>
          </a:p>
          <a:p>
            <a:pPr lvl="0" marL="161449" indent="-161449">
              <a:buFontTx/>
              <a:buAutoNum type="arabicPeriod" startAt="2"/>
              <a:defRPr sz="1800"/>
            </a:pPr>
            <a:r>
              <a:t> Singularities at integer positions:</a:t>
            </a:r>
          </a:p>
          <a:p>
            <a:pPr lvl="0" marL="179388" indent="-179388">
              <a:buFontTx/>
              <a:buAutoNum type="arabicPeriod" startAt="2"/>
              <a:defRPr sz="1800"/>
            </a:pPr>
          </a:p>
          <a:p>
            <a:pPr lvl="0" marL="179388" indent="-179388">
              <a:buFontTx/>
              <a:buAutoNum type="arabicPeriod" startAt="2"/>
              <a:defRPr sz="1800"/>
            </a:pPr>
          </a:p>
          <a:p>
            <a:pPr lvl="0" marL="161449" indent="-161449">
              <a:buFontTx/>
              <a:buAutoNum type="arabicPeriod" startAt="3"/>
              <a:defRPr sz="1800"/>
            </a:pPr>
            <a:r>
              <a:t> Consistent orientation:</a:t>
            </a:r>
          </a:p>
          <a:p>
            <a:pPr lvl="0" marL="179387" indent="-179387">
              <a:buSzTx/>
              <a:buNone/>
              <a:defRPr sz="1800"/>
            </a:pPr>
            <a:r>
              <a:t>	 for all triangle images (u,v,w)</a:t>
            </a:r>
          </a:p>
        </p:txBody>
      </p:sp>
      <p:pic>
        <p:nvPicPr>
          <p:cNvPr id="4348" name="image62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44612" y="2484438"/>
            <a:ext cx="1779588" cy="315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9" name="image69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2837" y="3714750"/>
            <a:ext cx="2011363" cy="269875"/>
          </a:xfrm>
          <a:prstGeom prst="rect">
            <a:avLst/>
          </a:prstGeom>
          <a:ln w="12700">
            <a:miter lim="400000"/>
          </a:ln>
        </p:spPr>
      </p:pic>
      <p:sp>
        <p:nvSpPr>
          <p:cNvPr id="4350" name="Shape 4350"/>
          <p:cNvSpPr/>
          <p:nvPr/>
        </p:nvSpPr>
        <p:spPr>
          <a:xfrm>
            <a:off x="428625" y="3333750"/>
            <a:ext cx="3914775" cy="979488"/>
          </a:xfrm>
          <a:prstGeom prst="rect">
            <a:avLst/>
          </a:prstGeom>
          <a:ln w="50800">
            <a:solidFill>
              <a:srgbClr val="FF0000"/>
            </a:solidFill>
            <a:round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351" name="Shape 4351"/>
          <p:cNvSpPr/>
          <p:nvPr/>
        </p:nvSpPr>
        <p:spPr>
          <a:xfrm>
            <a:off x="533399" y="3943350"/>
            <a:ext cx="2563154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0000"/>
                </a:solidFill>
              </a:rPr>
              <a:t>non-linear + non-convex</a:t>
            </a:r>
          </a:p>
        </p:txBody>
      </p:sp>
      <p:grpSp>
        <p:nvGrpSpPr>
          <p:cNvPr id="4358" name="Group 4358"/>
          <p:cNvGrpSpPr/>
          <p:nvPr/>
        </p:nvGrpSpPr>
        <p:grpSpPr>
          <a:xfrm>
            <a:off x="428625" y="1104899"/>
            <a:ext cx="3914776" cy="733427"/>
            <a:chOff x="0" y="0"/>
            <a:chExt cx="3914775" cy="733425"/>
          </a:xfrm>
        </p:grpSpPr>
        <p:grpSp>
          <p:nvGrpSpPr>
            <p:cNvPr id="4355" name="Group 4355"/>
            <p:cNvGrpSpPr/>
            <p:nvPr/>
          </p:nvGrpSpPr>
          <p:grpSpPr>
            <a:xfrm>
              <a:off x="187747" y="-1"/>
              <a:ext cx="3727029" cy="733427"/>
              <a:chOff x="0" y="0"/>
              <a:chExt cx="3727027" cy="733425"/>
            </a:xfrm>
          </p:grpSpPr>
          <p:pic>
            <p:nvPicPr>
              <p:cNvPr id="4352" name="image54.pdf"/>
              <p:cNvPicPr/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2065215" cy="3886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53" name="image55.pdf"/>
              <p:cNvPicPr/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2410262" y="10151"/>
                <a:ext cx="735766" cy="3679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54" name="image56.pdf"/>
              <p:cNvPicPr/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2419143" y="385746"/>
                <a:ext cx="1307885" cy="3476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356" name="Shape 4356"/>
            <p:cNvSpPr/>
            <p:nvPr/>
          </p:nvSpPr>
          <p:spPr>
            <a:xfrm>
              <a:off x="0" y="9525"/>
              <a:ext cx="3914775" cy="723900"/>
            </a:xfrm>
            <a:prstGeom prst="rect">
              <a:avLst/>
            </a:prstGeom>
            <a:noFill/>
            <a:ln w="50800" cap="flat">
              <a:solidFill>
                <a:srgbClr val="FF00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357" name="Shape 4357"/>
            <p:cNvSpPr/>
            <p:nvPr/>
          </p:nvSpPr>
          <p:spPr>
            <a:xfrm>
              <a:off x="153098" y="340071"/>
              <a:ext cx="3073124" cy="350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solidFill>
                    <a:srgbClr val="FF0000"/>
                  </a:solidFill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0000"/>
                  </a:solidFill>
                </a:rPr>
                <a:t>non-linear + integer</a:t>
              </a:r>
            </a:p>
          </p:txBody>
        </p:sp>
      </p:grpSp>
      <p:pic>
        <p:nvPicPr>
          <p:cNvPr id="4359" name="image70.png" descr="Z:\projects\conferences\siggraph09\slides\MIQuadrangulations\images\fan_new1_green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45400" y="133350"/>
            <a:ext cx="1395413" cy="1868489"/>
          </a:xfrm>
          <a:prstGeom prst="rect">
            <a:avLst/>
          </a:prstGeom>
          <a:ln w="12700">
            <a:miter lim="400000"/>
          </a:ln>
        </p:spPr>
      </p:pic>
      <p:sp>
        <p:nvSpPr>
          <p:cNvPr id="4360" name="Shape 4360"/>
          <p:cNvSpPr/>
          <p:nvPr/>
        </p:nvSpPr>
        <p:spPr>
          <a:xfrm rot="10800000">
            <a:off x="4529137" y="1323975"/>
            <a:ext cx="485776" cy="258764"/>
          </a:xfrm>
          <a:prstGeom prst="leftArrow">
            <a:avLst>
              <a:gd name="adj1" fmla="val 50000"/>
              <a:gd name="adj2" fmla="val 50131"/>
            </a:avLst>
          </a:prstGeom>
          <a:solidFill>
            <a:srgbClr val="1C4672"/>
          </a:solidFill>
          <a:ln>
            <a:solidFill/>
            <a:round/>
          </a:ln>
        </p:spPr>
        <p:txBody>
          <a:bodyPr lIns="0" tIns="0" rIns="0" bIns="0"/>
          <a:lstStyle/>
          <a:p>
            <a:pPr lvl="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361" name="Shape 4361"/>
          <p:cNvSpPr/>
          <p:nvPr/>
        </p:nvSpPr>
        <p:spPr>
          <a:xfrm>
            <a:off x="5080000" y="1236662"/>
            <a:ext cx="1701800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0000"/>
                </a:solidFill>
              </a:rPr>
              <a:t>linear + integer</a:t>
            </a:r>
          </a:p>
        </p:txBody>
      </p:sp>
      <p:sp>
        <p:nvSpPr>
          <p:cNvPr id="4362" name="Shape 4362"/>
          <p:cNvSpPr/>
          <p:nvPr/>
        </p:nvSpPr>
        <p:spPr>
          <a:xfrm rot="10800000">
            <a:off x="4529137" y="2365375"/>
            <a:ext cx="485776" cy="258764"/>
          </a:xfrm>
          <a:prstGeom prst="leftArrow">
            <a:avLst>
              <a:gd name="adj1" fmla="val 50000"/>
              <a:gd name="adj2" fmla="val 50131"/>
            </a:avLst>
          </a:prstGeom>
          <a:solidFill>
            <a:srgbClr val="1C4672"/>
          </a:solidFill>
          <a:ln>
            <a:solidFill/>
            <a:round/>
          </a:ln>
        </p:spPr>
        <p:txBody>
          <a:bodyPr lIns="0" tIns="0" rIns="0" bIns="0"/>
          <a:lstStyle/>
          <a:p>
            <a:pPr lvl="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363" name="Shape 4363"/>
          <p:cNvSpPr/>
          <p:nvPr/>
        </p:nvSpPr>
        <p:spPr>
          <a:xfrm>
            <a:off x="5080000" y="2278063"/>
            <a:ext cx="170180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0000"/>
                </a:solidFill>
              </a:rPr>
              <a:t>known</a:t>
            </a:r>
          </a:p>
        </p:txBody>
      </p:sp>
      <p:sp>
        <p:nvSpPr>
          <p:cNvPr id="4364" name="Shape 4364"/>
          <p:cNvSpPr/>
          <p:nvPr/>
        </p:nvSpPr>
        <p:spPr>
          <a:xfrm rot="10800000">
            <a:off x="4529137" y="3725862"/>
            <a:ext cx="485776" cy="258763"/>
          </a:xfrm>
          <a:prstGeom prst="leftArrow">
            <a:avLst>
              <a:gd name="adj1" fmla="val 50000"/>
              <a:gd name="adj2" fmla="val 50131"/>
            </a:avLst>
          </a:prstGeom>
          <a:solidFill>
            <a:srgbClr val="1C4672"/>
          </a:solidFill>
          <a:ln>
            <a:solidFill/>
            <a:round/>
          </a:ln>
        </p:spPr>
        <p:txBody>
          <a:bodyPr lIns="0" tIns="0" rIns="0" bIns="0"/>
          <a:lstStyle/>
          <a:p>
            <a:pPr lvl="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365" name="Shape 4365"/>
          <p:cNvSpPr/>
          <p:nvPr/>
        </p:nvSpPr>
        <p:spPr>
          <a:xfrm>
            <a:off x="5080000" y="3638550"/>
            <a:ext cx="2011362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0000"/>
                </a:solidFill>
              </a:rPr>
              <a:t>SOCP or linear BD [Lipman 2012]</a:t>
            </a:r>
          </a:p>
        </p:txBody>
      </p:sp>
      <p:pic>
        <p:nvPicPr>
          <p:cNvPr id="4366" name="image45.png" descr="C:\Users\Bommes\AppData\Local\Microsoft\Windows\Temporary Internet Files\Content.IE5\FETSRLII\MC900433800[1]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757988" y="1192212"/>
            <a:ext cx="555626" cy="557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7" name="image45.png" descr="C:\Users\Bommes\AppData\Local\Microsoft\Windows\Temporary Internet Files\Content.IE5\FETSRLII\MC900433800[1]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921375" y="2225675"/>
            <a:ext cx="555625" cy="557213"/>
          </a:xfrm>
          <a:prstGeom prst="rect">
            <a:avLst/>
          </a:prstGeom>
          <a:ln w="12700">
            <a:miter lim="400000"/>
          </a:ln>
        </p:spPr>
      </p:pic>
      <p:sp>
        <p:nvSpPr>
          <p:cNvPr id="4368" name="Shape 4368"/>
          <p:cNvSpPr/>
          <p:nvPr/>
        </p:nvSpPr>
        <p:spPr>
          <a:xfrm>
            <a:off x="8001000" y="1733550"/>
            <a:ext cx="1423988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t>cross field</a:t>
            </a:r>
          </a:p>
        </p:txBody>
      </p:sp>
      <p:pic>
        <p:nvPicPr>
          <p:cNvPr id="4369" name="image45.png" descr="C:\Users\Bommes\AppData\Local\Microsoft\Windows\Temporary Internet Files\Content.IE5\FETSRLII\MC900433800[1]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150100" y="3664743"/>
            <a:ext cx="555625" cy="557214"/>
          </a:xfrm>
          <a:prstGeom prst="rect">
            <a:avLst/>
          </a:prstGeom>
          <a:ln w="12700">
            <a:miter lim="400000"/>
          </a:ln>
        </p:spPr>
      </p:pic>
      <p:sp>
        <p:nvSpPr>
          <p:cNvPr id="4370" name="Shape 4370"/>
          <p:cNvSpPr/>
          <p:nvPr/>
        </p:nvSpPr>
        <p:spPr>
          <a:xfrm>
            <a:off x="1329266" y="1099459"/>
            <a:ext cx="6485468" cy="3332711"/>
          </a:xfrm>
          <a:prstGeom prst="rect">
            <a:avLst/>
          </a:prstGeom>
          <a:solidFill>
            <a:srgbClr val="FFFFFF"/>
          </a:solidFill>
          <a:ln w="50800">
            <a:solidFill>
              <a:srgbClr val="FF0000"/>
            </a:solidFill>
            <a:round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 algn="ctr"/>
            <a:r>
              <a:rPr b="1" sz="3400"/>
              <a:t>Integer-Grid Map</a:t>
            </a:r>
            <a:r>
              <a:rPr sz="3400"/>
              <a:t> </a:t>
            </a:r>
            <a:endParaRPr sz="3400"/>
          </a:p>
          <a:p>
            <a:pPr lvl="0" algn="ctr"/>
            <a:r>
              <a:rPr sz="3400"/>
              <a:t>via </a:t>
            </a:r>
            <a:endParaRPr sz="3400"/>
          </a:p>
          <a:p>
            <a:pPr lvl="0" algn="ctr"/>
            <a:r>
              <a:rPr b="1" sz="3400"/>
              <a:t>Mixed-Integer Quadratic Programming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70" grpId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" name="Shape 4372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4373" name="Shape 4373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4376" name="Group 4376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4374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5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377" name="Shape 4377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378" name="Shape 437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Efficient Search for Integer-Grid Maps</a:t>
            </a:r>
          </a:p>
        </p:txBody>
      </p:sp>
      <p:sp>
        <p:nvSpPr>
          <p:cNvPr id="4379" name="Shape 437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Branch and cut successful if</a:t>
            </a:r>
            <a:endParaRPr sz="20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sz="1600"/>
              <a:t>convex relaxation</a:t>
            </a:r>
            <a:endParaRPr sz="16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sz="1600"/>
              <a:t>low-dimensional</a:t>
            </a:r>
            <a:endParaRPr sz="16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sz="1600"/>
              <a:t>well-behaved relaxation</a:t>
            </a:r>
          </a:p>
        </p:txBody>
      </p:sp>
      <p:pic>
        <p:nvPicPr>
          <p:cNvPr id="4380" name="image45.png" descr="C:\Users\Bommes\AppData\Local\Microsoft\Windows\Temporary Internet Files\Content.IE5\FETSRLII\MC900433800[1]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55938" y="1358900"/>
            <a:ext cx="296863" cy="298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98086" y="4582990"/>
            <a:ext cx="1367651" cy="253016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Shape 334"/>
          <p:cNvSpPr/>
          <p:nvPr>
            <p:ph type="body" idx="1"/>
          </p:nvPr>
        </p:nvSpPr>
        <p:spPr>
          <a:xfrm>
            <a:off x="391477" y="930725"/>
            <a:ext cx="7540626" cy="3353625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pPr lvl="0">
              <a:defRPr sz="1800"/>
            </a:pPr>
            <a:r>
              <a:rPr sz="2200"/>
              <a:t>geometric interpretation</a:t>
            </a:r>
          </a:p>
        </p:txBody>
      </p:sp>
      <p:pic>
        <p:nvPicPr>
          <p:cNvPr id="335" name="heightfield0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12810" y="907581"/>
            <a:ext cx="3570011" cy="3570011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Shape 336"/>
          <p:cNvSpPr/>
          <p:nvPr/>
        </p:nvSpPr>
        <p:spPr>
          <a:xfrm>
            <a:off x="1153567" y="1930909"/>
            <a:ext cx="2325843" cy="1594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9" h="21099" fill="norm" stroke="1" extrusionOk="0">
                <a:moveTo>
                  <a:pt x="20691" y="802"/>
                </a:moveTo>
                <a:cubicBezTo>
                  <a:pt x="20846" y="1446"/>
                  <a:pt x="20980" y="2100"/>
                  <a:pt x="21090" y="2763"/>
                </a:cubicBezTo>
                <a:cubicBezTo>
                  <a:pt x="21510" y="5286"/>
                  <a:pt x="21600" y="7899"/>
                  <a:pt x="21351" y="10468"/>
                </a:cubicBezTo>
                <a:cubicBezTo>
                  <a:pt x="21268" y="11422"/>
                  <a:pt x="21012" y="12330"/>
                  <a:pt x="20609" y="13102"/>
                </a:cubicBezTo>
                <a:cubicBezTo>
                  <a:pt x="20025" y="14219"/>
                  <a:pt x="19208" y="14950"/>
                  <a:pt x="18357" y="15624"/>
                </a:cubicBezTo>
                <a:cubicBezTo>
                  <a:pt x="17504" y="16300"/>
                  <a:pt x="16618" y="16919"/>
                  <a:pt x="15894" y="17853"/>
                </a:cubicBezTo>
                <a:cubicBezTo>
                  <a:pt x="15212" y="18732"/>
                  <a:pt x="14702" y="19851"/>
                  <a:pt x="14416" y="21099"/>
                </a:cubicBezTo>
                <a:lnTo>
                  <a:pt x="0" y="9358"/>
                </a:lnTo>
                <a:cubicBezTo>
                  <a:pt x="754" y="7648"/>
                  <a:pt x="1736" y="6182"/>
                  <a:pt x="2884" y="5037"/>
                </a:cubicBezTo>
                <a:cubicBezTo>
                  <a:pt x="4069" y="3855"/>
                  <a:pt x="5411" y="3035"/>
                  <a:pt x="6788" y="2359"/>
                </a:cubicBezTo>
                <a:cubicBezTo>
                  <a:pt x="11220" y="182"/>
                  <a:pt x="15943" y="-501"/>
                  <a:pt x="20590" y="363"/>
                </a:cubicBezTo>
              </a:path>
            </a:pathLst>
          </a:custGeom>
          <a:solidFill>
            <a:srgbClr val="00E200">
              <a:alpha val="15000"/>
            </a:srgbClr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37" name="Shape 337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338" name="Shape 338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341" name="Group 341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339" name="VCI_Logo_crop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0" name="AICES-logo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2" name="Shape 342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43" name="Shape 343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46799" tIns="46799" rIns="46799" bIns="46799"/>
          <a:lstStyle>
            <a:lvl1pPr algn="l"/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       Constrained Optimization</a:t>
            </a:r>
          </a:p>
        </p:txBody>
      </p:sp>
      <p:sp>
        <p:nvSpPr>
          <p:cNvPr id="344" name="Shape 344"/>
          <p:cNvSpPr/>
          <p:nvPr/>
        </p:nvSpPr>
        <p:spPr>
          <a:xfrm>
            <a:off x="2682065" y="1623536"/>
            <a:ext cx="823891" cy="2557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15" h="21600" fill="norm" stroke="1" extrusionOk="0">
                <a:moveTo>
                  <a:pt x="10099" y="0"/>
                </a:moveTo>
                <a:cubicBezTo>
                  <a:pt x="14027" y="992"/>
                  <a:pt x="17008" y="2367"/>
                  <a:pt x="18661" y="3949"/>
                </a:cubicBezTo>
                <a:cubicBezTo>
                  <a:pt x="20327" y="5544"/>
                  <a:pt x="20567" y="7275"/>
                  <a:pt x="19350" y="8917"/>
                </a:cubicBezTo>
                <a:cubicBezTo>
                  <a:pt x="19132" y="9532"/>
                  <a:pt x="18456" y="10117"/>
                  <a:pt x="17390" y="10616"/>
                </a:cubicBezTo>
                <a:cubicBezTo>
                  <a:pt x="14303" y="12057"/>
                  <a:pt x="8761" y="12489"/>
                  <a:pt x="4931" y="13678"/>
                </a:cubicBezTo>
                <a:cubicBezTo>
                  <a:pt x="641" y="15011"/>
                  <a:pt x="-1033" y="17082"/>
                  <a:pt x="638" y="18991"/>
                </a:cubicBezTo>
                <a:lnTo>
                  <a:pt x="2957" y="21600"/>
                </a:lnTo>
              </a:path>
            </a:pathLst>
          </a:cu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grpSp>
        <p:nvGrpSpPr>
          <p:cNvPr id="347" name="Group 347"/>
          <p:cNvGrpSpPr/>
          <p:nvPr/>
        </p:nvGrpSpPr>
        <p:grpSpPr>
          <a:xfrm>
            <a:off x="5171510" y="50772"/>
            <a:ext cx="3849411" cy="1006754"/>
            <a:chOff x="-139699" y="-139700"/>
            <a:chExt cx="3849409" cy="1006752"/>
          </a:xfrm>
        </p:grpSpPr>
        <p:pic>
          <p:nvPicPr>
            <p:cNvPr id="345" name="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39700" y="-139700"/>
              <a:ext cx="3849411" cy="1006753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  <p:pic>
          <p:nvPicPr>
            <p:cNvPr id="346" name="pasted-image.pdf"/>
            <p:cNvPicPr/>
            <p:nvPr/>
          </p:nvPicPr>
          <p:blipFill>
            <a:blip r:embed="rId7">
              <a:extLst/>
            </a:blip>
            <a:srcRect l="0" t="0" r="0" b="0"/>
            <a:stretch>
              <a:fillRect/>
            </a:stretch>
          </p:blipFill>
          <p:spPr>
            <a:xfrm>
              <a:off x="143651" y="112652"/>
              <a:ext cx="3282624" cy="502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8" name="Shape 348"/>
          <p:cNvSpPr/>
          <p:nvPr/>
        </p:nvSpPr>
        <p:spPr>
          <a:xfrm>
            <a:off x="979471" y="1930312"/>
            <a:ext cx="2870279" cy="2180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222" fill="norm" stroke="1" extrusionOk="0">
                <a:moveTo>
                  <a:pt x="29" y="21222"/>
                </a:moveTo>
                <a:cubicBezTo>
                  <a:pt x="-22" y="18776"/>
                  <a:pt x="-5" y="16329"/>
                  <a:pt x="78" y="13885"/>
                </a:cubicBezTo>
                <a:cubicBezTo>
                  <a:pt x="155" y="11610"/>
                  <a:pt x="281" y="9230"/>
                  <a:pt x="1165" y="7118"/>
                </a:cubicBezTo>
                <a:cubicBezTo>
                  <a:pt x="2709" y="3431"/>
                  <a:pt x="5719" y="1869"/>
                  <a:pt x="8592" y="985"/>
                </a:cubicBezTo>
                <a:cubicBezTo>
                  <a:pt x="12730" y="-289"/>
                  <a:pt x="17116" y="-378"/>
                  <a:pt x="21578" y="1017"/>
                </a:cubicBezTo>
              </a:path>
            </a:pathLst>
          </a:cu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49" name="Shape 349"/>
          <p:cNvSpPr/>
          <p:nvPr/>
        </p:nvSpPr>
        <p:spPr>
          <a:xfrm>
            <a:off x="528002" y="2283225"/>
            <a:ext cx="2642355" cy="1497310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50" name="Shape 350"/>
          <p:cNvSpPr/>
          <p:nvPr/>
        </p:nvSpPr>
        <p:spPr>
          <a:xfrm>
            <a:off x="2005305" y="2263069"/>
            <a:ext cx="1018987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 b="1"/>
              <a:t>feasible</a:t>
            </a:r>
            <a:endParaRPr b="1"/>
          </a:p>
          <a:p>
            <a:pPr lvl="0" algn="ctr"/>
            <a:r>
              <a:rPr b="1"/>
              <a:t>region</a:t>
            </a:r>
          </a:p>
        </p:txBody>
      </p:sp>
      <p:pic>
        <p:nvPicPr>
          <p:cNvPr id="351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627201" y="2601477"/>
            <a:ext cx="444488" cy="253017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Shape 352"/>
          <p:cNvSpPr/>
          <p:nvPr/>
        </p:nvSpPr>
        <p:spPr>
          <a:xfrm flipV="1">
            <a:off x="5842363" y="3345100"/>
            <a:ext cx="598181" cy="417976"/>
          </a:xfrm>
          <a:prstGeom prst="line">
            <a:avLst/>
          </a:prstGeom>
          <a:ln w="25400">
            <a:solidFill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53" name="Shape 353"/>
          <p:cNvSpPr/>
          <p:nvPr/>
        </p:nvSpPr>
        <p:spPr>
          <a:xfrm>
            <a:off x="5852285" y="3758130"/>
            <a:ext cx="916855" cy="210395"/>
          </a:xfrm>
          <a:prstGeom prst="line">
            <a:avLst/>
          </a:prstGeom>
          <a:ln w="25400">
            <a:solidFill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54" name="Shape 354"/>
          <p:cNvSpPr/>
          <p:nvPr/>
        </p:nvSpPr>
        <p:spPr>
          <a:xfrm flipV="1">
            <a:off x="5845637" y="2889157"/>
            <a:ext cx="16429" cy="872083"/>
          </a:xfrm>
          <a:prstGeom prst="line">
            <a:avLst/>
          </a:prstGeom>
          <a:ln w="25400">
            <a:solidFill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355" name="pasted-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656784" y="4040529"/>
            <a:ext cx="263486" cy="175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pasted-image.pd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265227" y="3130727"/>
            <a:ext cx="271471" cy="1756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1" name="Group 361"/>
          <p:cNvGrpSpPr/>
          <p:nvPr/>
        </p:nvGrpSpPr>
        <p:grpSpPr>
          <a:xfrm>
            <a:off x="194627" y="3494793"/>
            <a:ext cx="1366243" cy="1212460"/>
            <a:chOff x="0" y="0"/>
            <a:chExt cx="1366242" cy="1212459"/>
          </a:xfrm>
        </p:grpSpPr>
        <p:sp>
          <p:nvSpPr>
            <p:cNvPr id="357" name="Shape 357"/>
            <p:cNvSpPr/>
            <p:nvPr/>
          </p:nvSpPr>
          <p:spPr>
            <a:xfrm>
              <a:off x="286124" y="979822"/>
              <a:ext cx="84929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58" name="Shape 358"/>
            <p:cNvSpPr/>
            <p:nvPr/>
          </p:nvSpPr>
          <p:spPr>
            <a:xfrm flipV="1">
              <a:off x="301159" y="123389"/>
              <a:ext cx="6422" cy="8492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359" name="pasted-image.pdf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102756" y="1036802"/>
              <a:ext cx="263487" cy="1756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0" name="pasted-image.pdf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271470" cy="1756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2" name="Shape 362"/>
          <p:cNvSpPr/>
          <p:nvPr/>
        </p:nvSpPr>
        <p:spPr>
          <a:xfrm>
            <a:off x="4830645" y="4265859"/>
            <a:ext cx="133655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96BCFF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96BCFF"/>
                </a:solidFill>
              </a:rPr>
              <a:t>isolines with</a:t>
            </a:r>
          </a:p>
        </p:txBody>
      </p:sp>
      <p:grpSp>
        <p:nvGrpSpPr>
          <p:cNvPr id="367" name="Group 367"/>
          <p:cNvGrpSpPr/>
          <p:nvPr/>
        </p:nvGrpSpPr>
        <p:grpSpPr>
          <a:xfrm>
            <a:off x="1768514" y="1381803"/>
            <a:ext cx="3519092" cy="3519092"/>
            <a:chOff x="0" y="0"/>
            <a:chExt cx="3519090" cy="3519090"/>
          </a:xfrm>
        </p:grpSpPr>
        <p:sp>
          <p:nvSpPr>
            <p:cNvPr id="363" name="Shape 363"/>
            <p:cNvSpPr/>
            <p:nvPr/>
          </p:nvSpPr>
          <p:spPr>
            <a:xfrm>
              <a:off x="1124545" y="1142076"/>
              <a:ext cx="12700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/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64" name="Shape 364"/>
            <p:cNvSpPr/>
            <p:nvPr/>
          </p:nvSpPr>
          <p:spPr>
            <a:xfrm>
              <a:off x="1746845" y="1764376"/>
              <a:ext cx="254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/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65" name="Shape 365"/>
            <p:cNvSpPr/>
            <p:nvPr/>
          </p:nvSpPr>
          <p:spPr>
            <a:xfrm>
              <a:off x="499387" y="499387"/>
              <a:ext cx="2520317" cy="2520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/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66" name="Shape 366"/>
            <p:cNvSpPr/>
            <p:nvPr/>
          </p:nvSpPr>
          <p:spPr>
            <a:xfrm>
              <a:off x="0" y="0"/>
              <a:ext cx="3519091" cy="3519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/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</p:spTree>
  </p:cSld>
  <p:clrMapOvr>
    <a:masterClrMapping/>
  </p:clrMapOvr>
  <p:transition spd="med" advClick="1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" name="Shape 4382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4383" name="Shape 4383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4386" name="Group 4386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4384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85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387" name="Shape 4387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388" name="Shape 438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Efficient Search for Integer-Grid Maps</a:t>
            </a:r>
          </a:p>
        </p:txBody>
      </p:sp>
      <p:sp>
        <p:nvSpPr>
          <p:cNvPr id="4389" name="Shape 438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Branch and cut successful if</a:t>
            </a:r>
            <a:endParaRPr sz="20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sz="1600"/>
              <a:t>convex relaxation</a:t>
            </a:r>
            <a:endParaRPr sz="16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b="1" sz="1600">
                <a:solidFill>
                  <a:srgbClr val="E20026"/>
                </a:solidFill>
              </a:rPr>
              <a:t>low-dimensional</a:t>
            </a:r>
            <a:endParaRPr sz="16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sz="1600"/>
              <a:t>well-behaved relaxation</a:t>
            </a:r>
          </a:p>
        </p:txBody>
      </p:sp>
      <p:pic>
        <p:nvPicPr>
          <p:cNvPr id="4390" name="image45.png" descr="C:\Users\Bommes\AppData\Local\Microsoft\Windows\Temporary Internet Files\Content.IE5\FETSRLII\MC900433800[1]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55938" y="1358900"/>
            <a:ext cx="296863" cy="298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" name="Shape 4392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4393" name="Shape 4393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4396" name="Group 4396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4394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95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397" name="Shape 4397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398" name="Shape 439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Efficient Search for Integer-Grid Maps</a:t>
            </a:r>
          </a:p>
        </p:txBody>
      </p:sp>
      <p:sp>
        <p:nvSpPr>
          <p:cNvPr id="4399" name="Shape 439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Branch and cut successful if</a:t>
            </a:r>
            <a:endParaRPr sz="20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sz="1600"/>
              <a:t>convex relaxation</a:t>
            </a:r>
            <a:endParaRPr sz="16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b="1" sz="1600">
                <a:solidFill>
                  <a:srgbClr val="E20026"/>
                </a:solidFill>
              </a:rPr>
              <a:t>low-dimensional</a:t>
            </a:r>
            <a:endParaRPr sz="16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sz="1600"/>
              <a:t>well-behaved relaxation</a:t>
            </a:r>
          </a:p>
        </p:txBody>
      </p:sp>
      <p:cxnSp>
        <p:nvCxnSpPr>
          <p:cNvPr id="4400" name="Connector 4400"/>
          <p:cNvCxnSpPr>
            <a:stCxn id="4407" idx="0"/>
            <a:endCxn id="4410" idx="0"/>
          </p:cNvCxnSpPr>
          <p:nvPr/>
        </p:nvCxnSpPr>
        <p:spPr>
          <a:xfrm flipH="1">
            <a:off x="7052944" y="1546930"/>
            <a:ext cx="592140" cy="782639"/>
          </a:xfrm>
          <a:prstGeom prst="straightConnector1">
            <a:avLst/>
          </a:prstGeom>
          <a:ln w="38100">
            <a:solidFill>
              <a:srgbClr val="E20026"/>
            </a:solidFill>
            <a:round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cxnSp>
      <p:cxnSp>
        <p:nvCxnSpPr>
          <p:cNvPr id="4401" name="Connector 4401"/>
          <p:cNvCxnSpPr>
            <a:stCxn id="4407" idx="0"/>
            <a:endCxn id="4409" idx="0"/>
          </p:cNvCxnSpPr>
          <p:nvPr/>
        </p:nvCxnSpPr>
        <p:spPr>
          <a:xfrm>
            <a:off x="7645083" y="1546930"/>
            <a:ext cx="592137" cy="782639"/>
          </a:xfrm>
          <a:prstGeom prst="straightConnector1">
            <a:avLst/>
          </a:prstGeom>
          <a:ln w="38100">
            <a:solidFill>
              <a:srgbClr val="E20026"/>
            </a:solidFill>
            <a:round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cxnSp>
      <p:cxnSp>
        <p:nvCxnSpPr>
          <p:cNvPr id="4402" name="Connector 4402"/>
          <p:cNvCxnSpPr>
            <a:stCxn id="4410" idx="0"/>
            <a:endCxn id="4411" idx="0"/>
          </p:cNvCxnSpPr>
          <p:nvPr/>
        </p:nvCxnSpPr>
        <p:spPr>
          <a:xfrm flipH="1">
            <a:off x="6443344" y="2329568"/>
            <a:ext cx="609601" cy="762001"/>
          </a:xfrm>
          <a:prstGeom prst="straightConnector1">
            <a:avLst/>
          </a:prstGeom>
          <a:ln w="38100">
            <a:solidFill>
              <a:srgbClr val="E20026"/>
            </a:solidFill>
            <a:round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cxnSp>
      <p:cxnSp>
        <p:nvCxnSpPr>
          <p:cNvPr id="4403" name="Connector 4403"/>
          <p:cNvCxnSpPr>
            <a:stCxn id="4410" idx="0"/>
            <a:endCxn id="4412" idx="0"/>
          </p:cNvCxnSpPr>
          <p:nvPr/>
        </p:nvCxnSpPr>
        <p:spPr>
          <a:xfrm>
            <a:off x="7052944" y="2329568"/>
            <a:ext cx="346076" cy="750888"/>
          </a:xfrm>
          <a:prstGeom prst="straightConnector1">
            <a:avLst/>
          </a:prstGeom>
          <a:ln w="38100">
            <a:solidFill>
              <a:srgbClr val="E20026"/>
            </a:solidFill>
            <a:round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cxnSp>
      <p:pic>
        <p:nvPicPr>
          <p:cNvPr id="4404" name="image45.png" descr="C:\Users\Bommes\AppData\Local\Microsoft\Windows\Temporary Internet Files\Content.IE5\FETSRLII\MC900433800[1]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55938" y="1358900"/>
            <a:ext cx="296863" cy="298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5" name="image98.png" descr="botijo_input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81400" y="1411287"/>
            <a:ext cx="1500188" cy="3124201"/>
          </a:xfrm>
          <a:prstGeom prst="rect">
            <a:avLst/>
          </a:prstGeom>
          <a:ln w="12700">
            <a:miter lim="400000"/>
          </a:ln>
        </p:spPr>
      </p:pic>
      <p:sp>
        <p:nvSpPr>
          <p:cNvPr id="4406" name="Shape 4406"/>
          <p:cNvSpPr/>
          <p:nvPr/>
        </p:nvSpPr>
        <p:spPr>
          <a:xfrm>
            <a:off x="3619500" y="4489450"/>
            <a:ext cx="1400285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30k triangles</a:t>
            </a:r>
          </a:p>
        </p:txBody>
      </p:sp>
      <p:sp>
        <p:nvSpPr>
          <p:cNvPr id="4407" name="Shape 4407"/>
          <p:cNvSpPr/>
          <p:nvPr/>
        </p:nvSpPr>
        <p:spPr>
          <a:xfrm>
            <a:off x="7450138" y="1343025"/>
            <a:ext cx="389891" cy="407812"/>
          </a:xfrm>
          <a:prstGeom prst="rect">
            <a:avLst/>
          </a:prstGeom>
          <a:solidFill>
            <a:srgbClr val="FFFFFF"/>
          </a:solidFill>
          <a:ln w="57150">
            <a:solidFill>
              <a:srgbClr val="E20026"/>
            </a:solidFill>
            <a:round/>
          </a:ln>
          <a:effectLst>
            <a:outerShdw sx="100000" sy="100000" kx="0" ky="0" algn="b" rotWithShape="0" blurRad="50800" dist="38100" dir="2700000">
              <a:srgbClr val="000000">
                <a:alpha val="4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/>
            <a:r>
              <a:t>…</a:t>
            </a:r>
          </a:p>
        </p:txBody>
      </p:sp>
      <p:sp>
        <p:nvSpPr>
          <p:cNvPr id="4408" name="Shape 4408"/>
          <p:cNvSpPr/>
          <p:nvPr/>
        </p:nvSpPr>
        <p:spPr>
          <a:xfrm>
            <a:off x="6856413" y="2114550"/>
            <a:ext cx="389891" cy="407812"/>
          </a:xfrm>
          <a:prstGeom prst="rect">
            <a:avLst/>
          </a:prstGeom>
          <a:solidFill>
            <a:srgbClr val="FFFFFF"/>
          </a:solidFill>
          <a:ln w="57150">
            <a:solidFill>
              <a:srgbClr val="E20026"/>
            </a:solidFill>
            <a:round/>
          </a:ln>
          <a:effectLst>
            <a:outerShdw sx="100000" sy="100000" kx="0" ky="0" algn="b" rotWithShape="0" blurRad="50800" dist="38100" dir="2700000">
              <a:srgbClr val="000000">
                <a:alpha val="4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/>
            <a:r>
              <a:t>…</a:t>
            </a:r>
          </a:p>
        </p:txBody>
      </p:sp>
      <p:sp>
        <p:nvSpPr>
          <p:cNvPr id="4409" name="Shape 4409"/>
          <p:cNvSpPr/>
          <p:nvPr/>
        </p:nvSpPr>
        <p:spPr>
          <a:xfrm>
            <a:off x="8042275" y="2125663"/>
            <a:ext cx="389890" cy="407812"/>
          </a:xfrm>
          <a:prstGeom prst="rect">
            <a:avLst/>
          </a:prstGeom>
          <a:solidFill>
            <a:srgbClr val="FFFFFF"/>
          </a:solidFill>
          <a:ln w="57150">
            <a:solidFill>
              <a:srgbClr val="E20026"/>
            </a:solidFill>
            <a:round/>
          </a:ln>
          <a:effectLst>
            <a:outerShdw sx="100000" sy="100000" kx="0" ky="0" algn="b" rotWithShape="0" blurRad="50800" dist="38100" dir="2700000">
              <a:srgbClr val="000000">
                <a:alpha val="4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/>
            <a:r>
              <a:t>…</a:t>
            </a:r>
          </a:p>
        </p:txBody>
      </p:sp>
      <p:sp>
        <p:nvSpPr>
          <p:cNvPr id="4410" name="Shape 4410"/>
          <p:cNvSpPr/>
          <p:nvPr/>
        </p:nvSpPr>
        <p:spPr>
          <a:xfrm>
            <a:off x="6858000" y="2125663"/>
            <a:ext cx="389890" cy="407812"/>
          </a:xfrm>
          <a:prstGeom prst="rect">
            <a:avLst/>
          </a:prstGeom>
          <a:solidFill>
            <a:srgbClr val="FFFFFF"/>
          </a:solidFill>
          <a:ln w="57150">
            <a:solidFill>
              <a:srgbClr val="E20026"/>
            </a:solidFill>
            <a:round/>
          </a:ln>
          <a:effectLst>
            <a:outerShdw sx="100000" sy="100000" kx="0" ky="0" algn="b" rotWithShape="0" blurRad="50800" dist="38100" dir="2700000">
              <a:srgbClr val="000000">
                <a:alpha val="4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/>
            <a:r>
              <a:t>…</a:t>
            </a:r>
          </a:p>
        </p:txBody>
      </p:sp>
      <p:sp>
        <p:nvSpPr>
          <p:cNvPr id="4411" name="Shape 4411"/>
          <p:cNvSpPr/>
          <p:nvPr/>
        </p:nvSpPr>
        <p:spPr>
          <a:xfrm>
            <a:off x="6248400" y="2887663"/>
            <a:ext cx="389890" cy="407812"/>
          </a:xfrm>
          <a:prstGeom prst="rect">
            <a:avLst/>
          </a:prstGeom>
          <a:solidFill>
            <a:srgbClr val="FFFFFF"/>
          </a:solidFill>
          <a:ln w="57150">
            <a:solidFill>
              <a:srgbClr val="E20026"/>
            </a:solidFill>
            <a:round/>
          </a:ln>
          <a:effectLst>
            <a:outerShdw sx="100000" sy="100000" kx="0" ky="0" algn="b" rotWithShape="0" blurRad="50800" dist="38100" dir="2700000">
              <a:srgbClr val="000000">
                <a:alpha val="4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/>
            <a:r>
              <a:t>…</a:t>
            </a:r>
          </a:p>
        </p:txBody>
      </p:sp>
      <p:sp>
        <p:nvSpPr>
          <p:cNvPr id="4412" name="Shape 4412"/>
          <p:cNvSpPr/>
          <p:nvPr/>
        </p:nvSpPr>
        <p:spPr>
          <a:xfrm>
            <a:off x="7204075" y="2876550"/>
            <a:ext cx="389890" cy="407812"/>
          </a:xfrm>
          <a:prstGeom prst="rect">
            <a:avLst/>
          </a:prstGeom>
          <a:solidFill>
            <a:srgbClr val="FFFFFF"/>
          </a:solidFill>
          <a:ln w="57150">
            <a:solidFill>
              <a:srgbClr val="E20026"/>
            </a:solidFill>
            <a:round/>
          </a:ln>
          <a:effectLst>
            <a:outerShdw sx="100000" sy="100000" kx="0" ky="0" algn="b" rotWithShape="0" blurRad="50800" dist="38100" dir="2700000">
              <a:srgbClr val="000000">
                <a:alpha val="4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/>
            <a:r>
              <a:t>…</a:t>
            </a:r>
          </a:p>
        </p:txBody>
      </p:sp>
      <p:sp>
        <p:nvSpPr>
          <p:cNvPr id="4413" name="Shape 4413"/>
          <p:cNvSpPr/>
          <p:nvPr/>
        </p:nvSpPr>
        <p:spPr>
          <a:xfrm>
            <a:off x="6127750" y="3562350"/>
            <a:ext cx="2721990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Each node is instance of </a:t>
            </a:r>
          </a:p>
          <a:p>
            <a:pPr lvl="0"/>
            <a:r>
              <a:t>Quadratic Programming!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5" name="Shape 4415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4416" name="Shape 4416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4419" name="Group 4419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4417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18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20" name="Shape 4420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421" name="Shape 44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Efficient Search for Integer-Grid Maps</a:t>
            </a:r>
          </a:p>
        </p:txBody>
      </p:sp>
      <p:sp>
        <p:nvSpPr>
          <p:cNvPr id="4422" name="Shape 442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Branch and cut successful if</a:t>
            </a:r>
            <a:endParaRPr sz="20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sz="1600"/>
              <a:t>convex relaxation</a:t>
            </a:r>
            <a:endParaRPr sz="16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b="1" sz="1600">
                <a:solidFill>
                  <a:srgbClr val="E20026"/>
                </a:solidFill>
              </a:rPr>
              <a:t>low-dimensional</a:t>
            </a:r>
            <a:endParaRPr sz="16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sz="1600"/>
              <a:t>well-behaved relaxation</a:t>
            </a:r>
          </a:p>
        </p:txBody>
      </p:sp>
      <p:pic>
        <p:nvPicPr>
          <p:cNvPr id="4423" name="image45.png" descr="C:\Users\Bommes\AppData\Local\Microsoft\Windows\Temporary Internet Files\Content.IE5\FETSRLII\MC900433800[1]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55938" y="1358900"/>
            <a:ext cx="296863" cy="298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4" name="image98.png" descr="botijo_input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81400" y="1411287"/>
            <a:ext cx="1500188" cy="3124201"/>
          </a:xfrm>
          <a:prstGeom prst="rect">
            <a:avLst/>
          </a:prstGeom>
          <a:ln w="12700">
            <a:miter lim="400000"/>
          </a:ln>
        </p:spPr>
      </p:pic>
      <p:sp>
        <p:nvSpPr>
          <p:cNvPr id="4425" name="Shape 4425"/>
          <p:cNvSpPr/>
          <p:nvPr/>
        </p:nvSpPr>
        <p:spPr>
          <a:xfrm>
            <a:off x="3619500" y="4489450"/>
            <a:ext cx="1400285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30k triangles</a:t>
            </a:r>
          </a:p>
        </p:txBody>
      </p:sp>
      <p:sp>
        <p:nvSpPr>
          <p:cNvPr id="4426" name="Shape 4426"/>
          <p:cNvSpPr/>
          <p:nvPr/>
        </p:nvSpPr>
        <p:spPr>
          <a:xfrm>
            <a:off x="653102" y="2876550"/>
            <a:ext cx="2587934" cy="941212"/>
          </a:xfrm>
          <a:prstGeom prst="rect">
            <a:avLst/>
          </a:prstGeom>
          <a:ln w="57150">
            <a:solidFill>
              <a:srgbClr val="E20026"/>
            </a:solidFill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/>
            <a:r>
              <a:t>cross field singularities </a:t>
            </a:r>
          </a:p>
          <a:p>
            <a:pPr lvl="0" algn="ctr"/>
            <a:r>
              <a:t>are sufficient for </a:t>
            </a:r>
          </a:p>
          <a:p>
            <a:pPr lvl="0" algn="ctr"/>
            <a:r>
              <a:t>discrete search space</a:t>
            </a:r>
          </a:p>
        </p:txBody>
      </p:sp>
      <p:cxnSp>
        <p:nvCxnSpPr>
          <p:cNvPr id="4427" name="Connector 4427"/>
          <p:cNvCxnSpPr>
            <a:stCxn id="4431" idx="0"/>
            <a:endCxn id="4434" idx="0"/>
          </p:cNvCxnSpPr>
          <p:nvPr/>
        </p:nvCxnSpPr>
        <p:spPr>
          <a:xfrm flipH="1">
            <a:off x="7052944" y="1546930"/>
            <a:ext cx="592140" cy="782639"/>
          </a:xfrm>
          <a:prstGeom prst="straightConnector1">
            <a:avLst/>
          </a:prstGeom>
          <a:ln w="38100">
            <a:solidFill>
              <a:srgbClr val="E20026"/>
            </a:solidFill>
            <a:round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cxnSp>
      <p:cxnSp>
        <p:nvCxnSpPr>
          <p:cNvPr id="4428" name="Connector 4428"/>
          <p:cNvCxnSpPr>
            <a:stCxn id="4431" idx="0"/>
            <a:endCxn id="4433" idx="0"/>
          </p:cNvCxnSpPr>
          <p:nvPr/>
        </p:nvCxnSpPr>
        <p:spPr>
          <a:xfrm>
            <a:off x="7645083" y="1546930"/>
            <a:ext cx="592137" cy="782639"/>
          </a:xfrm>
          <a:prstGeom prst="straightConnector1">
            <a:avLst/>
          </a:prstGeom>
          <a:ln w="38100">
            <a:solidFill>
              <a:srgbClr val="E20026"/>
            </a:solidFill>
            <a:round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cxnSp>
      <p:cxnSp>
        <p:nvCxnSpPr>
          <p:cNvPr id="4429" name="Connector 4429"/>
          <p:cNvCxnSpPr>
            <a:stCxn id="4434" idx="0"/>
            <a:endCxn id="4435" idx="0"/>
          </p:cNvCxnSpPr>
          <p:nvPr/>
        </p:nvCxnSpPr>
        <p:spPr>
          <a:xfrm flipH="1">
            <a:off x="6443344" y="2329568"/>
            <a:ext cx="609601" cy="762001"/>
          </a:xfrm>
          <a:prstGeom prst="straightConnector1">
            <a:avLst/>
          </a:prstGeom>
          <a:ln w="38100">
            <a:solidFill>
              <a:srgbClr val="E20026"/>
            </a:solidFill>
            <a:round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cxnSp>
      <p:cxnSp>
        <p:nvCxnSpPr>
          <p:cNvPr id="4430" name="Connector 4430"/>
          <p:cNvCxnSpPr>
            <a:stCxn id="4434" idx="0"/>
            <a:endCxn id="4436" idx="0"/>
          </p:cNvCxnSpPr>
          <p:nvPr/>
        </p:nvCxnSpPr>
        <p:spPr>
          <a:xfrm>
            <a:off x="7052944" y="2329568"/>
            <a:ext cx="346076" cy="750888"/>
          </a:xfrm>
          <a:prstGeom prst="straightConnector1">
            <a:avLst/>
          </a:prstGeom>
          <a:ln w="38100">
            <a:solidFill>
              <a:srgbClr val="E20026"/>
            </a:solidFill>
            <a:round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cxnSp>
      <p:sp>
        <p:nvSpPr>
          <p:cNvPr id="4431" name="Shape 4431"/>
          <p:cNvSpPr/>
          <p:nvPr/>
        </p:nvSpPr>
        <p:spPr>
          <a:xfrm>
            <a:off x="7450138" y="1343025"/>
            <a:ext cx="389891" cy="407812"/>
          </a:xfrm>
          <a:prstGeom prst="rect">
            <a:avLst/>
          </a:prstGeom>
          <a:solidFill>
            <a:srgbClr val="FFFFFF"/>
          </a:solidFill>
          <a:ln w="57150">
            <a:solidFill>
              <a:srgbClr val="E20026"/>
            </a:solidFill>
            <a:round/>
          </a:ln>
          <a:effectLst>
            <a:outerShdw sx="100000" sy="100000" kx="0" ky="0" algn="b" rotWithShape="0" blurRad="50800" dist="38100" dir="2700000">
              <a:srgbClr val="000000">
                <a:alpha val="4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/>
            <a:r>
              <a:t>…</a:t>
            </a:r>
          </a:p>
        </p:txBody>
      </p:sp>
      <p:sp>
        <p:nvSpPr>
          <p:cNvPr id="4432" name="Shape 4432"/>
          <p:cNvSpPr/>
          <p:nvPr/>
        </p:nvSpPr>
        <p:spPr>
          <a:xfrm>
            <a:off x="6856413" y="2114550"/>
            <a:ext cx="389891" cy="407812"/>
          </a:xfrm>
          <a:prstGeom prst="rect">
            <a:avLst/>
          </a:prstGeom>
          <a:solidFill>
            <a:srgbClr val="FFFFFF"/>
          </a:solidFill>
          <a:ln w="57150">
            <a:solidFill>
              <a:srgbClr val="E20026"/>
            </a:solidFill>
            <a:round/>
          </a:ln>
          <a:effectLst>
            <a:outerShdw sx="100000" sy="100000" kx="0" ky="0" algn="b" rotWithShape="0" blurRad="50800" dist="38100" dir="2700000">
              <a:srgbClr val="000000">
                <a:alpha val="4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/>
            <a:r>
              <a:t>…</a:t>
            </a:r>
          </a:p>
        </p:txBody>
      </p:sp>
      <p:sp>
        <p:nvSpPr>
          <p:cNvPr id="4433" name="Shape 4433"/>
          <p:cNvSpPr/>
          <p:nvPr/>
        </p:nvSpPr>
        <p:spPr>
          <a:xfrm>
            <a:off x="8042275" y="2125663"/>
            <a:ext cx="389890" cy="407812"/>
          </a:xfrm>
          <a:prstGeom prst="rect">
            <a:avLst/>
          </a:prstGeom>
          <a:solidFill>
            <a:srgbClr val="FFFFFF"/>
          </a:solidFill>
          <a:ln w="57150">
            <a:solidFill>
              <a:srgbClr val="E20026"/>
            </a:solidFill>
            <a:round/>
          </a:ln>
          <a:effectLst>
            <a:outerShdw sx="100000" sy="100000" kx="0" ky="0" algn="b" rotWithShape="0" blurRad="50800" dist="38100" dir="2700000">
              <a:srgbClr val="000000">
                <a:alpha val="4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/>
            <a:r>
              <a:t>…</a:t>
            </a:r>
          </a:p>
        </p:txBody>
      </p:sp>
      <p:sp>
        <p:nvSpPr>
          <p:cNvPr id="4434" name="Shape 4434"/>
          <p:cNvSpPr/>
          <p:nvPr/>
        </p:nvSpPr>
        <p:spPr>
          <a:xfrm>
            <a:off x="6858000" y="2125663"/>
            <a:ext cx="389890" cy="407812"/>
          </a:xfrm>
          <a:prstGeom prst="rect">
            <a:avLst/>
          </a:prstGeom>
          <a:solidFill>
            <a:srgbClr val="FFFFFF"/>
          </a:solidFill>
          <a:ln w="57150">
            <a:solidFill>
              <a:srgbClr val="E20026"/>
            </a:solidFill>
            <a:round/>
          </a:ln>
          <a:effectLst>
            <a:outerShdw sx="100000" sy="100000" kx="0" ky="0" algn="b" rotWithShape="0" blurRad="50800" dist="38100" dir="2700000">
              <a:srgbClr val="000000">
                <a:alpha val="4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/>
            <a:r>
              <a:t>…</a:t>
            </a:r>
          </a:p>
        </p:txBody>
      </p:sp>
      <p:sp>
        <p:nvSpPr>
          <p:cNvPr id="4435" name="Shape 4435"/>
          <p:cNvSpPr/>
          <p:nvPr/>
        </p:nvSpPr>
        <p:spPr>
          <a:xfrm>
            <a:off x="6248400" y="2887663"/>
            <a:ext cx="389890" cy="407812"/>
          </a:xfrm>
          <a:prstGeom prst="rect">
            <a:avLst/>
          </a:prstGeom>
          <a:solidFill>
            <a:srgbClr val="FFFFFF"/>
          </a:solidFill>
          <a:ln w="57150">
            <a:solidFill>
              <a:srgbClr val="E20026"/>
            </a:solidFill>
            <a:round/>
          </a:ln>
          <a:effectLst>
            <a:outerShdw sx="100000" sy="100000" kx="0" ky="0" algn="b" rotWithShape="0" blurRad="50800" dist="38100" dir="2700000">
              <a:srgbClr val="000000">
                <a:alpha val="4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/>
            <a:r>
              <a:t>…</a:t>
            </a:r>
          </a:p>
        </p:txBody>
      </p:sp>
      <p:sp>
        <p:nvSpPr>
          <p:cNvPr id="4436" name="Shape 4436"/>
          <p:cNvSpPr/>
          <p:nvPr/>
        </p:nvSpPr>
        <p:spPr>
          <a:xfrm>
            <a:off x="7204075" y="2876550"/>
            <a:ext cx="389890" cy="407812"/>
          </a:xfrm>
          <a:prstGeom prst="rect">
            <a:avLst/>
          </a:prstGeom>
          <a:solidFill>
            <a:srgbClr val="FFFFFF"/>
          </a:solidFill>
          <a:ln w="57150">
            <a:solidFill>
              <a:srgbClr val="E20026"/>
            </a:solidFill>
            <a:round/>
          </a:ln>
          <a:effectLst>
            <a:outerShdw sx="100000" sy="100000" kx="0" ky="0" algn="b" rotWithShape="0" blurRad="50800" dist="38100" dir="2700000">
              <a:srgbClr val="000000">
                <a:alpha val="4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/>
            <a:r>
              <a:t>…</a:t>
            </a:r>
          </a:p>
        </p:txBody>
      </p:sp>
      <p:sp>
        <p:nvSpPr>
          <p:cNvPr id="4437" name="Shape 4437"/>
          <p:cNvSpPr/>
          <p:nvPr/>
        </p:nvSpPr>
        <p:spPr>
          <a:xfrm>
            <a:off x="6127750" y="3562350"/>
            <a:ext cx="2721990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Each node is instance of </a:t>
            </a:r>
          </a:p>
          <a:p>
            <a:pPr lvl="0"/>
            <a:r>
              <a:t>Quadratic Programming!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9" name="Shape 4439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4440" name="Shape 4440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4443" name="Group 4443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4441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42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44" name="Shape 4444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445" name="Shape 444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Efficient Search for Integer-Grid Maps</a:t>
            </a:r>
          </a:p>
        </p:txBody>
      </p:sp>
      <p:sp>
        <p:nvSpPr>
          <p:cNvPr id="4446" name="Shape 444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Branch and cut successful if</a:t>
            </a:r>
            <a:endParaRPr sz="20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sz="1600"/>
              <a:t>convex relaxation</a:t>
            </a:r>
            <a:endParaRPr sz="16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b="1" sz="1600">
                <a:solidFill>
                  <a:srgbClr val="E20026"/>
                </a:solidFill>
              </a:rPr>
              <a:t>low-dimensional</a:t>
            </a:r>
            <a:endParaRPr sz="16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sz="1600"/>
              <a:t>well-behaved relaxation</a:t>
            </a:r>
          </a:p>
        </p:txBody>
      </p:sp>
      <p:pic>
        <p:nvPicPr>
          <p:cNvPr id="4447" name="image98.png" descr="botijo_input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81400" y="1411287"/>
            <a:ext cx="1500188" cy="3124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48" name="image45.png" descr="C:\Users\Bommes\AppData\Local\Microsoft\Windows\Temporary Internet Files\Content.IE5\FETSRLII\MC900433800[1]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55938" y="1358900"/>
            <a:ext cx="296863" cy="298450"/>
          </a:xfrm>
          <a:prstGeom prst="rect">
            <a:avLst/>
          </a:prstGeom>
          <a:ln w="12700">
            <a:miter lim="400000"/>
          </a:ln>
        </p:spPr>
      </p:pic>
      <p:sp>
        <p:nvSpPr>
          <p:cNvPr id="4449" name="Shape 4449"/>
          <p:cNvSpPr/>
          <p:nvPr/>
        </p:nvSpPr>
        <p:spPr>
          <a:xfrm>
            <a:off x="3619500" y="4489450"/>
            <a:ext cx="1400285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30k triangles</a:t>
            </a:r>
          </a:p>
        </p:txBody>
      </p:sp>
      <p:pic>
        <p:nvPicPr>
          <p:cNvPr id="4450" name="image99.png" descr="botijo_decimated2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49900" y="1411287"/>
            <a:ext cx="1431925" cy="3114676"/>
          </a:xfrm>
          <a:prstGeom prst="rect">
            <a:avLst/>
          </a:prstGeom>
          <a:ln w="12700">
            <a:miter lim="400000"/>
          </a:ln>
        </p:spPr>
      </p:pic>
      <p:sp>
        <p:nvSpPr>
          <p:cNvPr id="4451" name="Shape 4451"/>
          <p:cNvSpPr/>
          <p:nvPr/>
        </p:nvSpPr>
        <p:spPr>
          <a:xfrm>
            <a:off x="653102" y="2876550"/>
            <a:ext cx="2587934" cy="941212"/>
          </a:xfrm>
          <a:prstGeom prst="rect">
            <a:avLst/>
          </a:prstGeom>
          <a:ln w="57150">
            <a:solidFill>
              <a:srgbClr val="E20026"/>
            </a:solidFill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/>
            <a:r>
              <a:t>cross field singularities </a:t>
            </a:r>
          </a:p>
          <a:p>
            <a:pPr lvl="0" algn="ctr"/>
            <a:r>
              <a:t>are sufficient for </a:t>
            </a:r>
          </a:p>
          <a:p>
            <a:pPr lvl="0" algn="ctr"/>
            <a:r>
              <a:t>discrete search space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3" name="Shape 4453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4454" name="Shape 4454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4457" name="Group 4457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4455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56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58" name="Shape 4458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459" name="Shape 445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Efficient Search for Integer-Grid Maps</a:t>
            </a:r>
          </a:p>
        </p:txBody>
      </p:sp>
      <p:sp>
        <p:nvSpPr>
          <p:cNvPr id="4460" name="Shape 446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Branch and cut successful if</a:t>
            </a:r>
            <a:endParaRPr sz="20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sz="1600"/>
              <a:t>convex relaxation</a:t>
            </a:r>
            <a:endParaRPr sz="16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b="1" sz="1600">
                <a:solidFill>
                  <a:srgbClr val="E20026"/>
                </a:solidFill>
              </a:rPr>
              <a:t>low-dimensional</a:t>
            </a:r>
            <a:endParaRPr sz="16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sz="1600"/>
              <a:t>well-behaved relaxation</a:t>
            </a:r>
          </a:p>
        </p:txBody>
      </p:sp>
      <p:pic>
        <p:nvPicPr>
          <p:cNvPr id="4461" name="image98.png" descr="botijo_input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81400" y="1411287"/>
            <a:ext cx="1500188" cy="3124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62" name="image45.png" descr="C:\Users\Bommes\AppData\Local\Microsoft\Windows\Temporary Internet Files\Content.IE5\FETSRLII\MC900433800[1]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55938" y="1358900"/>
            <a:ext cx="296863" cy="298450"/>
          </a:xfrm>
          <a:prstGeom prst="rect">
            <a:avLst/>
          </a:prstGeom>
          <a:ln w="12700">
            <a:miter lim="400000"/>
          </a:ln>
        </p:spPr>
      </p:pic>
      <p:sp>
        <p:nvSpPr>
          <p:cNvPr id="4463" name="Shape 4463"/>
          <p:cNvSpPr/>
          <p:nvPr/>
        </p:nvSpPr>
        <p:spPr>
          <a:xfrm>
            <a:off x="3619500" y="4489450"/>
            <a:ext cx="1400285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30k triangles</a:t>
            </a:r>
          </a:p>
        </p:txBody>
      </p:sp>
      <p:pic>
        <p:nvPicPr>
          <p:cNvPr id="4464" name="image99.png" descr="botijo_decimated2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49900" y="1411287"/>
            <a:ext cx="1431925" cy="3114676"/>
          </a:xfrm>
          <a:prstGeom prst="rect">
            <a:avLst/>
          </a:prstGeom>
          <a:ln w="12700">
            <a:miter lim="400000"/>
          </a:ln>
        </p:spPr>
      </p:pic>
      <p:sp>
        <p:nvSpPr>
          <p:cNvPr id="4465" name="Shape 4465"/>
          <p:cNvSpPr/>
          <p:nvPr/>
        </p:nvSpPr>
        <p:spPr>
          <a:xfrm>
            <a:off x="5410199" y="1358900"/>
            <a:ext cx="1828801" cy="3327400"/>
          </a:xfrm>
          <a:prstGeom prst="line">
            <a:avLst/>
          </a:prstGeom>
          <a:ln w="76200">
            <a:solidFill>
              <a:srgbClr val="E20026"/>
            </a:solidFill>
            <a:round/>
          </a:ln>
          <a:effectLst>
            <a:outerShdw sx="100000" sy="100000" kx="0" ky="0" algn="b" rotWithShape="0" blurRad="50800" dist="38100" dir="2700000">
              <a:srgbClr val="000000">
                <a:alpha val="43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466" name="Shape 4466"/>
          <p:cNvSpPr/>
          <p:nvPr/>
        </p:nvSpPr>
        <p:spPr>
          <a:xfrm flipH="1">
            <a:off x="5549900" y="1358900"/>
            <a:ext cx="1689100" cy="3327400"/>
          </a:xfrm>
          <a:prstGeom prst="line">
            <a:avLst/>
          </a:prstGeom>
          <a:ln w="76200">
            <a:solidFill>
              <a:srgbClr val="E20026"/>
            </a:solidFill>
            <a:round/>
          </a:ln>
          <a:effectLst>
            <a:outerShdw sx="100000" sy="100000" kx="0" ky="0" algn="b" rotWithShape="0" blurRad="50800" dist="38100" dir="2700000">
              <a:srgbClr val="000000">
                <a:alpha val="43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467" name="Shape 4467"/>
          <p:cNvSpPr/>
          <p:nvPr/>
        </p:nvSpPr>
        <p:spPr>
          <a:xfrm>
            <a:off x="653102" y="2876550"/>
            <a:ext cx="2587934" cy="941212"/>
          </a:xfrm>
          <a:prstGeom prst="rect">
            <a:avLst/>
          </a:prstGeom>
          <a:ln w="57150">
            <a:solidFill>
              <a:srgbClr val="E20026"/>
            </a:solidFill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/>
            <a:r>
              <a:t>cross field singularities </a:t>
            </a:r>
          </a:p>
          <a:p>
            <a:pPr lvl="0" algn="ctr"/>
            <a:r>
              <a:t>are sufficient for </a:t>
            </a:r>
          </a:p>
          <a:p>
            <a:pPr lvl="0" algn="ctr"/>
            <a:r>
              <a:t>discrete search space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9" name="Shape 4469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4470" name="Shape 4470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4473" name="Group 4473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4471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72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74" name="Shape 4474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475" name="Shape 44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Efficient Search for Integer-Grid Maps</a:t>
            </a:r>
          </a:p>
        </p:txBody>
      </p:sp>
      <p:sp>
        <p:nvSpPr>
          <p:cNvPr id="4476" name="Shape 447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Branch and cut successful if</a:t>
            </a:r>
            <a:endParaRPr sz="20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sz="1600"/>
              <a:t>convex relaxation</a:t>
            </a:r>
            <a:endParaRPr sz="16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b="1" sz="1600">
                <a:solidFill>
                  <a:srgbClr val="E20026"/>
                </a:solidFill>
              </a:rPr>
              <a:t>low-dimensional</a:t>
            </a:r>
            <a:endParaRPr sz="16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sz="1600"/>
              <a:t>well-behaved relaxation</a:t>
            </a:r>
          </a:p>
        </p:txBody>
      </p:sp>
      <p:pic>
        <p:nvPicPr>
          <p:cNvPr id="4477" name="image98.png" descr="botijo_input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81400" y="1411287"/>
            <a:ext cx="1500188" cy="3124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8" name="image45.png" descr="C:\Users\Bommes\AppData\Local\Microsoft\Windows\Temporary Internet Files\Content.IE5\FETSRLII\MC900433800[1]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55938" y="1358900"/>
            <a:ext cx="296863" cy="298450"/>
          </a:xfrm>
          <a:prstGeom prst="rect">
            <a:avLst/>
          </a:prstGeom>
          <a:ln w="12700">
            <a:miter lim="400000"/>
          </a:ln>
        </p:spPr>
      </p:pic>
      <p:sp>
        <p:nvSpPr>
          <p:cNvPr id="4479" name="Shape 4479"/>
          <p:cNvSpPr/>
          <p:nvPr/>
        </p:nvSpPr>
        <p:spPr>
          <a:xfrm>
            <a:off x="3619500" y="4489450"/>
            <a:ext cx="1400285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30k triangles</a:t>
            </a:r>
          </a:p>
        </p:txBody>
      </p:sp>
      <p:pic>
        <p:nvPicPr>
          <p:cNvPr id="4480" name="image99.png" descr="botijo_decimated2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49900" y="1411287"/>
            <a:ext cx="1431925" cy="311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1" name="image100.png" descr="botijo_decimated_param2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446963" y="1409700"/>
            <a:ext cx="1519238" cy="3143250"/>
          </a:xfrm>
          <a:prstGeom prst="rect">
            <a:avLst/>
          </a:prstGeom>
          <a:ln w="12700">
            <a:miter lim="400000"/>
          </a:ln>
        </p:spPr>
      </p:pic>
      <p:sp>
        <p:nvSpPr>
          <p:cNvPr id="4482" name="Shape 4482"/>
          <p:cNvSpPr/>
          <p:nvPr/>
        </p:nvSpPr>
        <p:spPr>
          <a:xfrm>
            <a:off x="7454900" y="4489450"/>
            <a:ext cx="1413121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226 triangles</a:t>
            </a:r>
          </a:p>
        </p:txBody>
      </p:sp>
      <p:sp>
        <p:nvSpPr>
          <p:cNvPr id="4483" name="Shape 4483"/>
          <p:cNvSpPr/>
          <p:nvPr/>
        </p:nvSpPr>
        <p:spPr>
          <a:xfrm>
            <a:off x="5410199" y="1358900"/>
            <a:ext cx="1828801" cy="3327400"/>
          </a:xfrm>
          <a:prstGeom prst="line">
            <a:avLst/>
          </a:prstGeom>
          <a:ln w="76200">
            <a:solidFill>
              <a:srgbClr val="E20026"/>
            </a:solidFill>
            <a:round/>
          </a:ln>
          <a:effectLst>
            <a:outerShdw sx="100000" sy="100000" kx="0" ky="0" algn="b" rotWithShape="0" blurRad="50800" dist="38100" dir="2700000">
              <a:srgbClr val="000000">
                <a:alpha val="43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484" name="Shape 4484"/>
          <p:cNvSpPr/>
          <p:nvPr/>
        </p:nvSpPr>
        <p:spPr>
          <a:xfrm flipH="1">
            <a:off x="5549900" y="1358900"/>
            <a:ext cx="1689100" cy="3327400"/>
          </a:xfrm>
          <a:prstGeom prst="line">
            <a:avLst/>
          </a:prstGeom>
          <a:ln w="76200">
            <a:solidFill>
              <a:srgbClr val="E20026"/>
            </a:solidFill>
            <a:round/>
          </a:ln>
          <a:effectLst>
            <a:outerShdw sx="100000" sy="100000" kx="0" ky="0" algn="b" rotWithShape="0" blurRad="50800" dist="38100" dir="2700000">
              <a:srgbClr val="000000">
                <a:alpha val="43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485" name="Shape 4485"/>
          <p:cNvSpPr/>
          <p:nvPr/>
        </p:nvSpPr>
        <p:spPr>
          <a:xfrm>
            <a:off x="653102" y="2876550"/>
            <a:ext cx="2587934" cy="941212"/>
          </a:xfrm>
          <a:prstGeom prst="rect">
            <a:avLst/>
          </a:prstGeom>
          <a:ln w="57150">
            <a:solidFill>
              <a:srgbClr val="E20026"/>
            </a:solidFill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/>
            <a:r>
              <a:t>cross field singularities </a:t>
            </a:r>
          </a:p>
          <a:p>
            <a:pPr lvl="0" algn="ctr"/>
            <a:r>
              <a:t>are sufficient for </a:t>
            </a:r>
          </a:p>
          <a:p>
            <a:pPr lvl="0" algn="ctr"/>
            <a:r>
              <a:t>discrete search space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7" name="Shape 4487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4488" name="Shape 4488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4491" name="Group 4491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4489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90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92" name="Shape 4492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493" name="Shape 449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Efficient Search for Integer-Grid Maps</a:t>
            </a:r>
          </a:p>
        </p:txBody>
      </p:sp>
      <p:sp>
        <p:nvSpPr>
          <p:cNvPr id="4494" name="Shape 449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Branch and cut successful if</a:t>
            </a:r>
            <a:endParaRPr sz="20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sz="1600"/>
              <a:t>convex relaxation</a:t>
            </a:r>
            <a:endParaRPr sz="16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b="1" sz="1600">
                <a:solidFill>
                  <a:srgbClr val="E20026"/>
                </a:solidFill>
              </a:rPr>
              <a:t>low-dimensional</a:t>
            </a:r>
            <a:endParaRPr sz="16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sz="1600"/>
              <a:t>well-behaved relaxation</a:t>
            </a:r>
          </a:p>
        </p:txBody>
      </p:sp>
      <p:pic>
        <p:nvPicPr>
          <p:cNvPr id="4495" name="image98.png" descr="botijo_input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81400" y="1411287"/>
            <a:ext cx="1500188" cy="3124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6" name="image45.png" descr="C:\Users\Bommes\AppData\Local\Microsoft\Windows\Temporary Internet Files\Content.IE5\FETSRLII\MC900433800[1]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55938" y="1358900"/>
            <a:ext cx="296863" cy="298450"/>
          </a:xfrm>
          <a:prstGeom prst="rect">
            <a:avLst/>
          </a:prstGeom>
          <a:ln w="12700">
            <a:miter lim="400000"/>
          </a:ln>
        </p:spPr>
      </p:pic>
      <p:sp>
        <p:nvSpPr>
          <p:cNvPr id="4497" name="Shape 4497"/>
          <p:cNvSpPr/>
          <p:nvPr/>
        </p:nvSpPr>
        <p:spPr>
          <a:xfrm>
            <a:off x="3619500" y="4489450"/>
            <a:ext cx="1400285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30k triangles</a:t>
            </a:r>
          </a:p>
        </p:txBody>
      </p:sp>
      <p:pic>
        <p:nvPicPr>
          <p:cNvPr id="4498" name="image99.png" descr="botijo_decimated2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49900" y="1411287"/>
            <a:ext cx="1431925" cy="311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9" name="image100.png" descr="botijo_decimated_param2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446963" y="1409700"/>
            <a:ext cx="1519238" cy="3143250"/>
          </a:xfrm>
          <a:prstGeom prst="rect">
            <a:avLst/>
          </a:prstGeom>
          <a:ln w="12700">
            <a:miter lim="400000"/>
          </a:ln>
        </p:spPr>
      </p:pic>
      <p:sp>
        <p:nvSpPr>
          <p:cNvPr id="4500" name="Shape 4500"/>
          <p:cNvSpPr/>
          <p:nvPr/>
        </p:nvSpPr>
        <p:spPr>
          <a:xfrm>
            <a:off x="7454900" y="4489450"/>
            <a:ext cx="1413121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226 triangles</a:t>
            </a:r>
          </a:p>
        </p:txBody>
      </p:sp>
      <p:sp>
        <p:nvSpPr>
          <p:cNvPr id="4501" name="Shape 4501"/>
          <p:cNvSpPr/>
          <p:nvPr/>
        </p:nvSpPr>
        <p:spPr>
          <a:xfrm>
            <a:off x="5410199" y="1358900"/>
            <a:ext cx="1828801" cy="3327400"/>
          </a:xfrm>
          <a:prstGeom prst="line">
            <a:avLst/>
          </a:prstGeom>
          <a:ln w="76200">
            <a:solidFill>
              <a:srgbClr val="E20026"/>
            </a:solidFill>
            <a:round/>
          </a:ln>
          <a:effectLst>
            <a:outerShdw sx="100000" sy="100000" kx="0" ky="0" algn="b" rotWithShape="0" blurRad="50800" dist="38100" dir="2700000">
              <a:srgbClr val="000000">
                <a:alpha val="43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502" name="Shape 4502"/>
          <p:cNvSpPr/>
          <p:nvPr/>
        </p:nvSpPr>
        <p:spPr>
          <a:xfrm flipH="1">
            <a:off x="5549900" y="1358900"/>
            <a:ext cx="1689100" cy="3327400"/>
          </a:xfrm>
          <a:prstGeom prst="line">
            <a:avLst/>
          </a:prstGeom>
          <a:ln w="76200">
            <a:solidFill>
              <a:srgbClr val="E20026"/>
            </a:solidFill>
            <a:round/>
          </a:ln>
          <a:effectLst>
            <a:outerShdw sx="100000" sy="100000" kx="0" ky="0" algn="b" rotWithShape="0" blurRad="50800" dist="38100" dir="2700000">
              <a:srgbClr val="000000">
                <a:alpha val="43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503" name="Shape 4503"/>
          <p:cNvSpPr/>
          <p:nvPr/>
        </p:nvSpPr>
        <p:spPr>
          <a:xfrm>
            <a:off x="653102" y="2876550"/>
            <a:ext cx="2587934" cy="941212"/>
          </a:xfrm>
          <a:prstGeom prst="rect">
            <a:avLst/>
          </a:prstGeom>
          <a:ln w="57150">
            <a:solidFill>
              <a:srgbClr val="E20026"/>
            </a:solidFill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/>
            <a:r>
              <a:t>cross field singularities </a:t>
            </a:r>
          </a:p>
          <a:p>
            <a:pPr lvl="0" algn="ctr"/>
            <a:r>
              <a:t>are sufficient for </a:t>
            </a:r>
          </a:p>
          <a:p>
            <a:pPr lvl="0" algn="ctr"/>
            <a:r>
              <a:t>discrete search space</a:t>
            </a:r>
          </a:p>
        </p:txBody>
      </p:sp>
      <p:pic>
        <p:nvPicPr>
          <p:cNvPr id="4504" name="image45.png" descr="C:\Users\Bommes\AppData\Local\Microsoft\Windows\Temporary Internet Files\Content.IE5\FETSRLII\MC900433800[1]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48000" y="1651000"/>
            <a:ext cx="296864" cy="298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" name="Shape 4506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4507" name="Shape 4507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4510" name="Group 4510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4508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09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11" name="Shape 4511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512" name="Shape 451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Efficient Search for Integer-Grid Maps</a:t>
            </a:r>
          </a:p>
        </p:txBody>
      </p:sp>
      <p:sp>
        <p:nvSpPr>
          <p:cNvPr id="4513" name="Shape 451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Branch and cut successful if</a:t>
            </a:r>
            <a:endParaRPr sz="20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sz="1600"/>
              <a:t>convex relaxation</a:t>
            </a:r>
            <a:endParaRPr sz="16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sz="1600"/>
              <a:t>low-dimensional</a:t>
            </a:r>
            <a:endParaRPr sz="16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b="1" sz="1600">
                <a:solidFill>
                  <a:srgbClr val="E20026"/>
                </a:solidFill>
              </a:rPr>
              <a:t>well-behaved relaxation</a:t>
            </a:r>
          </a:p>
        </p:txBody>
      </p:sp>
      <p:pic>
        <p:nvPicPr>
          <p:cNvPr id="4514" name="image45.png" descr="C:\Users\Bommes\AppData\Local\Microsoft\Windows\Temporary Internet Files\Content.IE5\FETSRLII\MC900433800[1]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55938" y="1358900"/>
            <a:ext cx="296863" cy="298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5" name="image45.png" descr="C:\Users\Bommes\AppData\Local\Microsoft\Windows\Temporary Internet Files\Content.IE5\FETSRLII\MC900433800[1]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48000" y="1651000"/>
            <a:ext cx="296864" cy="298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7" name="Shape 4517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4518" name="Shape 4518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4521" name="Group 4521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4519" name="VCI_Logo_crop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20" name="AICES-logo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22" name="Shape 4522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523" name="Shape 452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Efficient Search for Integer-Grid Maps</a:t>
            </a:r>
          </a:p>
        </p:txBody>
      </p:sp>
      <p:sp>
        <p:nvSpPr>
          <p:cNvPr id="4524" name="Shape 452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Branch and cut successful if</a:t>
            </a:r>
            <a:endParaRPr sz="20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sz="1600"/>
              <a:t>convex relaxation</a:t>
            </a:r>
            <a:endParaRPr sz="16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sz="1600"/>
              <a:t>low-dimensional</a:t>
            </a:r>
            <a:endParaRPr sz="16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b="1" sz="1600">
                <a:solidFill>
                  <a:srgbClr val="E20026"/>
                </a:solidFill>
              </a:rPr>
              <a:t>well-behaved relaxation</a:t>
            </a:r>
          </a:p>
        </p:txBody>
      </p:sp>
      <p:pic>
        <p:nvPicPr>
          <p:cNvPr id="4525" name="image45.png" descr="C:\Users\Bommes\AppData\Local\Microsoft\Windows\Temporary Internet Files\Content.IE5\FETSRLII\MC900433800[1]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55938" y="1358900"/>
            <a:ext cx="296863" cy="298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6" name="image45.png" descr="C:\Users\Bommes\AppData\Local\Microsoft\Windows\Temporary Internet Files\Content.IE5\FETSRLII\MC900433800[1]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48000" y="1651000"/>
            <a:ext cx="296864" cy="298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7" name="image101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29100" y="2419350"/>
            <a:ext cx="4167188" cy="333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8" name="image102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582987" y="3602037"/>
            <a:ext cx="912813" cy="395288"/>
          </a:xfrm>
          <a:prstGeom prst="rect">
            <a:avLst/>
          </a:prstGeom>
          <a:ln w="12700">
            <a:miter lim="400000"/>
          </a:ln>
        </p:spPr>
      </p:pic>
      <p:sp>
        <p:nvSpPr>
          <p:cNvPr id="4529" name="Shape 4529"/>
          <p:cNvSpPr/>
          <p:nvPr/>
        </p:nvSpPr>
        <p:spPr>
          <a:xfrm>
            <a:off x="4572000" y="3630612"/>
            <a:ext cx="637578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small</a:t>
            </a:r>
          </a:p>
        </p:txBody>
      </p:sp>
      <p:sp>
        <p:nvSpPr>
          <p:cNvPr id="4530" name="Shape 4530"/>
          <p:cNvSpPr/>
          <p:nvPr/>
        </p:nvSpPr>
        <p:spPr>
          <a:xfrm>
            <a:off x="3429000" y="3487737"/>
            <a:ext cx="1905000" cy="608013"/>
          </a:xfrm>
          <a:prstGeom prst="rect">
            <a:avLst/>
          </a:prstGeom>
          <a:ln w="50800">
            <a:solidFill>
              <a:srgbClr val="FF0000"/>
            </a:solidFill>
            <a:round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531" name="Shape 4531"/>
          <p:cNvSpPr/>
          <p:nvPr/>
        </p:nvSpPr>
        <p:spPr>
          <a:xfrm>
            <a:off x="1350962" y="2838450"/>
            <a:ext cx="2454435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Minimizer of relaxation:</a:t>
            </a:r>
          </a:p>
        </p:txBody>
      </p:sp>
      <p:sp>
        <p:nvSpPr>
          <p:cNvPr id="4532" name="Shape 4532"/>
          <p:cNvSpPr/>
          <p:nvPr/>
        </p:nvSpPr>
        <p:spPr>
          <a:xfrm>
            <a:off x="1338262" y="2393950"/>
            <a:ext cx="2670199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Mixed-Integer minimizer :</a:t>
            </a:r>
          </a:p>
        </p:txBody>
      </p:sp>
      <p:pic>
        <p:nvPicPr>
          <p:cNvPr id="4533" name="image103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292600" y="2863850"/>
            <a:ext cx="4043363" cy="333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7" name="Shape 4537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4538" name="Shape 4538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4541" name="Group 4541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4539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40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42" name="Shape 4542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543" name="Shape 45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Efficient Search for Integer-Grid Maps</a:t>
            </a:r>
          </a:p>
        </p:txBody>
      </p:sp>
      <p:sp>
        <p:nvSpPr>
          <p:cNvPr id="4544" name="Shape 454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Branch and cut successful if</a:t>
            </a:r>
            <a:endParaRPr sz="20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sz="1600"/>
              <a:t>convex relaxation</a:t>
            </a:r>
            <a:endParaRPr sz="16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sz="1600"/>
              <a:t>low-dimensional</a:t>
            </a:r>
            <a:endParaRPr sz="16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b="1" sz="1600">
                <a:solidFill>
                  <a:srgbClr val="E20026"/>
                </a:solidFill>
              </a:rPr>
              <a:t>well-behaved relaxation</a:t>
            </a:r>
          </a:p>
        </p:txBody>
      </p:sp>
      <p:pic>
        <p:nvPicPr>
          <p:cNvPr id="4545" name="image45.png" descr="C:\Users\Bommes\AppData\Local\Microsoft\Windows\Temporary Internet Files\Content.IE5\FETSRLII\MC900433800[1]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55938" y="1358900"/>
            <a:ext cx="296863" cy="298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6" name="image45.png" descr="C:\Users\Bommes\AppData\Local\Microsoft\Windows\Temporary Internet Files\Content.IE5\FETSRLII\MC900433800[1]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48000" y="1651000"/>
            <a:ext cx="296864" cy="298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7" name="image101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29100" y="2419350"/>
            <a:ext cx="4167188" cy="333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8" name="image103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92600" y="2863850"/>
            <a:ext cx="4043363" cy="333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9" name="image102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582987" y="3602037"/>
            <a:ext cx="912813" cy="395288"/>
          </a:xfrm>
          <a:prstGeom prst="rect">
            <a:avLst/>
          </a:prstGeom>
          <a:ln w="12700">
            <a:miter lim="400000"/>
          </a:ln>
        </p:spPr>
      </p:pic>
      <p:sp>
        <p:nvSpPr>
          <p:cNvPr id="4550" name="Shape 4550"/>
          <p:cNvSpPr/>
          <p:nvPr/>
        </p:nvSpPr>
        <p:spPr>
          <a:xfrm>
            <a:off x="4572000" y="3630612"/>
            <a:ext cx="637578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small</a:t>
            </a:r>
          </a:p>
        </p:txBody>
      </p:sp>
      <p:sp>
        <p:nvSpPr>
          <p:cNvPr id="4551" name="Shape 4551"/>
          <p:cNvSpPr/>
          <p:nvPr/>
        </p:nvSpPr>
        <p:spPr>
          <a:xfrm>
            <a:off x="3429000" y="3487737"/>
            <a:ext cx="1905000" cy="608013"/>
          </a:xfrm>
          <a:prstGeom prst="rect">
            <a:avLst/>
          </a:prstGeom>
          <a:ln w="50800">
            <a:solidFill>
              <a:srgbClr val="FF0000"/>
            </a:solidFill>
            <a:round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552" name="Shape 4552"/>
          <p:cNvSpPr/>
          <p:nvPr/>
        </p:nvSpPr>
        <p:spPr>
          <a:xfrm>
            <a:off x="1350962" y="2838450"/>
            <a:ext cx="2454435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Minimizer of relaxation:</a:t>
            </a:r>
          </a:p>
        </p:txBody>
      </p:sp>
      <p:sp>
        <p:nvSpPr>
          <p:cNvPr id="4553" name="Shape 4553"/>
          <p:cNvSpPr/>
          <p:nvPr/>
        </p:nvSpPr>
        <p:spPr>
          <a:xfrm>
            <a:off x="1338262" y="2393950"/>
            <a:ext cx="2670199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Mixed-Integer minimizer :</a:t>
            </a:r>
          </a:p>
        </p:txBody>
      </p:sp>
      <p:sp>
        <p:nvSpPr>
          <p:cNvPr id="4554" name="Shape 4554"/>
          <p:cNvSpPr/>
          <p:nvPr/>
        </p:nvSpPr>
        <p:spPr>
          <a:xfrm>
            <a:off x="1382712" y="4335462"/>
            <a:ext cx="5771591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E20026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E20026"/>
                </a:solidFill>
              </a:rPr>
              <a:t>Recall that singularities get mapped to integer positions!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98086" y="4582990"/>
            <a:ext cx="1367651" cy="253016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Shape 370"/>
          <p:cNvSpPr/>
          <p:nvPr>
            <p:ph type="body" idx="1"/>
          </p:nvPr>
        </p:nvSpPr>
        <p:spPr>
          <a:xfrm>
            <a:off x="391477" y="930725"/>
            <a:ext cx="7540626" cy="3353625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pPr lvl="0">
              <a:defRPr sz="1800"/>
            </a:pPr>
            <a:r>
              <a:rPr sz="2200"/>
              <a:t>geometric interpretation</a:t>
            </a:r>
          </a:p>
        </p:txBody>
      </p:sp>
      <p:pic>
        <p:nvPicPr>
          <p:cNvPr id="371" name="heightfield0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12810" y="907581"/>
            <a:ext cx="3570011" cy="3570011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Shape 372"/>
          <p:cNvSpPr/>
          <p:nvPr/>
        </p:nvSpPr>
        <p:spPr>
          <a:xfrm>
            <a:off x="1153567" y="1930909"/>
            <a:ext cx="2325843" cy="1594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9" h="21099" fill="norm" stroke="1" extrusionOk="0">
                <a:moveTo>
                  <a:pt x="20691" y="802"/>
                </a:moveTo>
                <a:cubicBezTo>
                  <a:pt x="20846" y="1446"/>
                  <a:pt x="20980" y="2100"/>
                  <a:pt x="21090" y="2763"/>
                </a:cubicBezTo>
                <a:cubicBezTo>
                  <a:pt x="21510" y="5286"/>
                  <a:pt x="21600" y="7899"/>
                  <a:pt x="21351" y="10468"/>
                </a:cubicBezTo>
                <a:cubicBezTo>
                  <a:pt x="21268" y="11422"/>
                  <a:pt x="21012" y="12330"/>
                  <a:pt x="20609" y="13102"/>
                </a:cubicBezTo>
                <a:cubicBezTo>
                  <a:pt x="20025" y="14219"/>
                  <a:pt x="19208" y="14950"/>
                  <a:pt x="18357" y="15624"/>
                </a:cubicBezTo>
                <a:cubicBezTo>
                  <a:pt x="17504" y="16300"/>
                  <a:pt x="16618" y="16919"/>
                  <a:pt x="15894" y="17853"/>
                </a:cubicBezTo>
                <a:cubicBezTo>
                  <a:pt x="15212" y="18732"/>
                  <a:pt x="14702" y="19851"/>
                  <a:pt x="14416" y="21099"/>
                </a:cubicBezTo>
                <a:lnTo>
                  <a:pt x="0" y="9358"/>
                </a:lnTo>
                <a:cubicBezTo>
                  <a:pt x="754" y="7648"/>
                  <a:pt x="1736" y="6182"/>
                  <a:pt x="2884" y="5037"/>
                </a:cubicBezTo>
                <a:cubicBezTo>
                  <a:pt x="4069" y="3855"/>
                  <a:pt x="5411" y="3035"/>
                  <a:pt x="6788" y="2359"/>
                </a:cubicBezTo>
                <a:cubicBezTo>
                  <a:pt x="11220" y="182"/>
                  <a:pt x="15943" y="-501"/>
                  <a:pt x="20590" y="363"/>
                </a:cubicBezTo>
              </a:path>
            </a:pathLst>
          </a:custGeom>
          <a:solidFill>
            <a:srgbClr val="00E200">
              <a:alpha val="15000"/>
            </a:srgbClr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73" name="Shape 373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374" name="Shape 374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377" name="Group 377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375" name="VCI_Logo_crop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6" name="AICES-logo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8" name="Shape 378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79" name="Shape 379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46799" tIns="46799" rIns="46799" bIns="46799"/>
          <a:lstStyle>
            <a:lvl1pPr algn="l"/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       Constrained Optimization</a:t>
            </a:r>
          </a:p>
        </p:txBody>
      </p:sp>
      <p:sp>
        <p:nvSpPr>
          <p:cNvPr id="380" name="Shape 380"/>
          <p:cNvSpPr/>
          <p:nvPr/>
        </p:nvSpPr>
        <p:spPr>
          <a:xfrm>
            <a:off x="2682065" y="1623536"/>
            <a:ext cx="823891" cy="2557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15" h="21600" fill="norm" stroke="1" extrusionOk="0">
                <a:moveTo>
                  <a:pt x="10099" y="0"/>
                </a:moveTo>
                <a:cubicBezTo>
                  <a:pt x="14027" y="992"/>
                  <a:pt x="17008" y="2367"/>
                  <a:pt x="18661" y="3949"/>
                </a:cubicBezTo>
                <a:cubicBezTo>
                  <a:pt x="20327" y="5544"/>
                  <a:pt x="20567" y="7275"/>
                  <a:pt x="19350" y="8917"/>
                </a:cubicBezTo>
                <a:cubicBezTo>
                  <a:pt x="19132" y="9532"/>
                  <a:pt x="18456" y="10117"/>
                  <a:pt x="17390" y="10616"/>
                </a:cubicBezTo>
                <a:cubicBezTo>
                  <a:pt x="14303" y="12057"/>
                  <a:pt x="8761" y="12489"/>
                  <a:pt x="4931" y="13678"/>
                </a:cubicBezTo>
                <a:cubicBezTo>
                  <a:pt x="641" y="15011"/>
                  <a:pt x="-1033" y="17082"/>
                  <a:pt x="638" y="18991"/>
                </a:cubicBezTo>
                <a:lnTo>
                  <a:pt x="2957" y="21600"/>
                </a:lnTo>
              </a:path>
            </a:pathLst>
          </a:cu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grpSp>
        <p:nvGrpSpPr>
          <p:cNvPr id="383" name="Group 383"/>
          <p:cNvGrpSpPr/>
          <p:nvPr/>
        </p:nvGrpSpPr>
        <p:grpSpPr>
          <a:xfrm>
            <a:off x="5171510" y="50772"/>
            <a:ext cx="3849411" cy="1006754"/>
            <a:chOff x="-139699" y="-139700"/>
            <a:chExt cx="3849409" cy="1006752"/>
          </a:xfrm>
        </p:grpSpPr>
        <p:pic>
          <p:nvPicPr>
            <p:cNvPr id="381" name="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39700" y="-139700"/>
              <a:ext cx="3849411" cy="1006753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  <p:pic>
          <p:nvPicPr>
            <p:cNvPr id="382" name="pasted-image.pdf"/>
            <p:cNvPicPr/>
            <p:nvPr/>
          </p:nvPicPr>
          <p:blipFill>
            <a:blip r:embed="rId7">
              <a:extLst/>
            </a:blip>
            <a:srcRect l="0" t="0" r="0" b="0"/>
            <a:stretch>
              <a:fillRect/>
            </a:stretch>
          </p:blipFill>
          <p:spPr>
            <a:xfrm>
              <a:off x="143651" y="112652"/>
              <a:ext cx="3282624" cy="502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4" name="Shape 384"/>
          <p:cNvSpPr/>
          <p:nvPr/>
        </p:nvSpPr>
        <p:spPr>
          <a:xfrm>
            <a:off x="979471" y="1930312"/>
            <a:ext cx="2870279" cy="2180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222" fill="norm" stroke="1" extrusionOk="0">
                <a:moveTo>
                  <a:pt x="29" y="21222"/>
                </a:moveTo>
                <a:cubicBezTo>
                  <a:pt x="-22" y="18776"/>
                  <a:pt x="-5" y="16329"/>
                  <a:pt x="78" y="13885"/>
                </a:cubicBezTo>
                <a:cubicBezTo>
                  <a:pt x="155" y="11610"/>
                  <a:pt x="281" y="9230"/>
                  <a:pt x="1165" y="7118"/>
                </a:cubicBezTo>
                <a:cubicBezTo>
                  <a:pt x="2709" y="3431"/>
                  <a:pt x="5719" y="1869"/>
                  <a:pt x="8592" y="985"/>
                </a:cubicBezTo>
                <a:cubicBezTo>
                  <a:pt x="12730" y="-289"/>
                  <a:pt x="17116" y="-378"/>
                  <a:pt x="21578" y="1017"/>
                </a:cubicBezTo>
              </a:path>
            </a:pathLst>
          </a:cu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85" name="Shape 385"/>
          <p:cNvSpPr/>
          <p:nvPr/>
        </p:nvSpPr>
        <p:spPr>
          <a:xfrm>
            <a:off x="528002" y="2283225"/>
            <a:ext cx="2642355" cy="1497310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86" name="Shape 386"/>
          <p:cNvSpPr/>
          <p:nvPr/>
        </p:nvSpPr>
        <p:spPr>
          <a:xfrm>
            <a:off x="2005305" y="2263069"/>
            <a:ext cx="1018987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 b="1"/>
              <a:t>feasible</a:t>
            </a:r>
            <a:endParaRPr b="1"/>
          </a:p>
          <a:p>
            <a:pPr lvl="0" algn="ctr"/>
            <a:r>
              <a:rPr b="1"/>
              <a:t>region</a:t>
            </a:r>
          </a:p>
        </p:txBody>
      </p:sp>
      <p:pic>
        <p:nvPicPr>
          <p:cNvPr id="387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627201" y="2601477"/>
            <a:ext cx="444488" cy="253017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Shape 388"/>
          <p:cNvSpPr/>
          <p:nvPr/>
        </p:nvSpPr>
        <p:spPr>
          <a:xfrm flipV="1">
            <a:off x="5842363" y="3345100"/>
            <a:ext cx="598181" cy="417976"/>
          </a:xfrm>
          <a:prstGeom prst="line">
            <a:avLst/>
          </a:prstGeom>
          <a:ln w="25400">
            <a:solidFill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89" name="Shape 389"/>
          <p:cNvSpPr/>
          <p:nvPr/>
        </p:nvSpPr>
        <p:spPr>
          <a:xfrm>
            <a:off x="5852285" y="3758130"/>
            <a:ext cx="916855" cy="210395"/>
          </a:xfrm>
          <a:prstGeom prst="line">
            <a:avLst/>
          </a:prstGeom>
          <a:ln w="25400">
            <a:solidFill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90" name="Shape 390"/>
          <p:cNvSpPr/>
          <p:nvPr/>
        </p:nvSpPr>
        <p:spPr>
          <a:xfrm flipV="1">
            <a:off x="5845637" y="2889157"/>
            <a:ext cx="16429" cy="872083"/>
          </a:xfrm>
          <a:prstGeom prst="line">
            <a:avLst/>
          </a:prstGeom>
          <a:ln w="25400">
            <a:solidFill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391" name="pasted-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656784" y="4040529"/>
            <a:ext cx="263486" cy="175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pasted-image.pd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265227" y="3130727"/>
            <a:ext cx="271471" cy="1756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7" name="Group 397"/>
          <p:cNvGrpSpPr/>
          <p:nvPr/>
        </p:nvGrpSpPr>
        <p:grpSpPr>
          <a:xfrm>
            <a:off x="194627" y="3494793"/>
            <a:ext cx="1366243" cy="1212460"/>
            <a:chOff x="0" y="0"/>
            <a:chExt cx="1366242" cy="1212459"/>
          </a:xfrm>
        </p:grpSpPr>
        <p:sp>
          <p:nvSpPr>
            <p:cNvPr id="393" name="Shape 393"/>
            <p:cNvSpPr/>
            <p:nvPr/>
          </p:nvSpPr>
          <p:spPr>
            <a:xfrm>
              <a:off x="286124" y="979822"/>
              <a:ext cx="84929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94" name="Shape 394"/>
            <p:cNvSpPr/>
            <p:nvPr/>
          </p:nvSpPr>
          <p:spPr>
            <a:xfrm flipV="1">
              <a:off x="301159" y="123389"/>
              <a:ext cx="6422" cy="8492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395" name="pasted-image.pdf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102756" y="1036802"/>
              <a:ext cx="263487" cy="1756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6" name="pasted-image.pdf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271470" cy="1756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8" name="Shape 398"/>
          <p:cNvSpPr/>
          <p:nvPr/>
        </p:nvSpPr>
        <p:spPr>
          <a:xfrm>
            <a:off x="4830645" y="4265859"/>
            <a:ext cx="133655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96BCFF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96BCFF"/>
                </a:solidFill>
              </a:rPr>
              <a:t>isolines with</a:t>
            </a:r>
          </a:p>
        </p:txBody>
      </p:sp>
      <p:grpSp>
        <p:nvGrpSpPr>
          <p:cNvPr id="403" name="Group 403"/>
          <p:cNvGrpSpPr/>
          <p:nvPr/>
        </p:nvGrpSpPr>
        <p:grpSpPr>
          <a:xfrm>
            <a:off x="1768514" y="1381803"/>
            <a:ext cx="3519092" cy="3519092"/>
            <a:chOff x="0" y="0"/>
            <a:chExt cx="3519090" cy="3519090"/>
          </a:xfrm>
        </p:grpSpPr>
        <p:sp>
          <p:nvSpPr>
            <p:cNvPr id="399" name="Shape 399"/>
            <p:cNvSpPr/>
            <p:nvPr/>
          </p:nvSpPr>
          <p:spPr>
            <a:xfrm>
              <a:off x="1124545" y="1142076"/>
              <a:ext cx="12700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/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400" name="Shape 400"/>
            <p:cNvSpPr/>
            <p:nvPr/>
          </p:nvSpPr>
          <p:spPr>
            <a:xfrm>
              <a:off x="1746845" y="1764376"/>
              <a:ext cx="254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/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401" name="Shape 401"/>
            <p:cNvSpPr/>
            <p:nvPr/>
          </p:nvSpPr>
          <p:spPr>
            <a:xfrm>
              <a:off x="499387" y="499387"/>
              <a:ext cx="2520317" cy="2520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/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402" name="Shape 402"/>
            <p:cNvSpPr/>
            <p:nvPr/>
          </p:nvSpPr>
          <p:spPr>
            <a:xfrm>
              <a:off x="0" y="0"/>
              <a:ext cx="3519091" cy="3519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/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sp>
        <p:nvSpPr>
          <p:cNvPr id="404" name="Shape 404"/>
          <p:cNvSpPr/>
          <p:nvPr/>
        </p:nvSpPr>
        <p:spPr>
          <a:xfrm>
            <a:off x="3285066" y="2876550"/>
            <a:ext cx="120800" cy="1207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405" name="Shape 405"/>
          <p:cNvSpPr/>
          <p:nvPr/>
        </p:nvSpPr>
        <p:spPr>
          <a:xfrm flipH="1">
            <a:off x="3444919" y="1583360"/>
            <a:ext cx="1249044" cy="1284980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06" name="Shape 406"/>
          <p:cNvSpPr/>
          <p:nvPr/>
        </p:nvSpPr>
        <p:spPr>
          <a:xfrm>
            <a:off x="4475405" y="1228019"/>
            <a:ext cx="1400285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0000"/>
                </a:solidFill>
              </a:rPr>
              <a:t>optimal point</a:t>
            </a:r>
          </a:p>
        </p:txBody>
      </p:sp>
      <p:pic>
        <p:nvPicPr>
          <p:cNvPr id="407" name="pasted-image.pdf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427338" y="2837259"/>
            <a:ext cx="251712" cy="213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" name="Shape 4556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4557" name="Shape 4557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4560" name="Group 4560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4558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59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61" name="Shape 4561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562" name="Shape 456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Efficient Search for Integer-Grid Maps</a:t>
            </a:r>
          </a:p>
        </p:txBody>
      </p:sp>
      <p:sp>
        <p:nvSpPr>
          <p:cNvPr id="4563" name="Shape 456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Branch and cut successful if</a:t>
            </a:r>
            <a:endParaRPr sz="20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sz="1600"/>
              <a:t>convex relaxation</a:t>
            </a:r>
            <a:endParaRPr sz="16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sz="1600"/>
              <a:t>low-dimensional</a:t>
            </a:r>
            <a:endParaRPr sz="16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b="1" sz="1600">
                <a:solidFill>
                  <a:srgbClr val="E20026"/>
                </a:solidFill>
              </a:rPr>
              <a:t>well-behaved relaxation</a:t>
            </a:r>
          </a:p>
        </p:txBody>
      </p:sp>
      <p:sp>
        <p:nvSpPr>
          <p:cNvPr id="4564" name="Shape 4564"/>
          <p:cNvSpPr/>
          <p:nvPr/>
        </p:nvSpPr>
        <p:spPr>
          <a:xfrm rot="16200000">
            <a:off x="6066630" y="2863057"/>
            <a:ext cx="485776" cy="207963"/>
          </a:xfrm>
          <a:prstGeom prst="triangle">
            <a:avLst/>
          </a:prstGeom>
          <a:solidFill>
            <a:srgbClr val="C4DAF0"/>
          </a:solidFill>
          <a:ln>
            <a:solidFill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565" name="Shape 4565"/>
          <p:cNvSpPr/>
          <p:nvPr/>
        </p:nvSpPr>
        <p:spPr>
          <a:xfrm rot="5400000">
            <a:off x="6274593" y="2863056"/>
            <a:ext cx="485777" cy="207964"/>
          </a:xfrm>
          <a:prstGeom prst="triangle">
            <a:avLst/>
          </a:prstGeom>
          <a:solidFill>
            <a:srgbClr val="C4DAF0"/>
          </a:solidFill>
          <a:ln>
            <a:solidFill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566" name="Shape 4566"/>
          <p:cNvSpPr/>
          <p:nvPr/>
        </p:nvSpPr>
        <p:spPr>
          <a:xfrm flipH="1" flipV="1">
            <a:off x="6972299" y="1581149"/>
            <a:ext cx="9527" cy="2747964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567" name="Shape 4567"/>
          <p:cNvSpPr/>
          <p:nvPr/>
        </p:nvSpPr>
        <p:spPr>
          <a:xfrm flipH="1" flipV="1">
            <a:off x="7886699" y="1581149"/>
            <a:ext cx="9527" cy="2747964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568" name="Shape 4568"/>
          <p:cNvSpPr/>
          <p:nvPr/>
        </p:nvSpPr>
        <p:spPr>
          <a:xfrm flipH="1" flipV="1">
            <a:off x="6057899" y="1581149"/>
            <a:ext cx="9527" cy="2747964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569" name="Shape 4569"/>
          <p:cNvSpPr/>
          <p:nvPr/>
        </p:nvSpPr>
        <p:spPr>
          <a:xfrm flipH="1" flipV="1">
            <a:off x="5143499" y="1581149"/>
            <a:ext cx="9527" cy="2747964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570" name="Shape 4570"/>
          <p:cNvSpPr/>
          <p:nvPr/>
        </p:nvSpPr>
        <p:spPr>
          <a:xfrm>
            <a:off x="4786313" y="1733550"/>
            <a:ext cx="3556001" cy="1588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571" name="Shape 4571"/>
          <p:cNvSpPr/>
          <p:nvPr/>
        </p:nvSpPr>
        <p:spPr>
          <a:xfrm>
            <a:off x="4786313" y="2546350"/>
            <a:ext cx="3556001" cy="1588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572" name="Shape 4572"/>
          <p:cNvSpPr/>
          <p:nvPr/>
        </p:nvSpPr>
        <p:spPr>
          <a:xfrm>
            <a:off x="4786313" y="3357562"/>
            <a:ext cx="3556001" cy="1588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573" name="Shape 4573"/>
          <p:cNvSpPr/>
          <p:nvPr/>
        </p:nvSpPr>
        <p:spPr>
          <a:xfrm>
            <a:off x="4786313" y="4170362"/>
            <a:ext cx="3556001" cy="1588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574" name="Shape 4574"/>
          <p:cNvSpPr/>
          <p:nvPr/>
        </p:nvSpPr>
        <p:spPr>
          <a:xfrm>
            <a:off x="6565899" y="2895599"/>
            <a:ext cx="152402" cy="152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>
            <a:solidFill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575" name="Shape 4575"/>
          <p:cNvSpPr/>
          <p:nvPr/>
        </p:nvSpPr>
        <p:spPr>
          <a:xfrm>
            <a:off x="6142037" y="2882899"/>
            <a:ext cx="152401" cy="152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>
            <a:solidFill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576" name="image45.png" descr="C:\Users\Bommes\AppData\Local\Microsoft\Windows\Temporary Internet Files\Content.IE5\FETSRLII\MC900433800[1]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55938" y="1358900"/>
            <a:ext cx="296863" cy="298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7" name="image45.png" descr="C:\Users\Bommes\AppData\Local\Microsoft\Windows\Temporary Internet Files\Content.IE5\FETSRLII\MC900433800[1]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48000" y="1651000"/>
            <a:ext cx="296864" cy="298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9" name="Shape 4579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4580" name="Shape 4580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4583" name="Group 4583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4581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82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84" name="Shape 4584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585" name="Shape 458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Efficient Search for Integer-Grid Maps</a:t>
            </a:r>
          </a:p>
        </p:txBody>
      </p:sp>
      <p:sp>
        <p:nvSpPr>
          <p:cNvPr id="4586" name="Shape 458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Branch and cut successful if</a:t>
            </a:r>
            <a:endParaRPr sz="20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sz="1600"/>
              <a:t>convex relaxation</a:t>
            </a:r>
            <a:endParaRPr sz="16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sz="1600"/>
              <a:t>low-dimensional</a:t>
            </a:r>
            <a:endParaRPr sz="16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b="1" sz="1600">
                <a:solidFill>
                  <a:srgbClr val="E20026"/>
                </a:solidFill>
              </a:rPr>
              <a:t>well-behaved relaxation</a:t>
            </a:r>
          </a:p>
        </p:txBody>
      </p:sp>
      <p:sp>
        <p:nvSpPr>
          <p:cNvPr id="4587" name="Shape 4587"/>
          <p:cNvSpPr/>
          <p:nvPr/>
        </p:nvSpPr>
        <p:spPr>
          <a:xfrm rot="16200000">
            <a:off x="6040437" y="2741613"/>
            <a:ext cx="485776" cy="450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08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4DAF0"/>
          </a:solidFill>
          <a:ln>
            <a:solidFill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588" name="Shape 4588"/>
          <p:cNvSpPr/>
          <p:nvPr/>
        </p:nvSpPr>
        <p:spPr>
          <a:xfrm rot="5400000">
            <a:off x="6497637" y="2735263"/>
            <a:ext cx="485776" cy="463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0518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4DAF0"/>
          </a:solidFill>
          <a:ln>
            <a:solidFill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589" name="Shape 4589"/>
          <p:cNvSpPr/>
          <p:nvPr/>
        </p:nvSpPr>
        <p:spPr>
          <a:xfrm flipH="1" flipV="1">
            <a:off x="6972299" y="1581149"/>
            <a:ext cx="9527" cy="2747964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590" name="Shape 4590"/>
          <p:cNvSpPr/>
          <p:nvPr/>
        </p:nvSpPr>
        <p:spPr>
          <a:xfrm flipH="1" flipV="1">
            <a:off x="7886699" y="1581149"/>
            <a:ext cx="9527" cy="2747964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591" name="Shape 4591"/>
          <p:cNvSpPr/>
          <p:nvPr/>
        </p:nvSpPr>
        <p:spPr>
          <a:xfrm flipH="1" flipV="1">
            <a:off x="6057899" y="1581149"/>
            <a:ext cx="9527" cy="2747964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592" name="Shape 4592"/>
          <p:cNvSpPr/>
          <p:nvPr/>
        </p:nvSpPr>
        <p:spPr>
          <a:xfrm flipH="1" flipV="1">
            <a:off x="5143499" y="1581149"/>
            <a:ext cx="9527" cy="2747964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593" name="Shape 4593"/>
          <p:cNvSpPr/>
          <p:nvPr/>
        </p:nvSpPr>
        <p:spPr>
          <a:xfrm>
            <a:off x="4786313" y="1733550"/>
            <a:ext cx="3556001" cy="1588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594" name="Shape 4594"/>
          <p:cNvSpPr/>
          <p:nvPr/>
        </p:nvSpPr>
        <p:spPr>
          <a:xfrm>
            <a:off x="4786313" y="2546350"/>
            <a:ext cx="3556001" cy="1588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595" name="Shape 4595"/>
          <p:cNvSpPr/>
          <p:nvPr/>
        </p:nvSpPr>
        <p:spPr>
          <a:xfrm>
            <a:off x="4786313" y="3357562"/>
            <a:ext cx="3556001" cy="1588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596" name="Shape 4596"/>
          <p:cNvSpPr/>
          <p:nvPr/>
        </p:nvSpPr>
        <p:spPr>
          <a:xfrm>
            <a:off x="4786313" y="4170362"/>
            <a:ext cx="3556001" cy="1588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597" name="Shape 4597"/>
          <p:cNvSpPr/>
          <p:nvPr/>
        </p:nvSpPr>
        <p:spPr>
          <a:xfrm>
            <a:off x="6896099" y="2882899"/>
            <a:ext cx="152402" cy="152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>
            <a:solidFill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598" name="Shape 4598"/>
          <p:cNvSpPr/>
          <p:nvPr/>
        </p:nvSpPr>
        <p:spPr>
          <a:xfrm>
            <a:off x="5983287" y="2882899"/>
            <a:ext cx="152401" cy="152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>
            <a:solidFill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599" name="image45.png" descr="C:\Users\Bommes\AppData\Local\Microsoft\Windows\Temporary Internet Files\Content.IE5\FETSRLII\MC900433800[1]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55938" y="1358900"/>
            <a:ext cx="296863" cy="298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0" name="image45.png" descr="C:\Users\Bommes\AppData\Local\Microsoft\Windows\Temporary Internet Files\Content.IE5\FETSRLII\MC900433800[1]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48000" y="1651000"/>
            <a:ext cx="296864" cy="298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2" name="Shape 4602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4603" name="Shape 4603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4606" name="Group 4606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4604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05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07" name="Shape 4607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608" name="Shape 460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Efficient Search for Integer-Grid Maps</a:t>
            </a:r>
          </a:p>
        </p:txBody>
      </p:sp>
      <p:sp>
        <p:nvSpPr>
          <p:cNvPr id="4609" name="Shape 460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Branch and cut successful if</a:t>
            </a:r>
            <a:endParaRPr sz="20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sz="1600"/>
              <a:t>convex relaxation</a:t>
            </a:r>
            <a:endParaRPr sz="16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sz="1600"/>
              <a:t>low-dimensional</a:t>
            </a:r>
            <a:endParaRPr sz="16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b="1" sz="1600">
                <a:solidFill>
                  <a:srgbClr val="E20026"/>
                </a:solidFill>
              </a:rPr>
              <a:t>well-behaved relaxation</a:t>
            </a:r>
            <a:endParaRPr sz="1600"/>
          </a:p>
          <a:p>
            <a:pPr lvl="1" marL="358775" indent="-179387">
              <a:buFontTx/>
              <a:buAutoNum type="arabicPeriod" startAt="1"/>
              <a:defRPr sz="1800"/>
            </a:pPr>
            <a:endParaRPr sz="1600"/>
          </a:p>
          <a:p>
            <a:pPr lvl="1" marL="358775" indent="-179387">
              <a:defRPr sz="1800"/>
            </a:pPr>
            <a:r>
              <a:rPr sz="1600"/>
              <a:t>start with initial relaxation</a:t>
            </a:r>
            <a:endParaRPr sz="1600"/>
          </a:p>
          <a:p>
            <a:pPr lvl="1" marL="358775" indent="-179387">
              <a:defRPr sz="1800"/>
            </a:pPr>
            <a:r>
              <a:rPr sz="1600"/>
              <a:t>add spacer constraint if </a:t>
            </a:r>
            <a:endParaRPr sz="1600"/>
          </a:p>
          <a:p>
            <a:pPr lvl="1" marL="179387" indent="0">
              <a:buSzTx/>
              <a:buNone/>
              <a:defRPr sz="1800"/>
            </a:pPr>
            <a:r>
              <a:rPr sz="1600"/>
              <a:t>	geodesic distance between</a:t>
            </a:r>
            <a:endParaRPr sz="1600"/>
          </a:p>
          <a:p>
            <a:pPr lvl="1" marL="179387" indent="0">
              <a:buSzTx/>
              <a:buNone/>
              <a:defRPr sz="1800"/>
            </a:pPr>
            <a:r>
              <a:rPr sz="1600"/>
              <a:t>	two singularities is less than 1 </a:t>
            </a:r>
          </a:p>
        </p:txBody>
      </p:sp>
      <p:sp>
        <p:nvSpPr>
          <p:cNvPr id="4610" name="Shape 4610"/>
          <p:cNvSpPr/>
          <p:nvPr/>
        </p:nvSpPr>
        <p:spPr>
          <a:xfrm rot="16200000">
            <a:off x="6040437" y="2741613"/>
            <a:ext cx="485776" cy="450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08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4DAF0"/>
          </a:solidFill>
          <a:ln>
            <a:solidFill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611" name="Shape 4611"/>
          <p:cNvSpPr/>
          <p:nvPr/>
        </p:nvSpPr>
        <p:spPr>
          <a:xfrm rot="5400000">
            <a:off x="6497637" y="2735263"/>
            <a:ext cx="485776" cy="463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0518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4DAF0"/>
          </a:solidFill>
          <a:ln>
            <a:solidFill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612" name="Shape 4612"/>
          <p:cNvSpPr/>
          <p:nvPr/>
        </p:nvSpPr>
        <p:spPr>
          <a:xfrm flipH="1" flipV="1">
            <a:off x="6972299" y="1581149"/>
            <a:ext cx="9527" cy="2747964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613" name="Shape 4613"/>
          <p:cNvSpPr/>
          <p:nvPr/>
        </p:nvSpPr>
        <p:spPr>
          <a:xfrm flipH="1" flipV="1">
            <a:off x="7886699" y="1581149"/>
            <a:ext cx="9527" cy="2747964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614" name="Shape 4614"/>
          <p:cNvSpPr/>
          <p:nvPr/>
        </p:nvSpPr>
        <p:spPr>
          <a:xfrm flipH="1" flipV="1">
            <a:off x="6057899" y="1581149"/>
            <a:ext cx="9527" cy="2747964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615" name="Shape 4615"/>
          <p:cNvSpPr/>
          <p:nvPr/>
        </p:nvSpPr>
        <p:spPr>
          <a:xfrm flipH="1" flipV="1">
            <a:off x="5143499" y="1581149"/>
            <a:ext cx="9527" cy="2747964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616" name="Shape 4616"/>
          <p:cNvSpPr/>
          <p:nvPr/>
        </p:nvSpPr>
        <p:spPr>
          <a:xfrm>
            <a:off x="4786313" y="1733550"/>
            <a:ext cx="3556001" cy="1588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617" name="Shape 4617"/>
          <p:cNvSpPr/>
          <p:nvPr/>
        </p:nvSpPr>
        <p:spPr>
          <a:xfrm>
            <a:off x="4786313" y="2546350"/>
            <a:ext cx="3556001" cy="1588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618" name="Shape 4618"/>
          <p:cNvSpPr/>
          <p:nvPr/>
        </p:nvSpPr>
        <p:spPr>
          <a:xfrm>
            <a:off x="4786313" y="3357562"/>
            <a:ext cx="3556001" cy="1588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619" name="Shape 4619"/>
          <p:cNvSpPr/>
          <p:nvPr/>
        </p:nvSpPr>
        <p:spPr>
          <a:xfrm>
            <a:off x="4786313" y="4170362"/>
            <a:ext cx="3556001" cy="1588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620" name="Shape 4620"/>
          <p:cNvSpPr/>
          <p:nvPr/>
        </p:nvSpPr>
        <p:spPr>
          <a:xfrm>
            <a:off x="6896099" y="2882899"/>
            <a:ext cx="152402" cy="152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>
            <a:solidFill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621" name="Shape 4621"/>
          <p:cNvSpPr/>
          <p:nvPr/>
        </p:nvSpPr>
        <p:spPr>
          <a:xfrm>
            <a:off x="5983287" y="2882899"/>
            <a:ext cx="152401" cy="152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>
            <a:solidFill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622" name="image45.png" descr="C:\Users\Bommes\AppData\Local\Microsoft\Windows\Temporary Internet Files\Content.IE5\FETSRLII\MC900433800[1]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55938" y="1358900"/>
            <a:ext cx="296863" cy="298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3" name="image45.png" descr="C:\Users\Bommes\AppData\Local\Microsoft\Windows\Temporary Internet Files\Content.IE5\FETSRLII\MC900433800[1]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48000" y="1651000"/>
            <a:ext cx="296864" cy="298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5" name="Shape 4625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4626" name="Shape 4626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4629" name="Group 4629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4627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28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30" name="Shape 4630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631" name="Shape 46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Efficient Search for Integer-Grid Maps</a:t>
            </a:r>
          </a:p>
        </p:txBody>
      </p:sp>
      <p:sp>
        <p:nvSpPr>
          <p:cNvPr id="4632" name="Shape 463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Branch and cut successful if</a:t>
            </a:r>
            <a:endParaRPr sz="20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sz="1600"/>
              <a:t>convex relaxation</a:t>
            </a:r>
            <a:endParaRPr sz="16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sz="1600"/>
              <a:t>low-dimensional</a:t>
            </a:r>
            <a:endParaRPr sz="1600"/>
          </a:p>
          <a:p>
            <a:pPr lvl="1" marL="358775" indent="-179387">
              <a:buFontTx/>
              <a:buAutoNum type="arabicPeriod" startAt="1"/>
              <a:defRPr sz="1800"/>
            </a:pPr>
            <a:r>
              <a:rPr b="1" sz="1600">
                <a:solidFill>
                  <a:srgbClr val="E20026"/>
                </a:solidFill>
              </a:rPr>
              <a:t>well-behaved relaxation</a:t>
            </a:r>
            <a:endParaRPr sz="1600"/>
          </a:p>
          <a:p>
            <a:pPr lvl="1" marL="358775" indent="-179387">
              <a:buFontTx/>
              <a:buAutoNum type="arabicPeriod" startAt="1"/>
              <a:defRPr sz="1800"/>
            </a:pPr>
            <a:endParaRPr sz="1600"/>
          </a:p>
          <a:p>
            <a:pPr lvl="1" marL="358775" indent="-179387">
              <a:defRPr sz="1800"/>
            </a:pPr>
            <a:r>
              <a:rPr sz="1600"/>
              <a:t>start with initial relaxation</a:t>
            </a:r>
            <a:endParaRPr sz="1600"/>
          </a:p>
          <a:p>
            <a:pPr lvl="1" marL="358775" indent="-179387">
              <a:defRPr sz="1800"/>
            </a:pPr>
            <a:r>
              <a:rPr sz="1600"/>
              <a:t>add spacer constraint if </a:t>
            </a:r>
            <a:endParaRPr sz="1600"/>
          </a:p>
          <a:p>
            <a:pPr lvl="1" marL="179387" indent="0">
              <a:buSzTx/>
              <a:buNone/>
              <a:defRPr sz="1800"/>
            </a:pPr>
            <a:r>
              <a:rPr sz="1600"/>
              <a:t>	geodesic distance between</a:t>
            </a:r>
            <a:endParaRPr sz="1600"/>
          </a:p>
          <a:p>
            <a:pPr lvl="1" marL="179387" indent="0">
              <a:buSzTx/>
              <a:buNone/>
              <a:defRPr sz="1800"/>
            </a:pPr>
            <a:r>
              <a:rPr sz="1600"/>
              <a:t>	two singularities is less than 1 </a:t>
            </a:r>
          </a:p>
        </p:txBody>
      </p:sp>
      <p:sp>
        <p:nvSpPr>
          <p:cNvPr id="4633" name="Shape 4633"/>
          <p:cNvSpPr/>
          <p:nvPr/>
        </p:nvSpPr>
        <p:spPr>
          <a:xfrm rot="16200000">
            <a:off x="6040437" y="2741613"/>
            <a:ext cx="485776" cy="450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08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4DAF0"/>
          </a:solidFill>
          <a:ln>
            <a:solidFill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634" name="Shape 4634"/>
          <p:cNvSpPr/>
          <p:nvPr/>
        </p:nvSpPr>
        <p:spPr>
          <a:xfrm rot="5400000">
            <a:off x="6497637" y="2735263"/>
            <a:ext cx="485776" cy="463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0518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4DAF0"/>
          </a:solidFill>
          <a:ln>
            <a:solidFill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635" name="Shape 4635"/>
          <p:cNvSpPr/>
          <p:nvPr/>
        </p:nvSpPr>
        <p:spPr>
          <a:xfrm flipH="1" flipV="1">
            <a:off x="6972299" y="1581149"/>
            <a:ext cx="9527" cy="2747964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636" name="Shape 4636"/>
          <p:cNvSpPr/>
          <p:nvPr/>
        </p:nvSpPr>
        <p:spPr>
          <a:xfrm flipH="1" flipV="1">
            <a:off x="7886699" y="1581149"/>
            <a:ext cx="9527" cy="2747964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637" name="Shape 4637"/>
          <p:cNvSpPr/>
          <p:nvPr/>
        </p:nvSpPr>
        <p:spPr>
          <a:xfrm flipH="1" flipV="1">
            <a:off x="6057899" y="1581149"/>
            <a:ext cx="9527" cy="2747964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638" name="Shape 4638"/>
          <p:cNvSpPr/>
          <p:nvPr/>
        </p:nvSpPr>
        <p:spPr>
          <a:xfrm flipH="1" flipV="1">
            <a:off x="5143499" y="1581149"/>
            <a:ext cx="9527" cy="2747964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639" name="Shape 4639"/>
          <p:cNvSpPr/>
          <p:nvPr/>
        </p:nvSpPr>
        <p:spPr>
          <a:xfrm>
            <a:off x="4786313" y="1733550"/>
            <a:ext cx="3556001" cy="1588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640" name="Shape 4640"/>
          <p:cNvSpPr/>
          <p:nvPr/>
        </p:nvSpPr>
        <p:spPr>
          <a:xfrm>
            <a:off x="4786313" y="2546350"/>
            <a:ext cx="3556001" cy="1588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641" name="Shape 4641"/>
          <p:cNvSpPr/>
          <p:nvPr/>
        </p:nvSpPr>
        <p:spPr>
          <a:xfrm>
            <a:off x="4786313" y="3357562"/>
            <a:ext cx="3556001" cy="1588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642" name="Shape 4642"/>
          <p:cNvSpPr/>
          <p:nvPr/>
        </p:nvSpPr>
        <p:spPr>
          <a:xfrm>
            <a:off x="4786313" y="4170362"/>
            <a:ext cx="3556001" cy="1588"/>
          </a:xfrm>
          <a:prstGeom prst="line">
            <a:avLst/>
          </a:prstGeom>
          <a:ln w="508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643" name="Shape 4643"/>
          <p:cNvSpPr/>
          <p:nvPr/>
        </p:nvSpPr>
        <p:spPr>
          <a:xfrm>
            <a:off x="6896099" y="2882899"/>
            <a:ext cx="152402" cy="152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>
            <a:solidFill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644" name="Shape 4644"/>
          <p:cNvSpPr/>
          <p:nvPr/>
        </p:nvSpPr>
        <p:spPr>
          <a:xfrm>
            <a:off x="5983287" y="2882899"/>
            <a:ext cx="152401" cy="152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>
            <a:solidFill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645" name="image45.png" descr="C:\Users\Bommes\AppData\Local\Microsoft\Windows\Temporary Internet Files\Content.IE5\FETSRLII\MC900433800[1]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55938" y="1358900"/>
            <a:ext cx="296863" cy="298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6" name="image45.png" descr="C:\Users\Bommes\AppData\Local\Microsoft\Windows\Temporary Internet Files\Content.IE5\FETSRLII\MC900433800[1]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48000" y="1651000"/>
            <a:ext cx="296864" cy="298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7" name="image45.png" descr="C:\Users\Bommes\AppData\Local\Microsoft\Windows\Temporary Internet Files\Content.IE5\FETSRLII\MC900433800[1]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25850" y="1962150"/>
            <a:ext cx="296864" cy="298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56" name="Group 4656"/>
          <p:cNvGrpSpPr/>
          <p:nvPr/>
        </p:nvGrpSpPr>
        <p:grpSpPr>
          <a:xfrm>
            <a:off x="6388100" y="641350"/>
            <a:ext cx="21477287" cy="3713163"/>
            <a:chOff x="0" y="0"/>
            <a:chExt cx="21477286" cy="3713162"/>
          </a:xfrm>
        </p:grpSpPr>
        <p:pic>
          <p:nvPicPr>
            <p:cNvPr id="4649" name="image104.png" descr="hand_algo_final_1_crop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665183" cy="37131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50" name="image105.png" descr="hand_algo_final_2_crop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140317" y="0"/>
              <a:ext cx="2660600" cy="37131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51" name="image106.png" descr="hand_algo_final_3_crop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276049" y="0"/>
              <a:ext cx="2658308" cy="37131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52" name="image107.png" descr="hand_algo_final_4_crop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409489" y="0"/>
              <a:ext cx="2651433" cy="37131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53" name="image108.png" descr="hand_algo_final_5_crop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36056" y="0"/>
              <a:ext cx="2660600" cy="37131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54" name="image109.png" descr="hand_algo_final_6_crop.pn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5671789" y="0"/>
              <a:ext cx="2662891" cy="37131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55" name="image110.png" descr="hand_algo_final_8_crop.pn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8809813" y="0"/>
              <a:ext cx="2667474" cy="37131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57" name="Shape 4657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4658" name="Shape 4658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4661" name="Group 4661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4659" name="VCI_Logo_crop.pdf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60" name="AICES-logo.pdf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62" name="Shape 4662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663" name="Shape 46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Algorithm Overview</a:t>
            </a:r>
          </a:p>
        </p:txBody>
      </p:sp>
      <p:sp>
        <p:nvSpPr>
          <p:cNvPr id="4664" name="Shape 4664"/>
          <p:cNvSpPr/>
          <p:nvPr/>
        </p:nvSpPr>
        <p:spPr>
          <a:xfrm rot="16200000">
            <a:off x="7562850" y="4356100"/>
            <a:ext cx="317500" cy="381000"/>
          </a:xfrm>
          <a:prstGeom prst="rightArrow">
            <a:avLst>
              <a:gd name="adj1" fmla="val 50000"/>
              <a:gd name="adj2" fmla="val 50147"/>
            </a:avLst>
          </a:prstGeom>
          <a:solidFill>
            <a:srgbClr val="EC7528"/>
          </a:solidFill>
          <a:ln>
            <a:solidFill/>
            <a:round/>
          </a:ln>
        </p:spPr>
        <p:txBody>
          <a:bodyPr lIns="0" tIns="0" rIns="0" bIns="0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6" name="Shape 4666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4667" name="Shape 4667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4670" name="Group 4670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4668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69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71" name="Shape 4671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672" name="Shape 467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Results</a:t>
            </a:r>
          </a:p>
        </p:txBody>
      </p:sp>
      <p:grpSp>
        <p:nvGrpSpPr>
          <p:cNvPr id="4676" name="Group 4676"/>
          <p:cNvGrpSpPr/>
          <p:nvPr/>
        </p:nvGrpSpPr>
        <p:grpSpPr>
          <a:xfrm>
            <a:off x="685800" y="1068723"/>
            <a:ext cx="4990685" cy="3247726"/>
            <a:chOff x="0" y="0"/>
            <a:chExt cx="4990684" cy="3247725"/>
          </a:xfrm>
        </p:grpSpPr>
        <p:pic>
          <p:nvPicPr>
            <p:cNvPr id="4673" name="image116.png" descr="botijo_rmiq_s1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657882" cy="32477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74" name="image117.png" descr="botijo_rmiq_s2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623300" y="0"/>
              <a:ext cx="1712010" cy="32477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75" name="image118.png" descr="botijo_rmiq_s3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300727" y="0"/>
              <a:ext cx="1689958" cy="32477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677" name="image128.png" descr="Screen Shot 2013-05-07 at 15.39.59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33514" y="646960"/>
            <a:ext cx="2204100" cy="3639290"/>
          </a:xfrm>
          <a:prstGeom prst="rect">
            <a:avLst/>
          </a:prstGeom>
          <a:ln w="12700">
            <a:miter lim="400000"/>
          </a:ln>
        </p:spPr>
      </p:pic>
      <p:sp>
        <p:nvSpPr>
          <p:cNvPr id="4678" name="Shape 4678"/>
          <p:cNvSpPr/>
          <p:nvPr/>
        </p:nvSpPr>
        <p:spPr>
          <a:xfrm>
            <a:off x="6994389" y="4211637"/>
            <a:ext cx="1654447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t>200k triangles </a:t>
            </a:r>
          </a:p>
          <a:p>
            <a:pPr lvl="0" algn="ctr"/>
            <a:r>
              <a:t>= 4 minutes</a:t>
            </a:r>
          </a:p>
        </p:txBody>
      </p:sp>
    </p:spTree>
  </p:cSld>
  <p:clrMapOvr>
    <a:masterClrMapping/>
  </p:clrMapOvr>
  <p:transition spd="med" advClick="1"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0" name="Shape 4680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4681" name="Shape 4681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4684" name="Group 4684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4682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83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85" name="Shape 4685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686" name="Shape 468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Quad Layouts</a:t>
            </a:r>
          </a:p>
        </p:txBody>
      </p:sp>
      <p:pic>
        <p:nvPicPr>
          <p:cNvPr id="4687" name="image121.png" descr="model1_0000001a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77093" y="652936"/>
            <a:ext cx="4593504" cy="3639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8" name="image119.png" descr="block_0000001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04800" y="819150"/>
            <a:ext cx="2727106" cy="2159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9" name="image124.png" descr="fertility_0000015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97250" y="2570918"/>
            <a:ext cx="2878830" cy="2279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0" name="image125.png" descr="elk_0000009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95320" y="2485203"/>
            <a:ext cx="3093610" cy="2451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1" name="image126.png" descr="rockerarm_0000011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416602" y="669395"/>
            <a:ext cx="3103462" cy="24591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3" name="Shape 4693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4694" name="Shape 4694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4697" name="Group 4697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4695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96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98" name="Shape 4698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699" name="Shape 469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Summary</a:t>
            </a:r>
          </a:p>
        </p:txBody>
      </p:sp>
      <p:sp>
        <p:nvSpPr>
          <p:cNvPr id="4700" name="Shape 470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lnSpc>
                <a:spcPct val="150000"/>
              </a:lnSpc>
              <a:defRPr sz="1800"/>
            </a:pPr>
            <a:r>
              <a:rPr sz="2000"/>
              <a:t>Omnipresence of Optimization in Geometry Processing</a:t>
            </a:r>
            <a:endParaRPr sz="2000"/>
          </a:p>
          <a:p>
            <a:pPr lvl="0">
              <a:lnSpc>
                <a:spcPct val="150000"/>
              </a:lnSpc>
              <a:defRPr sz="1800"/>
            </a:pPr>
            <a:r>
              <a:rPr sz="2000"/>
              <a:t>Unconstrained Optimization</a:t>
            </a:r>
            <a:endParaRPr sz="2000"/>
          </a:p>
          <a:p>
            <a:pPr lvl="0">
              <a:lnSpc>
                <a:spcPct val="150000"/>
              </a:lnSpc>
              <a:defRPr sz="1800"/>
            </a:pPr>
            <a:r>
              <a:rPr sz="2000"/>
              <a:t>Equality Constrained Optimization</a:t>
            </a:r>
            <a:endParaRPr sz="2000"/>
          </a:p>
          <a:p>
            <a:pPr lvl="0">
              <a:lnSpc>
                <a:spcPct val="150000"/>
              </a:lnSpc>
              <a:defRPr sz="1800"/>
            </a:pPr>
            <a:r>
              <a:rPr sz="2000"/>
              <a:t>Inequality Constrained Optimization</a:t>
            </a:r>
            <a:endParaRPr sz="2000"/>
          </a:p>
          <a:p>
            <a:pPr lvl="0">
              <a:lnSpc>
                <a:spcPct val="150000"/>
              </a:lnSpc>
              <a:defRPr sz="1800"/>
            </a:pPr>
            <a:r>
              <a:rPr sz="2000"/>
              <a:t>Mixed-Integer Optimization</a:t>
            </a:r>
            <a:endParaRPr sz="2000"/>
          </a:p>
          <a:p>
            <a:pPr lvl="0">
              <a:lnSpc>
                <a:spcPct val="150000"/>
              </a:lnSpc>
              <a:defRPr sz="1800"/>
            </a:pPr>
            <a:r>
              <a:rPr sz="2000"/>
              <a:t>Importance of Convexity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7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7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7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700" grpId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2" name="Shape 4702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4703" name="Shape 4703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4706" name="Group 4706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4704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05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707" name="Shape 4707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708" name="Shape 470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Outlook</a:t>
            </a:r>
          </a:p>
        </p:txBody>
      </p:sp>
      <p:sp>
        <p:nvSpPr>
          <p:cNvPr id="4709" name="Shape 4709"/>
          <p:cNvSpPr/>
          <p:nvPr>
            <p:ph type="body" idx="1"/>
          </p:nvPr>
        </p:nvSpPr>
        <p:spPr>
          <a:xfrm>
            <a:off x="401637" y="897053"/>
            <a:ext cx="7540626" cy="363592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Further Reading</a:t>
            </a:r>
          </a:p>
        </p:txBody>
      </p:sp>
      <p:sp>
        <p:nvSpPr>
          <p:cNvPr id="4710" name="Shape 4710"/>
          <p:cNvSpPr/>
          <p:nvPr/>
        </p:nvSpPr>
        <p:spPr>
          <a:xfrm>
            <a:off x="399990" y="3790182"/>
            <a:ext cx="2301210" cy="582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lvl="0" algn="ctr"/>
            <a:r>
              <a:rPr sz="1100"/>
              <a:t>S. Boyd and L. Vandenberghe</a:t>
            </a:r>
            <a:endParaRPr sz="1100"/>
          </a:p>
          <a:p>
            <a:pPr lvl="0" algn="ctr"/>
            <a:r>
              <a:rPr sz="1100"/>
              <a:t>Convex Optimization</a:t>
            </a:r>
            <a:endParaRPr sz="1100"/>
          </a:p>
          <a:p>
            <a:pPr lvl="0" algn="ctr"/>
            <a:r>
              <a:rPr sz="1100"/>
              <a:t>Cambridge University Press, 2004.</a:t>
            </a:r>
          </a:p>
        </p:txBody>
      </p:sp>
      <p:sp>
        <p:nvSpPr>
          <p:cNvPr id="4711" name="Shape 4711"/>
          <p:cNvSpPr/>
          <p:nvPr/>
        </p:nvSpPr>
        <p:spPr>
          <a:xfrm>
            <a:off x="402731" y="4385808"/>
            <a:ext cx="2321128" cy="1111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lvl="0"/>
            <a:r>
              <a:rPr b="1" sz="1100">
                <a:solidFill>
                  <a:srgbClr val="FF2600"/>
                </a:solidFill>
              </a:rPr>
              <a:t>Get PDF online:</a:t>
            </a:r>
            <a:endParaRPr b="1" sz="1100">
              <a:solidFill>
                <a:srgbClr val="FF2600"/>
              </a:solidFill>
            </a:endParaRPr>
          </a:p>
          <a:p>
            <a:pPr lvl="0"/>
            <a:r>
              <a:rPr sz="1100">
                <a:solidFill>
                  <a:srgbClr val="FF2600"/>
                </a:solidFill>
              </a:rPr>
              <a:t>http://stanford.edu/~boyd/cvxbook/</a:t>
            </a:r>
            <a:endParaRPr sz="1100">
              <a:solidFill>
                <a:srgbClr val="FF2600"/>
              </a:solidFill>
            </a:endParaRPr>
          </a:p>
          <a:p>
            <a:pPr lvl="0"/>
            <a:endParaRPr sz="2300">
              <a:solidFill>
                <a:srgbClr val="FF2600"/>
              </a:solidFill>
            </a:endParaRPr>
          </a:p>
        </p:txBody>
      </p:sp>
      <p:pic>
        <p:nvPicPr>
          <p:cNvPr id="4712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0803" y="1394979"/>
            <a:ext cx="1568170" cy="22408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pic>
        <p:nvPicPr>
          <p:cNvPr id="4713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37500" y="1399042"/>
            <a:ext cx="1632041" cy="223275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sp>
        <p:nvSpPr>
          <p:cNvPr id="4714" name="Shape 4714"/>
          <p:cNvSpPr/>
          <p:nvPr/>
        </p:nvSpPr>
        <p:spPr>
          <a:xfrm>
            <a:off x="3636164" y="3790182"/>
            <a:ext cx="1871672" cy="582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lvl="0" algn="ctr"/>
            <a:r>
              <a:rPr sz="1100"/>
              <a:t>J. Nocedal and S. J. Wright</a:t>
            </a:r>
            <a:endParaRPr sz="1100"/>
          </a:p>
          <a:p>
            <a:pPr lvl="0" algn="ctr"/>
            <a:r>
              <a:rPr sz="1100"/>
              <a:t>Numerical Optimization</a:t>
            </a:r>
            <a:endParaRPr sz="1100"/>
          </a:p>
          <a:p>
            <a:pPr lvl="0" algn="ctr"/>
            <a:r>
              <a:rPr sz="1100"/>
              <a:t>Springer, 2006.</a:t>
            </a:r>
          </a:p>
        </p:txBody>
      </p:sp>
      <p:pic>
        <p:nvPicPr>
          <p:cNvPr id="4715" name="pasted-image.png"/>
          <p:cNvPicPr/>
          <p:nvPr/>
        </p:nvPicPr>
        <p:blipFill>
          <a:blip r:embed="rId6">
            <a:extLst/>
          </a:blip>
          <a:srcRect l="1501" t="1501" r="1501" b="1501"/>
          <a:stretch>
            <a:fillRect/>
          </a:stretch>
        </p:blipFill>
        <p:spPr>
          <a:xfrm>
            <a:off x="6888465" y="1407619"/>
            <a:ext cx="1485607" cy="22156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sp>
        <p:nvSpPr>
          <p:cNvPr id="4716" name="Shape 4716"/>
          <p:cNvSpPr/>
          <p:nvPr/>
        </p:nvSpPr>
        <p:spPr>
          <a:xfrm>
            <a:off x="6329077" y="3790182"/>
            <a:ext cx="2604280" cy="582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lvl="0" algn="ctr"/>
            <a:r>
              <a:rPr sz="1100"/>
              <a:t>G. L. Nemhauser and L. A. Wolsey</a:t>
            </a:r>
            <a:endParaRPr sz="1100"/>
          </a:p>
          <a:p>
            <a:pPr lvl="0" algn="ctr"/>
            <a:r>
              <a:rPr sz="1100"/>
              <a:t>Integer and Combinatorial Optimization</a:t>
            </a:r>
            <a:endParaRPr sz="1100"/>
          </a:p>
          <a:p>
            <a:pPr lvl="0" algn="ctr"/>
            <a:r>
              <a:rPr sz="1100"/>
              <a:t>John Wiley &amp; Sons, 1999.</a:t>
            </a:r>
          </a:p>
        </p:txBody>
      </p:sp>
    </p:spTree>
  </p:cSld>
  <p:clrMapOvr>
    <a:masterClrMapping/>
  </p:clrMapOvr>
  <p:transition spd="med" advClick="1"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8" name="Shape 4718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4719" name="Shape 4719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4722" name="Group 4722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4720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21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723" name="Shape 4723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724" name="Shape 47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Software</a:t>
            </a:r>
          </a:p>
        </p:txBody>
      </p:sp>
      <p:sp>
        <p:nvSpPr>
          <p:cNvPr id="4725" name="Shape 4725"/>
          <p:cNvSpPr/>
          <p:nvPr>
            <p:ph type="body" idx="1"/>
          </p:nvPr>
        </p:nvSpPr>
        <p:spPr>
          <a:xfrm>
            <a:off x="401637" y="947853"/>
            <a:ext cx="8189615" cy="3635922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120000"/>
              </a:lnSpc>
              <a:defRPr sz="1800"/>
            </a:pPr>
            <a:r>
              <a:rPr b="1" sz="2000"/>
              <a:t>Eigen </a:t>
            </a:r>
            <a:r>
              <a:rPr sz="2000"/>
              <a:t>— linear algebra</a:t>
            </a:r>
            <a:endParaRPr b="1" sz="2000"/>
          </a:p>
          <a:p>
            <a:pPr lvl="0">
              <a:lnSpc>
                <a:spcPct val="120000"/>
              </a:lnSpc>
              <a:defRPr sz="1800"/>
            </a:pPr>
            <a:r>
              <a:rPr b="1" sz="2000"/>
              <a:t>IPOPT</a:t>
            </a:r>
            <a:r>
              <a:rPr sz="2000"/>
              <a:t> — fast opensource C++ interior point method</a:t>
            </a:r>
            <a:endParaRPr sz="2000"/>
          </a:p>
          <a:p>
            <a:pPr lvl="0">
              <a:lnSpc>
                <a:spcPct val="120000"/>
              </a:lnSpc>
              <a:defRPr sz="1800"/>
            </a:pPr>
            <a:r>
              <a:rPr b="1" sz="2000"/>
              <a:t>Mosek</a:t>
            </a:r>
            <a:r>
              <a:rPr sz="2000"/>
              <a:t> — commercial (convex) optimization in C, Java, Python…</a:t>
            </a:r>
            <a:endParaRPr sz="2000"/>
          </a:p>
          <a:p>
            <a:pPr lvl="0">
              <a:lnSpc>
                <a:spcPct val="120000"/>
              </a:lnSpc>
              <a:defRPr sz="1800"/>
            </a:pPr>
            <a:r>
              <a:rPr b="1" sz="2000"/>
              <a:t>Gurobi</a:t>
            </a:r>
            <a:r>
              <a:rPr sz="2000"/>
              <a:t> — commercial mixed-integer optimization</a:t>
            </a:r>
            <a:endParaRPr sz="2000"/>
          </a:p>
          <a:p>
            <a:pPr lvl="0">
              <a:lnSpc>
                <a:spcPct val="120000"/>
              </a:lnSpc>
              <a:defRPr sz="1800"/>
            </a:pPr>
            <a:r>
              <a:rPr b="1" sz="2000"/>
              <a:t>CPLEX</a:t>
            </a:r>
            <a:r>
              <a:rPr sz="2000"/>
              <a:t> — commercial mixed-integer optimization</a:t>
            </a:r>
            <a:endParaRPr sz="2000"/>
          </a:p>
          <a:p>
            <a:pPr lvl="0">
              <a:lnSpc>
                <a:spcPct val="120000"/>
              </a:lnSpc>
              <a:defRPr sz="1800"/>
            </a:pPr>
            <a:r>
              <a:rPr b="1" sz="2000"/>
              <a:t>Matlab </a:t>
            </a:r>
            <a:r>
              <a:rPr sz="2000"/>
              <a:t>— many algorithms, good for prototyping</a:t>
            </a:r>
            <a:endParaRPr sz="2000"/>
          </a:p>
          <a:p>
            <a:pPr lvl="0">
              <a:lnSpc>
                <a:spcPct val="120000"/>
              </a:lnSpc>
              <a:defRPr sz="1800"/>
            </a:pPr>
            <a:r>
              <a:rPr b="1" sz="2000"/>
              <a:t>CVX </a:t>
            </a:r>
            <a:r>
              <a:rPr sz="2000"/>
              <a:t>— prototyping for convex optimization</a:t>
            </a:r>
            <a:endParaRPr sz="2000"/>
          </a:p>
          <a:p>
            <a:pPr lvl="0">
              <a:lnSpc>
                <a:spcPct val="120000"/>
              </a:lnSpc>
              <a:defRPr sz="1800"/>
            </a:pPr>
            <a:r>
              <a:rPr b="1" sz="2000"/>
              <a:t>CoMISo </a:t>
            </a:r>
            <a:r>
              <a:rPr sz="2000"/>
              <a:t>— unified interface to above algorithms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7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7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7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7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7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7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72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/>
          <p:nvPr>
            <p:ph type="body" idx="1"/>
          </p:nvPr>
        </p:nvSpPr>
        <p:spPr>
          <a:xfrm>
            <a:off x="401637" y="947853"/>
            <a:ext cx="8079621" cy="363592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Searching globally optimal solutions usually requires </a:t>
            </a:r>
            <a:r>
              <a:rPr b="1" sz="2000"/>
              <a:t>convexity</a:t>
            </a:r>
            <a:r>
              <a:rPr sz="2000"/>
              <a:t>!</a:t>
            </a:r>
          </a:p>
        </p:txBody>
      </p:sp>
      <p:sp>
        <p:nvSpPr>
          <p:cNvPr id="410" name="Shape 410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411" name="Shape 411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414" name="Group 414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412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3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5" name="Shape 415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16" name="Shape 4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A few words on Convexity</a:t>
            </a:r>
          </a:p>
        </p:txBody>
      </p:sp>
      <p:grpSp>
        <p:nvGrpSpPr>
          <p:cNvPr id="421" name="Group 421"/>
          <p:cNvGrpSpPr/>
          <p:nvPr/>
        </p:nvGrpSpPr>
        <p:grpSpPr>
          <a:xfrm>
            <a:off x="232241" y="2151897"/>
            <a:ext cx="3724963" cy="2298095"/>
            <a:chOff x="0" y="0"/>
            <a:chExt cx="3724961" cy="2298093"/>
          </a:xfrm>
        </p:grpSpPr>
        <p:pic>
          <p:nvPicPr>
            <p:cNvPr id="417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44487" cy="2530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8" name="Shape 418"/>
            <p:cNvSpPr/>
            <p:nvPr/>
          </p:nvSpPr>
          <p:spPr>
            <a:xfrm flipV="1">
              <a:off x="477328" y="2022461"/>
              <a:ext cx="324763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19" name="Shape 419"/>
            <p:cNvSpPr/>
            <p:nvPr/>
          </p:nvSpPr>
          <p:spPr>
            <a:xfrm flipV="1">
              <a:off x="494344" y="139622"/>
              <a:ext cx="2617" cy="189433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420" name="pasted-image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539618" y="2147072"/>
              <a:ext cx="165289" cy="151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26" name="Group 426"/>
          <p:cNvGrpSpPr/>
          <p:nvPr/>
        </p:nvGrpSpPr>
        <p:grpSpPr>
          <a:xfrm>
            <a:off x="4880442" y="2162867"/>
            <a:ext cx="3724962" cy="2298094"/>
            <a:chOff x="0" y="0"/>
            <a:chExt cx="3724961" cy="2298093"/>
          </a:xfrm>
        </p:grpSpPr>
        <p:pic>
          <p:nvPicPr>
            <p:cNvPr id="422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44487" cy="2530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3" name="Shape 423"/>
            <p:cNvSpPr/>
            <p:nvPr/>
          </p:nvSpPr>
          <p:spPr>
            <a:xfrm flipV="1">
              <a:off x="477328" y="2022461"/>
              <a:ext cx="324763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24" name="Shape 424"/>
            <p:cNvSpPr/>
            <p:nvPr/>
          </p:nvSpPr>
          <p:spPr>
            <a:xfrm flipV="1">
              <a:off x="494344" y="139622"/>
              <a:ext cx="2617" cy="189433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425" name="pasted-image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539618" y="2147072"/>
              <a:ext cx="165289" cy="151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27" name="Shape 427"/>
          <p:cNvSpPr/>
          <p:nvPr/>
        </p:nvSpPr>
        <p:spPr>
          <a:xfrm>
            <a:off x="1451730" y="4329314"/>
            <a:ext cx="1387002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/>
            </a:lvl1pPr>
          </a:lstStyle>
          <a:p>
            <a:pPr lvl="0">
              <a:defRPr b="0"/>
            </a:pPr>
            <a:r>
              <a:rPr b="1"/>
              <a:t>non-convex</a:t>
            </a:r>
          </a:p>
        </p:txBody>
      </p:sp>
      <p:sp>
        <p:nvSpPr>
          <p:cNvPr id="428" name="Shape 428"/>
          <p:cNvSpPr/>
          <p:nvPr/>
        </p:nvSpPr>
        <p:spPr>
          <a:xfrm>
            <a:off x="6628250" y="4291214"/>
            <a:ext cx="891963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lvl="0">
              <a:defRPr b="0"/>
            </a:pPr>
            <a:r>
              <a:rPr b="1"/>
              <a:t>convex</a:t>
            </a:r>
          </a:p>
        </p:txBody>
      </p:sp>
      <p:sp>
        <p:nvSpPr>
          <p:cNvPr id="429" name="Shape 429"/>
          <p:cNvSpPr/>
          <p:nvPr/>
        </p:nvSpPr>
        <p:spPr>
          <a:xfrm rot="827549">
            <a:off x="835112" y="2161953"/>
            <a:ext cx="2827657" cy="1638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991" fill="norm" stroke="1" extrusionOk="0">
                <a:moveTo>
                  <a:pt x="0" y="7405"/>
                </a:moveTo>
                <a:cubicBezTo>
                  <a:pt x="1643" y="8616"/>
                  <a:pt x="2949" y="10746"/>
                  <a:pt x="3680" y="13390"/>
                </a:cubicBezTo>
                <a:cubicBezTo>
                  <a:pt x="4406" y="16020"/>
                  <a:pt x="4913" y="19362"/>
                  <a:pt x="6730" y="19531"/>
                </a:cubicBezTo>
                <a:cubicBezTo>
                  <a:pt x="9622" y="19801"/>
                  <a:pt x="9585" y="12046"/>
                  <a:pt x="12301" y="11719"/>
                </a:cubicBezTo>
                <a:cubicBezTo>
                  <a:pt x="15392" y="11347"/>
                  <a:pt x="15631" y="21600"/>
                  <a:pt x="19142" y="19772"/>
                </a:cubicBezTo>
                <a:cubicBezTo>
                  <a:pt x="21058" y="18775"/>
                  <a:pt x="20710" y="14751"/>
                  <a:pt x="20344" y="11250"/>
                </a:cubicBezTo>
                <a:cubicBezTo>
                  <a:pt x="19942" y="7398"/>
                  <a:pt x="20378" y="3421"/>
                  <a:pt x="21600" y="0"/>
                </a:cubicBezTo>
              </a:path>
            </a:pathLst>
          </a:cu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30" name="Shape 430"/>
          <p:cNvSpPr/>
          <p:nvPr/>
        </p:nvSpPr>
        <p:spPr>
          <a:xfrm rot="827549">
            <a:off x="5531154" y="1930550"/>
            <a:ext cx="2773700" cy="2016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070" fill="norm" stroke="1" extrusionOk="0">
                <a:moveTo>
                  <a:pt x="0" y="9427"/>
                </a:moveTo>
                <a:cubicBezTo>
                  <a:pt x="1941" y="13454"/>
                  <a:pt x="4616" y="16748"/>
                  <a:pt x="7770" y="18997"/>
                </a:cubicBezTo>
                <a:cubicBezTo>
                  <a:pt x="9974" y="20569"/>
                  <a:pt x="12455" y="21600"/>
                  <a:pt x="14871" y="20784"/>
                </a:cubicBezTo>
                <a:cubicBezTo>
                  <a:pt x="17749" y="19811"/>
                  <a:pt x="19786" y="16539"/>
                  <a:pt x="20714" y="12720"/>
                </a:cubicBezTo>
                <a:cubicBezTo>
                  <a:pt x="21207" y="10693"/>
                  <a:pt x="21387" y="8574"/>
                  <a:pt x="21485" y="6467"/>
                </a:cubicBezTo>
                <a:cubicBezTo>
                  <a:pt x="21585" y="4324"/>
                  <a:pt x="21600" y="2165"/>
                  <a:pt x="21529" y="0"/>
                </a:cubicBezTo>
              </a:path>
            </a:pathLst>
          </a:cu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31" name="Shape 431"/>
          <p:cNvSpPr/>
          <p:nvPr/>
        </p:nvSpPr>
        <p:spPr>
          <a:xfrm>
            <a:off x="4380070" y="3106103"/>
            <a:ext cx="421926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lvl="0">
              <a:defRPr b="0"/>
            </a:pPr>
            <a:r>
              <a:rPr b="1"/>
              <a:t>vs.</a:t>
            </a:r>
          </a:p>
        </p:txBody>
      </p:sp>
    </p:spTree>
  </p:cSld>
  <p:clrMapOvr>
    <a:masterClrMapping/>
  </p:clrMapOvr>
  <p:transition spd="med" advClick="1"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7" name="image128.png" descr="Screen Shot 2013-05-07 at 15.39.5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30988" y="552450"/>
            <a:ext cx="2284413" cy="3771900"/>
          </a:xfrm>
          <a:prstGeom prst="rect">
            <a:avLst/>
          </a:prstGeom>
          <a:ln w="12700">
            <a:miter lim="400000"/>
          </a:ln>
        </p:spPr>
      </p:pic>
      <p:sp>
        <p:nvSpPr>
          <p:cNvPr id="4728" name="Shape 4728"/>
          <p:cNvSpPr/>
          <p:nvPr/>
        </p:nvSpPr>
        <p:spPr>
          <a:xfrm>
            <a:off x="784224" y="1706563"/>
            <a:ext cx="7573965" cy="8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>
            <a:spAutoFit/>
          </a:bodyPr>
          <a:lstStyle>
            <a:lvl1pPr algn="ctr">
              <a:defRPr sz="4800">
                <a:solidFill>
                  <a:srgbClr val="446FB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46FBA"/>
                </a:solidFill>
              </a:rPr>
              <a:t>Thank You!</a:t>
            </a:r>
          </a:p>
        </p:txBody>
      </p:sp>
      <p:pic>
        <p:nvPicPr>
          <p:cNvPr id="4729" name="image124.png" descr="fertility_000001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43400" y="2724150"/>
            <a:ext cx="2590800" cy="2052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0" name="image125.png" descr="elk_0000009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81200" y="2547938"/>
            <a:ext cx="2819400" cy="2233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1" name="image126.png" descr="rockerarm_0000011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1335430">
            <a:off x="2989263" y="-400050"/>
            <a:ext cx="3340101" cy="2646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2" name="image118.png" descr="botijo_rmiq_s3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1000" y="590550"/>
            <a:ext cx="1905000" cy="3660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2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/>
          <p:nvPr>
            <p:ph type="body" idx="1"/>
          </p:nvPr>
        </p:nvSpPr>
        <p:spPr>
          <a:xfrm>
            <a:off x="401637" y="947853"/>
            <a:ext cx="8079621" cy="363592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Searching globally optimal solutions usually requires </a:t>
            </a:r>
            <a:r>
              <a:rPr b="1" sz="2000"/>
              <a:t>convexity</a:t>
            </a:r>
            <a:r>
              <a:rPr sz="2000"/>
              <a:t>!</a:t>
            </a:r>
            <a:endParaRPr sz="2000"/>
          </a:p>
          <a:p>
            <a:pPr lvl="0">
              <a:defRPr sz="1800"/>
            </a:pPr>
            <a:r>
              <a:rPr sz="2000"/>
              <a:t>f convex if:</a:t>
            </a:r>
          </a:p>
        </p:txBody>
      </p:sp>
      <p:sp>
        <p:nvSpPr>
          <p:cNvPr id="434" name="Shape 434"/>
          <p:cNvSpPr/>
          <p:nvPr/>
        </p:nvSpPr>
        <p:spPr>
          <a:xfrm flipH="1">
            <a:off x="5815726" y="2979581"/>
            <a:ext cx="2" cy="1291857"/>
          </a:xfrm>
          <a:prstGeom prst="line">
            <a:avLst/>
          </a:prstGeom>
          <a:ln w="12700">
            <a:solidFill>
              <a:srgbClr val="FF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35" name="Shape 435"/>
          <p:cNvSpPr/>
          <p:nvPr/>
        </p:nvSpPr>
        <p:spPr>
          <a:xfrm flipH="1">
            <a:off x="8228726" y="3258982"/>
            <a:ext cx="1" cy="1050502"/>
          </a:xfrm>
          <a:prstGeom prst="line">
            <a:avLst/>
          </a:prstGeom>
          <a:ln w="12700">
            <a:solidFill>
              <a:srgbClr val="FF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36" name="Shape 436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437" name="Shape 437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440" name="Group 440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438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9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1" name="Shape 441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42" name="Shape 44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A few words on Convexity</a:t>
            </a:r>
          </a:p>
        </p:txBody>
      </p:sp>
      <p:grpSp>
        <p:nvGrpSpPr>
          <p:cNvPr id="447" name="Group 447"/>
          <p:cNvGrpSpPr/>
          <p:nvPr/>
        </p:nvGrpSpPr>
        <p:grpSpPr>
          <a:xfrm>
            <a:off x="232241" y="2151897"/>
            <a:ext cx="3724963" cy="2298095"/>
            <a:chOff x="0" y="0"/>
            <a:chExt cx="3724961" cy="2298093"/>
          </a:xfrm>
        </p:grpSpPr>
        <p:pic>
          <p:nvPicPr>
            <p:cNvPr id="443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44487" cy="2530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4" name="Shape 444"/>
            <p:cNvSpPr/>
            <p:nvPr/>
          </p:nvSpPr>
          <p:spPr>
            <a:xfrm flipV="1">
              <a:off x="477328" y="2022461"/>
              <a:ext cx="324763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45" name="Shape 445"/>
            <p:cNvSpPr/>
            <p:nvPr/>
          </p:nvSpPr>
          <p:spPr>
            <a:xfrm flipV="1">
              <a:off x="494344" y="139622"/>
              <a:ext cx="2617" cy="189433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446" name="pasted-image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539618" y="2147072"/>
              <a:ext cx="165289" cy="151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52" name="Group 452"/>
          <p:cNvGrpSpPr/>
          <p:nvPr/>
        </p:nvGrpSpPr>
        <p:grpSpPr>
          <a:xfrm>
            <a:off x="4880442" y="2162867"/>
            <a:ext cx="3724962" cy="2298094"/>
            <a:chOff x="0" y="0"/>
            <a:chExt cx="3724961" cy="2298093"/>
          </a:xfrm>
        </p:grpSpPr>
        <p:pic>
          <p:nvPicPr>
            <p:cNvPr id="448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44487" cy="2530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9" name="Shape 449"/>
            <p:cNvSpPr/>
            <p:nvPr/>
          </p:nvSpPr>
          <p:spPr>
            <a:xfrm flipV="1">
              <a:off x="477328" y="2022461"/>
              <a:ext cx="324763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50" name="Shape 450"/>
            <p:cNvSpPr/>
            <p:nvPr/>
          </p:nvSpPr>
          <p:spPr>
            <a:xfrm flipV="1">
              <a:off x="494344" y="139622"/>
              <a:ext cx="2617" cy="189433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451" name="pasted-image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539618" y="2147072"/>
              <a:ext cx="165289" cy="151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3" name="Shape 453"/>
          <p:cNvSpPr/>
          <p:nvPr/>
        </p:nvSpPr>
        <p:spPr>
          <a:xfrm>
            <a:off x="1451730" y="4329314"/>
            <a:ext cx="1387002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lvl="0">
              <a:defRPr b="0"/>
            </a:pPr>
            <a:r>
              <a:rPr b="1"/>
              <a:t>non-convex</a:t>
            </a:r>
          </a:p>
        </p:txBody>
      </p:sp>
      <p:sp>
        <p:nvSpPr>
          <p:cNvPr id="454" name="Shape 454"/>
          <p:cNvSpPr/>
          <p:nvPr/>
        </p:nvSpPr>
        <p:spPr>
          <a:xfrm>
            <a:off x="6628250" y="4291214"/>
            <a:ext cx="891963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lvl="0">
              <a:defRPr b="0"/>
            </a:pPr>
            <a:r>
              <a:rPr b="1"/>
              <a:t>convex</a:t>
            </a:r>
          </a:p>
        </p:txBody>
      </p:sp>
      <p:sp>
        <p:nvSpPr>
          <p:cNvPr id="455" name="Shape 455"/>
          <p:cNvSpPr/>
          <p:nvPr/>
        </p:nvSpPr>
        <p:spPr>
          <a:xfrm rot="827549">
            <a:off x="835112" y="2161953"/>
            <a:ext cx="2827657" cy="1638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991" fill="norm" stroke="1" extrusionOk="0">
                <a:moveTo>
                  <a:pt x="0" y="7405"/>
                </a:moveTo>
                <a:cubicBezTo>
                  <a:pt x="1643" y="8616"/>
                  <a:pt x="2949" y="10746"/>
                  <a:pt x="3680" y="13390"/>
                </a:cubicBezTo>
                <a:cubicBezTo>
                  <a:pt x="4406" y="16020"/>
                  <a:pt x="4913" y="19362"/>
                  <a:pt x="6730" y="19531"/>
                </a:cubicBezTo>
                <a:cubicBezTo>
                  <a:pt x="9622" y="19801"/>
                  <a:pt x="9585" y="12046"/>
                  <a:pt x="12301" y="11719"/>
                </a:cubicBezTo>
                <a:cubicBezTo>
                  <a:pt x="15392" y="11347"/>
                  <a:pt x="15631" y="21600"/>
                  <a:pt x="19142" y="19772"/>
                </a:cubicBezTo>
                <a:cubicBezTo>
                  <a:pt x="21058" y="18775"/>
                  <a:pt x="20710" y="14751"/>
                  <a:pt x="20344" y="11250"/>
                </a:cubicBezTo>
                <a:cubicBezTo>
                  <a:pt x="19942" y="7398"/>
                  <a:pt x="20378" y="3421"/>
                  <a:pt x="21600" y="0"/>
                </a:cubicBezTo>
              </a:path>
            </a:pathLst>
          </a:cu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56" name="Shape 456"/>
          <p:cNvSpPr/>
          <p:nvPr/>
        </p:nvSpPr>
        <p:spPr>
          <a:xfrm rot="827549">
            <a:off x="5531154" y="1930550"/>
            <a:ext cx="2773700" cy="2016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070" fill="norm" stroke="1" extrusionOk="0">
                <a:moveTo>
                  <a:pt x="0" y="9427"/>
                </a:moveTo>
                <a:cubicBezTo>
                  <a:pt x="1941" y="13454"/>
                  <a:pt x="4616" y="16748"/>
                  <a:pt x="7770" y="18997"/>
                </a:cubicBezTo>
                <a:cubicBezTo>
                  <a:pt x="9974" y="20569"/>
                  <a:pt x="12455" y="21600"/>
                  <a:pt x="14871" y="20784"/>
                </a:cubicBezTo>
                <a:cubicBezTo>
                  <a:pt x="17749" y="19811"/>
                  <a:pt x="19786" y="16539"/>
                  <a:pt x="20714" y="12720"/>
                </a:cubicBezTo>
                <a:cubicBezTo>
                  <a:pt x="21207" y="10693"/>
                  <a:pt x="21387" y="8574"/>
                  <a:pt x="21485" y="6467"/>
                </a:cubicBezTo>
                <a:cubicBezTo>
                  <a:pt x="21585" y="4324"/>
                  <a:pt x="21600" y="2165"/>
                  <a:pt x="21529" y="0"/>
                </a:cubicBezTo>
              </a:path>
            </a:pathLst>
          </a:cu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457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07616" y="1357331"/>
            <a:ext cx="5111575" cy="257025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Shape 458"/>
          <p:cNvSpPr/>
          <p:nvPr/>
        </p:nvSpPr>
        <p:spPr>
          <a:xfrm>
            <a:off x="5817350" y="2985090"/>
            <a:ext cx="2416097" cy="210205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59" name="Shape 459"/>
          <p:cNvSpPr/>
          <p:nvPr/>
        </p:nvSpPr>
        <p:spPr>
          <a:xfrm>
            <a:off x="5753946" y="2917189"/>
            <a:ext cx="120800" cy="120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460" name="Shape 460"/>
          <p:cNvSpPr/>
          <p:nvPr/>
        </p:nvSpPr>
        <p:spPr>
          <a:xfrm>
            <a:off x="8166946" y="3135629"/>
            <a:ext cx="120800" cy="120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pic>
        <p:nvPicPr>
          <p:cNvPr id="461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738369" y="4340876"/>
            <a:ext cx="155761" cy="15905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115974" y="4244633"/>
            <a:ext cx="120800" cy="227448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Shape 463"/>
          <p:cNvSpPr/>
          <p:nvPr/>
        </p:nvSpPr>
        <p:spPr>
          <a:xfrm>
            <a:off x="4380070" y="3106103"/>
            <a:ext cx="421926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lvl="0">
              <a:defRPr b="0"/>
            </a:pPr>
            <a:r>
              <a:rPr b="1"/>
              <a:t>vs.</a:t>
            </a:r>
          </a:p>
        </p:txBody>
      </p:sp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/>
          <p:nvPr/>
        </p:nvSpPr>
        <p:spPr>
          <a:xfrm flipH="1">
            <a:off x="3397646" y="3711101"/>
            <a:ext cx="2" cy="578223"/>
          </a:xfrm>
          <a:prstGeom prst="line">
            <a:avLst/>
          </a:prstGeom>
          <a:ln w="12700">
            <a:solidFill>
              <a:srgbClr val="FF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66" name="Shape 466"/>
          <p:cNvSpPr/>
          <p:nvPr>
            <p:ph type="body" idx="1"/>
          </p:nvPr>
        </p:nvSpPr>
        <p:spPr>
          <a:xfrm>
            <a:off x="401637" y="947853"/>
            <a:ext cx="8079621" cy="363592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Searching globally optimal solutions usually requires </a:t>
            </a:r>
            <a:r>
              <a:rPr b="1" sz="2000"/>
              <a:t>convexity</a:t>
            </a:r>
            <a:r>
              <a:rPr sz="2000"/>
              <a:t>!</a:t>
            </a:r>
            <a:endParaRPr sz="2000"/>
          </a:p>
          <a:p>
            <a:pPr lvl="0">
              <a:defRPr sz="1800"/>
            </a:pPr>
            <a:r>
              <a:rPr sz="2000"/>
              <a:t>f convex if:</a:t>
            </a:r>
          </a:p>
        </p:txBody>
      </p:sp>
      <p:sp>
        <p:nvSpPr>
          <p:cNvPr id="467" name="Shape 467"/>
          <p:cNvSpPr/>
          <p:nvPr/>
        </p:nvSpPr>
        <p:spPr>
          <a:xfrm flipH="1">
            <a:off x="1289446" y="3126901"/>
            <a:ext cx="2" cy="1143759"/>
          </a:xfrm>
          <a:prstGeom prst="line">
            <a:avLst/>
          </a:prstGeom>
          <a:ln w="12700">
            <a:solidFill>
              <a:srgbClr val="FF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68" name="Shape 468"/>
          <p:cNvSpPr/>
          <p:nvPr/>
        </p:nvSpPr>
        <p:spPr>
          <a:xfrm flipH="1">
            <a:off x="5815726" y="2979581"/>
            <a:ext cx="2" cy="1291857"/>
          </a:xfrm>
          <a:prstGeom prst="line">
            <a:avLst/>
          </a:prstGeom>
          <a:ln w="12700">
            <a:solidFill>
              <a:srgbClr val="FF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69" name="Shape 469"/>
          <p:cNvSpPr/>
          <p:nvPr/>
        </p:nvSpPr>
        <p:spPr>
          <a:xfrm flipH="1">
            <a:off x="8228726" y="3258982"/>
            <a:ext cx="1" cy="1050502"/>
          </a:xfrm>
          <a:prstGeom prst="line">
            <a:avLst/>
          </a:prstGeom>
          <a:ln w="12700">
            <a:solidFill>
              <a:srgbClr val="FF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70" name="Shape 470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471" name="Shape 471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474" name="Group 474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472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3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75" name="Shape 475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76" name="Shape 47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A few words on Convexity</a:t>
            </a:r>
          </a:p>
        </p:txBody>
      </p:sp>
      <p:grpSp>
        <p:nvGrpSpPr>
          <p:cNvPr id="481" name="Group 481"/>
          <p:cNvGrpSpPr/>
          <p:nvPr/>
        </p:nvGrpSpPr>
        <p:grpSpPr>
          <a:xfrm>
            <a:off x="232241" y="2151897"/>
            <a:ext cx="3724963" cy="2298095"/>
            <a:chOff x="0" y="0"/>
            <a:chExt cx="3724961" cy="2298093"/>
          </a:xfrm>
        </p:grpSpPr>
        <p:pic>
          <p:nvPicPr>
            <p:cNvPr id="477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44487" cy="2530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8" name="Shape 478"/>
            <p:cNvSpPr/>
            <p:nvPr/>
          </p:nvSpPr>
          <p:spPr>
            <a:xfrm flipV="1">
              <a:off x="477328" y="2022461"/>
              <a:ext cx="324763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79" name="Shape 479"/>
            <p:cNvSpPr/>
            <p:nvPr/>
          </p:nvSpPr>
          <p:spPr>
            <a:xfrm flipV="1">
              <a:off x="494344" y="139622"/>
              <a:ext cx="2617" cy="189433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480" name="pasted-image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539618" y="2147072"/>
              <a:ext cx="165289" cy="151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86" name="Group 486"/>
          <p:cNvGrpSpPr/>
          <p:nvPr/>
        </p:nvGrpSpPr>
        <p:grpSpPr>
          <a:xfrm>
            <a:off x="4880442" y="2162867"/>
            <a:ext cx="3724962" cy="2298094"/>
            <a:chOff x="0" y="0"/>
            <a:chExt cx="3724961" cy="2298093"/>
          </a:xfrm>
        </p:grpSpPr>
        <p:pic>
          <p:nvPicPr>
            <p:cNvPr id="482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44487" cy="2530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3" name="Shape 483"/>
            <p:cNvSpPr/>
            <p:nvPr/>
          </p:nvSpPr>
          <p:spPr>
            <a:xfrm flipV="1">
              <a:off x="477328" y="2022461"/>
              <a:ext cx="324763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84" name="Shape 484"/>
            <p:cNvSpPr/>
            <p:nvPr/>
          </p:nvSpPr>
          <p:spPr>
            <a:xfrm flipV="1">
              <a:off x="494344" y="139622"/>
              <a:ext cx="2617" cy="189433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485" name="pasted-image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539618" y="2147072"/>
              <a:ext cx="165289" cy="151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87" name="Shape 487"/>
          <p:cNvSpPr/>
          <p:nvPr/>
        </p:nvSpPr>
        <p:spPr>
          <a:xfrm>
            <a:off x="1451730" y="4329314"/>
            <a:ext cx="1387002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lvl="0">
              <a:defRPr b="0"/>
            </a:pPr>
            <a:r>
              <a:rPr b="1"/>
              <a:t>non-convex</a:t>
            </a:r>
          </a:p>
        </p:txBody>
      </p:sp>
      <p:sp>
        <p:nvSpPr>
          <p:cNvPr id="488" name="Shape 488"/>
          <p:cNvSpPr/>
          <p:nvPr/>
        </p:nvSpPr>
        <p:spPr>
          <a:xfrm>
            <a:off x="6628250" y="4291214"/>
            <a:ext cx="891963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lvl="0">
              <a:defRPr b="0"/>
            </a:pPr>
            <a:r>
              <a:rPr b="1"/>
              <a:t>convex</a:t>
            </a:r>
          </a:p>
        </p:txBody>
      </p:sp>
      <p:sp>
        <p:nvSpPr>
          <p:cNvPr id="489" name="Shape 489"/>
          <p:cNvSpPr/>
          <p:nvPr/>
        </p:nvSpPr>
        <p:spPr>
          <a:xfrm rot="827549">
            <a:off x="835112" y="2161953"/>
            <a:ext cx="2827657" cy="1638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991" fill="norm" stroke="1" extrusionOk="0">
                <a:moveTo>
                  <a:pt x="0" y="7405"/>
                </a:moveTo>
                <a:cubicBezTo>
                  <a:pt x="1643" y="8616"/>
                  <a:pt x="2949" y="10746"/>
                  <a:pt x="3680" y="13390"/>
                </a:cubicBezTo>
                <a:cubicBezTo>
                  <a:pt x="4406" y="16020"/>
                  <a:pt x="4913" y="19362"/>
                  <a:pt x="6730" y="19531"/>
                </a:cubicBezTo>
                <a:cubicBezTo>
                  <a:pt x="9622" y="19801"/>
                  <a:pt x="9585" y="12046"/>
                  <a:pt x="12301" y="11719"/>
                </a:cubicBezTo>
                <a:cubicBezTo>
                  <a:pt x="15392" y="11347"/>
                  <a:pt x="15631" y="21600"/>
                  <a:pt x="19142" y="19772"/>
                </a:cubicBezTo>
                <a:cubicBezTo>
                  <a:pt x="21058" y="18775"/>
                  <a:pt x="20710" y="14751"/>
                  <a:pt x="20344" y="11250"/>
                </a:cubicBezTo>
                <a:cubicBezTo>
                  <a:pt x="19942" y="7398"/>
                  <a:pt x="20378" y="3421"/>
                  <a:pt x="21600" y="0"/>
                </a:cubicBezTo>
              </a:path>
            </a:pathLst>
          </a:cu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90" name="Shape 490"/>
          <p:cNvSpPr/>
          <p:nvPr/>
        </p:nvSpPr>
        <p:spPr>
          <a:xfrm rot="827549">
            <a:off x="5531154" y="1930550"/>
            <a:ext cx="2773700" cy="2016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070" fill="norm" stroke="1" extrusionOk="0">
                <a:moveTo>
                  <a:pt x="0" y="9427"/>
                </a:moveTo>
                <a:cubicBezTo>
                  <a:pt x="1941" y="13454"/>
                  <a:pt x="4616" y="16748"/>
                  <a:pt x="7770" y="18997"/>
                </a:cubicBezTo>
                <a:cubicBezTo>
                  <a:pt x="9974" y="20569"/>
                  <a:pt x="12455" y="21600"/>
                  <a:pt x="14871" y="20784"/>
                </a:cubicBezTo>
                <a:cubicBezTo>
                  <a:pt x="17749" y="19811"/>
                  <a:pt x="19786" y="16539"/>
                  <a:pt x="20714" y="12720"/>
                </a:cubicBezTo>
                <a:cubicBezTo>
                  <a:pt x="21207" y="10693"/>
                  <a:pt x="21387" y="8574"/>
                  <a:pt x="21485" y="6467"/>
                </a:cubicBezTo>
                <a:cubicBezTo>
                  <a:pt x="21585" y="4324"/>
                  <a:pt x="21600" y="2165"/>
                  <a:pt x="21529" y="0"/>
                </a:cubicBezTo>
              </a:path>
            </a:pathLst>
          </a:cu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491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07616" y="1357331"/>
            <a:ext cx="5111575" cy="257025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Shape 492"/>
          <p:cNvSpPr/>
          <p:nvPr/>
        </p:nvSpPr>
        <p:spPr>
          <a:xfrm>
            <a:off x="5817350" y="2985090"/>
            <a:ext cx="2416097" cy="210205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93" name="Shape 493"/>
          <p:cNvSpPr/>
          <p:nvPr/>
        </p:nvSpPr>
        <p:spPr>
          <a:xfrm>
            <a:off x="5753946" y="2917189"/>
            <a:ext cx="120800" cy="120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494" name="Shape 494"/>
          <p:cNvSpPr/>
          <p:nvPr/>
        </p:nvSpPr>
        <p:spPr>
          <a:xfrm>
            <a:off x="8166946" y="3135629"/>
            <a:ext cx="120800" cy="120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pic>
        <p:nvPicPr>
          <p:cNvPr id="495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738369" y="4340876"/>
            <a:ext cx="155761" cy="159059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115974" y="4244633"/>
            <a:ext cx="120800" cy="227448"/>
          </a:xfrm>
          <a:prstGeom prst="rect">
            <a:avLst/>
          </a:prstGeom>
          <a:ln w="12700">
            <a:miter lim="400000"/>
          </a:ln>
        </p:spPr>
      </p:pic>
      <p:sp>
        <p:nvSpPr>
          <p:cNvPr id="497" name="Shape 497"/>
          <p:cNvSpPr/>
          <p:nvPr/>
        </p:nvSpPr>
        <p:spPr>
          <a:xfrm>
            <a:off x="1270750" y="3125653"/>
            <a:ext cx="2108717" cy="619938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98" name="Shape 498"/>
          <p:cNvSpPr/>
          <p:nvPr/>
        </p:nvSpPr>
        <p:spPr>
          <a:xfrm>
            <a:off x="1227666" y="3074669"/>
            <a:ext cx="120800" cy="120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499" name="Shape 499"/>
          <p:cNvSpPr/>
          <p:nvPr/>
        </p:nvSpPr>
        <p:spPr>
          <a:xfrm>
            <a:off x="3335866" y="3689350"/>
            <a:ext cx="120800" cy="1207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pic>
        <p:nvPicPr>
          <p:cNvPr id="500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91769" y="4295156"/>
            <a:ext cx="155761" cy="15905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295054" y="4244633"/>
            <a:ext cx="120800" cy="227448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Shape 502"/>
          <p:cNvSpPr/>
          <p:nvPr/>
        </p:nvSpPr>
        <p:spPr>
          <a:xfrm rot="5400000">
            <a:off x="2149948" y="2739197"/>
            <a:ext cx="457027" cy="217346"/>
          </a:xfrm>
          <a:prstGeom prst="rightArrow">
            <a:avLst>
              <a:gd name="adj1" fmla="val 40081"/>
              <a:gd name="adj2" fmla="val 91282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503" name="Shape 503"/>
          <p:cNvSpPr/>
          <p:nvPr/>
        </p:nvSpPr>
        <p:spPr>
          <a:xfrm>
            <a:off x="4380070" y="3106103"/>
            <a:ext cx="421926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lvl="0">
              <a:defRPr b="0"/>
            </a:pPr>
            <a:r>
              <a:rPr b="1"/>
              <a:t>vs.</a:t>
            </a:r>
          </a:p>
        </p:txBody>
      </p:sp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0" name="Group 510"/>
          <p:cNvGrpSpPr/>
          <p:nvPr/>
        </p:nvGrpSpPr>
        <p:grpSpPr>
          <a:xfrm>
            <a:off x="5846856" y="2418556"/>
            <a:ext cx="2991454" cy="2248316"/>
            <a:chOff x="0" y="0"/>
            <a:chExt cx="2991452" cy="2248315"/>
          </a:xfrm>
        </p:grpSpPr>
        <p:sp>
          <p:nvSpPr>
            <p:cNvPr id="505" name="Shape 505"/>
            <p:cNvSpPr/>
            <p:nvPr/>
          </p:nvSpPr>
          <p:spPr>
            <a:xfrm>
              <a:off x="295271" y="307373"/>
              <a:ext cx="2345437" cy="1713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1" h="21133" fill="norm" stroke="1" extrusionOk="0">
                  <a:moveTo>
                    <a:pt x="20483" y="747"/>
                  </a:moveTo>
                  <a:cubicBezTo>
                    <a:pt x="20685" y="1309"/>
                    <a:pt x="20857" y="1891"/>
                    <a:pt x="20997" y="2487"/>
                  </a:cubicBezTo>
                  <a:cubicBezTo>
                    <a:pt x="21551" y="4844"/>
                    <a:pt x="21600" y="7364"/>
                    <a:pt x="21136" y="9756"/>
                  </a:cubicBezTo>
                  <a:cubicBezTo>
                    <a:pt x="20901" y="10580"/>
                    <a:pt x="20656" y="11398"/>
                    <a:pt x="20401" y="12211"/>
                  </a:cubicBezTo>
                  <a:cubicBezTo>
                    <a:pt x="20058" y="13306"/>
                    <a:pt x="19700" y="14381"/>
                    <a:pt x="19286" y="15430"/>
                  </a:cubicBezTo>
                  <a:cubicBezTo>
                    <a:pt x="18918" y="16364"/>
                    <a:pt x="18509" y="17266"/>
                    <a:pt x="18069" y="18142"/>
                  </a:cubicBezTo>
                  <a:cubicBezTo>
                    <a:pt x="17547" y="19180"/>
                    <a:pt x="16982" y="20179"/>
                    <a:pt x="16378" y="21133"/>
                  </a:cubicBezTo>
                  <a:lnTo>
                    <a:pt x="0" y="8721"/>
                  </a:lnTo>
                  <a:cubicBezTo>
                    <a:pt x="746" y="7128"/>
                    <a:pt x="1719" y="5761"/>
                    <a:pt x="2855" y="4694"/>
                  </a:cubicBezTo>
                  <a:cubicBezTo>
                    <a:pt x="4028" y="3593"/>
                    <a:pt x="5356" y="2829"/>
                    <a:pt x="6719" y="2199"/>
                  </a:cubicBezTo>
                  <a:cubicBezTo>
                    <a:pt x="11107" y="169"/>
                    <a:pt x="15783" y="-467"/>
                    <a:pt x="20383" y="338"/>
                  </a:cubicBezTo>
                </a:path>
              </a:pathLst>
            </a:custGeom>
            <a:solidFill>
              <a:srgbClr val="00E200">
                <a:alpha val="15000"/>
              </a:srgb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506" name="Shape 506"/>
            <p:cNvSpPr/>
            <p:nvPr/>
          </p:nvSpPr>
          <p:spPr>
            <a:xfrm>
              <a:off x="797745" y="639533"/>
              <a:ext cx="1717513" cy="6173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lvl="0" algn="ctr"/>
              <a:r>
                <a:rPr b="1"/>
                <a:t>convex</a:t>
              </a:r>
              <a:endParaRPr b="1"/>
            </a:p>
            <a:p>
              <a:pPr lvl="0" algn="ctr"/>
              <a:r>
                <a:rPr b="1"/>
                <a:t>feasible region</a:t>
              </a:r>
            </a:p>
          </p:txBody>
        </p:sp>
        <p:sp>
          <p:nvSpPr>
            <p:cNvPr id="507" name="Shape 507"/>
            <p:cNvSpPr/>
            <p:nvPr/>
          </p:nvSpPr>
          <p:spPr>
            <a:xfrm>
              <a:off x="1849900" y="0"/>
              <a:ext cx="780681" cy="2248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1" h="21600" fill="norm" stroke="1" extrusionOk="0">
                  <a:moveTo>
                    <a:pt x="10226" y="0"/>
                  </a:moveTo>
                  <a:cubicBezTo>
                    <a:pt x="14640" y="1064"/>
                    <a:pt x="17909" y="2651"/>
                    <a:pt x="19480" y="4492"/>
                  </a:cubicBezTo>
                  <a:cubicBezTo>
                    <a:pt x="21600" y="6975"/>
                    <a:pt x="20470" y="9620"/>
                    <a:pt x="18106" y="12074"/>
                  </a:cubicBezTo>
                  <a:cubicBezTo>
                    <a:pt x="14531" y="15784"/>
                    <a:pt x="8277" y="19074"/>
                    <a:pt x="0" y="21600"/>
                  </a:cubicBezTo>
                </a:path>
              </a:pathLst>
            </a:custGeom>
            <a:noFill/>
            <a:ln w="25400" cap="flat">
              <a:solidFill>
                <a:srgbClr val="1C4672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508" name="Shape 508"/>
            <p:cNvSpPr/>
            <p:nvPr/>
          </p:nvSpPr>
          <p:spPr>
            <a:xfrm>
              <a:off x="120251" y="296239"/>
              <a:ext cx="2871202" cy="1437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2" h="20977" fill="norm" stroke="1" extrusionOk="0">
                  <a:moveTo>
                    <a:pt x="84" y="20977"/>
                  </a:moveTo>
                  <a:cubicBezTo>
                    <a:pt x="-178" y="17522"/>
                    <a:pt x="172" y="13918"/>
                    <a:pt x="1163" y="10828"/>
                  </a:cubicBezTo>
                  <a:cubicBezTo>
                    <a:pt x="2854" y="5560"/>
                    <a:pt x="5725" y="3078"/>
                    <a:pt x="8534" y="1631"/>
                  </a:cubicBezTo>
                  <a:cubicBezTo>
                    <a:pt x="12633" y="-479"/>
                    <a:pt x="17014" y="-623"/>
                    <a:pt x="21422" y="1680"/>
                  </a:cubicBezTo>
                </a:path>
              </a:pathLst>
            </a:custGeom>
            <a:noFill/>
            <a:ln w="25400" cap="flat">
              <a:solidFill>
                <a:srgbClr val="1C4672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509" name="Shape 509"/>
            <p:cNvSpPr/>
            <p:nvPr/>
          </p:nvSpPr>
          <p:spPr>
            <a:xfrm>
              <a:off x="0" y="846852"/>
              <a:ext cx="2312061" cy="1310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29" y="1029"/>
                    <a:pt x="2057" y="2057"/>
                    <a:pt x="3086" y="3086"/>
                  </a:cubicBezTo>
                  <a:cubicBezTo>
                    <a:pt x="5143" y="5143"/>
                    <a:pt x="7200" y="7200"/>
                    <a:pt x="9257" y="9257"/>
                  </a:cubicBezTo>
                  <a:cubicBezTo>
                    <a:pt x="13371" y="13371"/>
                    <a:pt x="17486" y="17486"/>
                    <a:pt x="21600" y="21600"/>
                  </a:cubicBezTo>
                </a:path>
              </a:pathLst>
            </a:custGeom>
            <a:noFill/>
            <a:ln w="25400" cap="flat">
              <a:solidFill>
                <a:srgbClr val="1C4672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grpSp>
        <p:nvGrpSpPr>
          <p:cNvPr id="514" name="Group 514"/>
          <p:cNvGrpSpPr/>
          <p:nvPr/>
        </p:nvGrpSpPr>
        <p:grpSpPr>
          <a:xfrm>
            <a:off x="7288106" y="2780029"/>
            <a:ext cx="1070759" cy="1060600"/>
            <a:chOff x="0" y="133570"/>
            <a:chExt cx="1070758" cy="1060598"/>
          </a:xfrm>
        </p:grpSpPr>
        <p:sp>
          <p:nvSpPr>
            <p:cNvPr id="511" name="Shape 511"/>
            <p:cNvSpPr/>
            <p:nvPr/>
          </p:nvSpPr>
          <p:spPr>
            <a:xfrm flipV="1">
              <a:off x="58839" y="184980"/>
              <a:ext cx="965956" cy="943592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512" name="Shape 512"/>
            <p:cNvSpPr/>
            <p:nvPr/>
          </p:nvSpPr>
          <p:spPr>
            <a:xfrm>
              <a:off x="0" y="1073370"/>
              <a:ext cx="120799" cy="12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513" name="Shape 513"/>
            <p:cNvSpPr/>
            <p:nvPr/>
          </p:nvSpPr>
          <p:spPr>
            <a:xfrm>
              <a:off x="949959" y="133570"/>
              <a:ext cx="120800" cy="12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sp>
        <p:nvSpPr>
          <p:cNvPr id="515" name="Shape 515"/>
          <p:cNvSpPr/>
          <p:nvPr>
            <p:ph type="body" idx="1"/>
          </p:nvPr>
        </p:nvSpPr>
        <p:spPr>
          <a:xfrm>
            <a:off x="340677" y="2123201"/>
            <a:ext cx="3920292" cy="1586465"/>
          </a:xfrm>
          <a:prstGeom prst="rect">
            <a:avLst/>
          </a:prstGeom>
        </p:spPr>
        <p:txBody>
          <a:bodyPr/>
          <a:lstStyle/>
          <a:p>
            <a:pPr lvl="0" marL="0" indent="0">
              <a:buSzTx/>
              <a:buFontTx/>
              <a:buNone/>
              <a:defRPr sz="1800"/>
            </a:pPr>
            <a:r>
              <a:rPr sz="2000" u="sng"/>
              <a:t>consequences</a:t>
            </a:r>
            <a:endParaRPr sz="2000" u="sng"/>
          </a:p>
          <a:p>
            <a:pPr lvl="0">
              <a:defRPr sz="1800"/>
            </a:pPr>
            <a:r>
              <a:rPr sz="2000"/>
              <a:t>feasible region is convex set</a:t>
            </a:r>
          </a:p>
        </p:txBody>
      </p:sp>
      <p:sp>
        <p:nvSpPr>
          <p:cNvPr id="516" name="Shape 516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517" name="Shape 517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520" name="Group 520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518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9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21" name="Shape 521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522" name="Shape 52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A few words on Convexity</a:t>
            </a:r>
          </a:p>
        </p:txBody>
      </p:sp>
      <p:grpSp>
        <p:nvGrpSpPr>
          <p:cNvPr id="525" name="Group 525"/>
          <p:cNvGrpSpPr/>
          <p:nvPr/>
        </p:nvGrpSpPr>
        <p:grpSpPr>
          <a:xfrm>
            <a:off x="233750" y="934692"/>
            <a:ext cx="3849411" cy="1006754"/>
            <a:chOff x="-139699" y="-139700"/>
            <a:chExt cx="3849409" cy="1006752"/>
          </a:xfrm>
        </p:grpSpPr>
        <p:pic>
          <p:nvPicPr>
            <p:cNvPr id="523" name="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39700" y="-139700"/>
              <a:ext cx="3849411" cy="1006753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  <p:pic>
          <p:nvPicPr>
            <p:cNvPr id="524" name="pasted-image.pdf"/>
            <p:cNvPicPr/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143651" y="112652"/>
              <a:ext cx="3282624" cy="502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26" name="Shape 526"/>
          <p:cNvSpPr/>
          <p:nvPr/>
        </p:nvSpPr>
        <p:spPr>
          <a:xfrm>
            <a:off x="4462705" y="1129388"/>
            <a:ext cx="4452527" cy="667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/>
            <a:r>
              <a:rPr sz="2000"/>
              <a:t>is </a:t>
            </a:r>
            <a:r>
              <a:rPr b="1" sz="2000"/>
              <a:t>convex optimization problem</a:t>
            </a:r>
            <a:r>
              <a:rPr sz="2000"/>
              <a:t> if</a:t>
            </a:r>
            <a:endParaRPr sz="2000"/>
          </a:p>
          <a:p>
            <a:pPr lvl="0"/>
            <a:r>
              <a:rPr sz="2000"/>
              <a:t>        and all          are convex functions</a:t>
            </a:r>
          </a:p>
        </p:txBody>
      </p:sp>
      <p:pic>
        <p:nvPicPr>
          <p:cNvPr id="527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37193" y="1500719"/>
            <a:ext cx="446912" cy="252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933638" y="1500719"/>
            <a:ext cx="501082" cy="2529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3" name="Group 533"/>
          <p:cNvGrpSpPr/>
          <p:nvPr/>
        </p:nvGrpSpPr>
        <p:grpSpPr>
          <a:xfrm>
            <a:off x="402201" y="3059139"/>
            <a:ext cx="3766459" cy="1431947"/>
            <a:chOff x="0" y="0"/>
            <a:chExt cx="3766458" cy="1431946"/>
          </a:xfrm>
        </p:grpSpPr>
        <p:sp>
          <p:nvSpPr>
            <p:cNvPr id="529" name="Shape 529"/>
            <p:cNvSpPr/>
            <p:nvPr/>
          </p:nvSpPr>
          <p:spPr>
            <a:xfrm>
              <a:off x="1936" y="0"/>
              <a:ext cx="3513329" cy="1239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351" fill="norm" stroke="1" extrusionOk="0">
                  <a:moveTo>
                    <a:pt x="0" y="16744"/>
                  </a:moveTo>
                  <a:cubicBezTo>
                    <a:pt x="124" y="13090"/>
                    <a:pt x="536" y="9560"/>
                    <a:pt x="1205" y="6413"/>
                  </a:cubicBezTo>
                  <a:cubicBezTo>
                    <a:pt x="1724" y="3973"/>
                    <a:pt x="2407" y="1773"/>
                    <a:pt x="3336" y="667"/>
                  </a:cubicBezTo>
                  <a:cubicBezTo>
                    <a:pt x="3986" y="-106"/>
                    <a:pt x="4716" y="-249"/>
                    <a:pt x="5381" y="462"/>
                  </a:cubicBezTo>
                  <a:cubicBezTo>
                    <a:pt x="7245" y="2456"/>
                    <a:pt x="7633" y="10058"/>
                    <a:pt x="9587" y="11384"/>
                  </a:cubicBezTo>
                  <a:cubicBezTo>
                    <a:pt x="12634" y="13452"/>
                    <a:pt x="13929" y="458"/>
                    <a:pt x="16763" y="673"/>
                  </a:cubicBezTo>
                  <a:cubicBezTo>
                    <a:pt x="18569" y="810"/>
                    <a:pt x="19721" y="3963"/>
                    <a:pt x="20428" y="7455"/>
                  </a:cubicBezTo>
                  <a:cubicBezTo>
                    <a:pt x="21234" y="11438"/>
                    <a:pt x="21600" y="16232"/>
                    <a:pt x="21332" y="21351"/>
                  </a:cubicBezTo>
                </a:path>
              </a:pathLst>
            </a:custGeom>
            <a:noFill/>
            <a:ln w="25400" cap="flat">
              <a:solidFill>
                <a:srgbClr val="1C4672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530" name="Shape 530"/>
            <p:cNvSpPr/>
            <p:nvPr/>
          </p:nvSpPr>
          <p:spPr>
            <a:xfrm>
              <a:off x="0" y="136775"/>
              <a:ext cx="3766459" cy="1295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8" fill="norm" stroke="1" extrusionOk="0">
                  <a:moveTo>
                    <a:pt x="0" y="0"/>
                  </a:moveTo>
                  <a:cubicBezTo>
                    <a:pt x="481" y="6540"/>
                    <a:pt x="1821" y="12299"/>
                    <a:pt x="3741" y="16101"/>
                  </a:cubicBezTo>
                  <a:cubicBezTo>
                    <a:pt x="5060" y="18713"/>
                    <a:pt x="6614" y="20266"/>
                    <a:pt x="8203" y="20922"/>
                  </a:cubicBezTo>
                  <a:cubicBezTo>
                    <a:pt x="9848" y="21600"/>
                    <a:pt x="11474" y="21352"/>
                    <a:pt x="13031" y="19559"/>
                  </a:cubicBezTo>
                  <a:cubicBezTo>
                    <a:pt x="14733" y="17599"/>
                    <a:pt x="16104" y="14041"/>
                    <a:pt x="17570" y="11029"/>
                  </a:cubicBezTo>
                  <a:cubicBezTo>
                    <a:pt x="18832" y="8438"/>
                    <a:pt x="20182" y="6218"/>
                    <a:pt x="21600" y="4404"/>
                  </a:cubicBezTo>
                </a:path>
              </a:pathLst>
            </a:custGeom>
            <a:noFill/>
            <a:ln w="25400" cap="flat">
              <a:solidFill>
                <a:srgbClr val="1C4672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531" name="Shape 531"/>
            <p:cNvSpPr/>
            <p:nvPr/>
          </p:nvSpPr>
          <p:spPr>
            <a:xfrm>
              <a:off x="132892" y="2092"/>
              <a:ext cx="3284547" cy="1427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82" fill="norm" stroke="1" extrusionOk="0">
                  <a:moveTo>
                    <a:pt x="16774" y="599"/>
                  </a:moveTo>
                  <a:cubicBezTo>
                    <a:pt x="17998" y="531"/>
                    <a:pt x="19189" y="1479"/>
                    <a:pt x="20117" y="3259"/>
                  </a:cubicBezTo>
                  <a:cubicBezTo>
                    <a:pt x="20817" y="4602"/>
                    <a:pt x="21331" y="6361"/>
                    <a:pt x="21600" y="8329"/>
                  </a:cubicBezTo>
                  <a:cubicBezTo>
                    <a:pt x="20676" y="9492"/>
                    <a:pt x="19785" y="10775"/>
                    <a:pt x="18929" y="12172"/>
                  </a:cubicBezTo>
                  <a:cubicBezTo>
                    <a:pt x="18309" y="13186"/>
                    <a:pt x="17705" y="14265"/>
                    <a:pt x="17092" y="15339"/>
                  </a:cubicBezTo>
                  <a:cubicBezTo>
                    <a:pt x="16708" y="16014"/>
                    <a:pt x="16321" y="16684"/>
                    <a:pt x="15914" y="17288"/>
                  </a:cubicBezTo>
                  <a:cubicBezTo>
                    <a:pt x="15100" y="18496"/>
                    <a:pt x="14210" y="19433"/>
                    <a:pt x="13269" y="20031"/>
                  </a:cubicBezTo>
                  <a:cubicBezTo>
                    <a:pt x="12332" y="20628"/>
                    <a:pt x="11359" y="20884"/>
                    <a:pt x="10384" y="20882"/>
                  </a:cubicBezTo>
                  <a:cubicBezTo>
                    <a:pt x="8188" y="20878"/>
                    <a:pt x="6068" y="19630"/>
                    <a:pt x="4239" y="17230"/>
                  </a:cubicBezTo>
                  <a:cubicBezTo>
                    <a:pt x="2477" y="14917"/>
                    <a:pt x="999" y="11549"/>
                    <a:pt x="0" y="7400"/>
                  </a:cubicBezTo>
                  <a:cubicBezTo>
                    <a:pt x="298" y="5562"/>
                    <a:pt x="790" y="3904"/>
                    <a:pt x="1431" y="2568"/>
                  </a:cubicBezTo>
                  <a:cubicBezTo>
                    <a:pt x="2483" y="375"/>
                    <a:pt x="3769" y="-716"/>
                    <a:pt x="5036" y="515"/>
                  </a:cubicBezTo>
                  <a:cubicBezTo>
                    <a:pt x="6382" y="1821"/>
                    <a:pt x="6959" y="5567"/>
                    <a:pt x="8060" y="7807"/>
                  </a:cubicBezTo>
                  <a:cubicBezTo>
                    <a:pt x="8940" y="9596"/>
                    <a:pt x="10101" y="10296"/>
                    <a:pt x="11249" y="9447"/>
                  </a:cubicBezTo>
                  <a:cubicBezTo>
                    <a:pt x="12634" y="8423"/>
                    <a:pt x="13419" y="5431"/>
                    <a:pt x="14518" y="3334"/>
                  </a:cubicBezTo>
                  <a:cubicBezTo>
                    <a:pt x="15175" y="2080"/>
                    <a:pt x="15946" y="1159"/>
                    <a:pt x="16779" y="635"/>
                  </a:cubicBezTo>
                </a:path>
              </a:pathLst>
            </a:custGeom>
            <a:solidFill>
              <a:srgbClr val="00E200">
                <a:alpha val="15000"/>
              </a:srgb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532" name="Shape 532"/>
            <p:cNvSpPr/>
            <p:nvPr/>
          </p:nvSpPr>
          <p:spPr>
            <a:xfrm>
              <a:off x="866002" y="628861"/>
              <a:ext cx="1717512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lvl="0" algn="ctr"/>
              <a:r>
                <a:rPr b="1"/>
                <a:t>non-convex</a:t>
              </a:r>
              <a:endParaRPr b="1"/>
            </a:p>
            <a:p>
              <a:pPr lvl="0" algn="ctr"/>
              <a:r>
                <a:rPr b="1"/>
                <a:t>feasible region</a:t>
              </a:r>
            </a:p>
          </p:txBody>
        </p:sp>
      </p:grpSp>
      <p:grpSp>
        <p:nvGrpSpPr>
          <p:cNvPr id="537" name="Group 537"/>
          <p:cNvGrpSpPr/>
          <p:nvPr/>
        </p:nvGrpSpPr>
        <p:grpSpPr>
          <a:xfrm>
            <a:off x="1070186" y="3211829"/>
            <a:ext cx="2188360" cy="146200"/>
            <a:chOff x="0" y="801667"/>
            <a:chExt cx="2188358" cy="146198"/>
          </a:xfrm>
        </p:grpSpPr>
        <p:sp>
          <p:nvSpPr>
            <p:cNvPr id="534" name="Shape 534"/>
            <p:cNvSpPr/>
            <p:nvPr/>
          </p:nvSpPr>
          <p:spPr>
            <a:xfrm>
              <a:off x="40226" y="863972"/>
              <a:ext cx="2074665" cy="3423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535" name="Shape 535"/>
            <p:cNvSpPr/>
            <p:nvPr/>
          </p:nvSpPr>
          <p:spPr>
            <a:xfrm>
              <a:off x="0" y="801667"/>
              <a:ext cx="120799" cy="12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536" name="Shape 536"/>
            <p:cNvSpPr/>
            <p:nvPr/>
          </p:nvSpPr>
          <p:spPr>
            <a:xfrm>
              <a:off x="2067560" y="827067"/>
              <a:ext cx="120799" cy="12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after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3" grpId="4"/>
      <p:bldP build="whole" bldLvl="1" animBg="1" rev="0" advAuto="0" spid="537" grpId="5"/>
      <p:bldP build="whole" bldLvl="1" animBg="1" rev="0" advAuto="0" spid="510" grpId="2"/>
      <p:bldP build="whole" bldLvl="1" animBg="1" rev="0" advAuto="0" spid="515" grpId="1"/>
      <p:bldP build="whole" bldLvl="1" animBg="1" rev="0" advAuto="0" spid="514" grpId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/>
          <p:nvPr/>
        </p:nvSpPr>
        <p:spPr>
          <a:xfrm>
            <a:off x="6309621" y="2036496"/>
            <a:ext cx="2640321" cy="2554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527"/>
                </a:moveTo>
                <a:cubicBezTo>
                  <a:pt x="1609" y="1297"/>
                  <a:pt x="3026" y="2436"/>
                  <a:pt x="4144" y="3859"/>
                </a:cubicBezTo>
                <a:cubicBezTo>
                  <a:pt x="5439" y="5506"/>
                  <a:pt x="6291" y="7477"/>
                  <a:pt x="6621" y="9573"/>
                </a:cubicBezTo>
                <a:cubicBezTo>
                  <a:pt x="6789" y="10641"/>
                  <a:pt x="6818" y="11729"/>
                  <a:pt x="6696" y="12804"/>
                </a:cubicBezTo>
                <a:cubicBezTo>
                  <a:pt x="6479" y="14718"/>
                  <a:pt x="5793" y="16540"/>
                  <a:pt x="4740" y="18130"/>
                </a:cubicBezTo>
                <a:cubicBezTo>
                  <a:pt x="3822" y="19515"/>
                  <a:pt x="2644" y="20695"/>
                  <a:pt x="1275" y="21600"/>
                </a:cubicBezTo>
                <a:lnTo>
                  <a:pt x="1284" y="21566"/>
                </a:lnTo>
                <a:lnTo>
                  <a:pt x="21600" y="21362"/>
                </a:lnTo>
                <a:lnTo>
                  <a:pt x="21467" y="0"/>
                </a:lnTo>
                <a:lnTo>
                  <a:pt x="24" y="537"/>
                </a:lnTo>
              </a:path>
            </a:pathLst>
          </a:custGeom>
          <a:solidFill>
            <a:srgbClr val="FF0000">
              <a:alpha val="15000"/>
            </a:srgbClr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540" name="Shape 540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541" name="Shape 541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544" name="Group 544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542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3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45" name="Shape 545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546" name="Shape 54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A few words on Convexity</a:t>
            </a:r>
          </a:p>
        </p:txBody>
      </p:sp>
      <p:grpSp>
        <p:nvGrpSpPr>
          <p:cNvPr id="549" name="Group 549"/>
          <p:cNvGrpSpPr/>
          <p:nvPr/>
        </p:nvGrpSpPr>
        <p:grpSpPr>
          <a:xfrm>
            <a:off x="233750" y="934692"/>
            <a:ext cx="3849411" cy="1006754"/>
            <a:chOff x="-139699" y="-139700"/>
            <a:chExt cx="3849409" cy="1006752"/>
          </a:xfrm>
        </p:grpSpPr>
        <p:pic>
          <p:nvPicPr>
            <p:cNvPr id="547" name="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39700" y="-139700"/>
              <a:ext cx="3849411" cy="1006753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  <p:pic>
          <p:nvPicPr>
            <p:cNvPr id="548" name="pasted-image.pdf"/>
            <p:cNvPicPr/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143651" y="112652"/>
              <a:ext cx="3282624" cy="502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50" name="Shape 550"/>
          <p:cNvSpPr/>
          <p:nvPr/>
        </p:nvSpPr>
        <p:spPr>
          <a:xfrm>
            <a:off x="4462705" y="1129388"/>
            <a:ext cx="4452527" cy="667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/>
            <a:r>
              <a:rPr sz="2000"/>
              <a:t>is </a:t>
            </a:r>
            <a:r>
              <a:rPr b="1" sz="2000"/>
              <a:t>convex optimization problem</a:t>
            </a:r>
            <a:r>
              <a:rPr sz="2000"/>
              <a:t> if</a:t>
            </a:r>
            <a:endParaRPr sz="2000"/>
          </a:p>
          <a:p>
            <a:pPr lvl="0"/>
            <a:r>
              <a:rPr sz="2000"/>
              <a:t>        and all          are convex functions</a:t>
            </a:r>
          </a:p>
        </p:txBody>
      </p:sp>
      <p:pic>
        <p:nvPicPr>
          <p:cNvPr id="551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37193" y="1500719"/>
            <a:ext cx="446912" cy="252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52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933638" y="1500719"/>
            <a:ext cx="501082" cy="252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53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85495" y="3815256"/>
            <a:ext cx="3145921" cy="727353"/>
          </a:xfrm>
          <a:prstGeom prst="rect">
            <a:avLst/>
          </a:prstGeom>
          <a:ln w="12700">
            <a:miter lim="400000"/>
          </a:ln>
        </p:spPr>
      </p:pic>
      <p:sp>
        <p:nvSpPr>
          <p:cNvPr id="554" name="Shape 554"/>
          <p:cNvSpPr/>
          <p:nvPr/>
        </p:nvSpPr>
        <p:spPr>
          <a:xfrm>
            <a:off x="4427995" y="2055298"/>
            <a:ext cx="2705509" cy="2517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600" fill="norm" stroke="1" extrusionOk="0">
                <a:moveTo>
                  <a:pt x="14996" y="196"/>
                </a:moveTo>
                <a:cubicBezTo>
                  <a:pt x="16819" y="1016"/>
                  <a:pt x="18385" y="2381"/>
                  <a:pt x="19508" y="4129"/>
                </a:cubicBezTo>
                <a:cubicBezTo>
                  <a:pt x="20107" y="5061"/>
                  <a:pt x="20567" y="6085"/>
                  <a:pt x="20939" y="7144"/>
                </a:cubicBezTo>
                <a:cubicBezTo>
                  <a:pt x="21263" y="8065"/>
                  <a:pt x="21521" y="9018"/>
                  <a:pt x="21575" y="10001"/>
                </a:cubicBezTo>
                <a:cubicBezTo>
                  <a:pt x="21600" y="10444"/>
                  <a:pt x="21583" y="10888"/>
                  <a:pt x="21565" y="11332"/>
                </a:cubicBezTo>
                <a:cubicBezTo>
                  <a:pt x="21534" y="12081"/>
                  <a:pt x="21500" y="12832"/>
                  <a:pt x="21376" y="13570"/>
                </a:cubicBezTo>
                <a:cubicBezTo>
                  <a:pt x="21186" y="14705"/>
                  <a:pt x="20788" y="15783"/>
                  <a:pt x="20314" y="16817"/>
                </a:cubicBezTo>
                <a:cubicBezTo>
                  <a:pt x="20065" y="17358"/>
                  <a:pt x="19796" y="17887"/>
                  <a:pt x="19479" y="18385"/>
                </a:cubicBezTo>
                <a:cubicBezTo>
                  <a:pt x="18996" y="19146"/>
                  <a:pt x="18408" y="19824"/>
                  <a:pt x="17754" y="20420"/>
                </a:cubicBezTo>
                <a:cubicBezTo>
                  <a:pt x="17271" y="20860"/>
                  <a:pt x="16753" y="21255"/>
                  <a:pt x="16207" y="21600"/>
                </a:cubicBezTo>
                <a:lnTo>
                  <a:pt x="9" y="21193"/>
                </a:lnTo>
                <a:lnTo>
                  <a:pt x="0" y="0"/>
                </a:lnTo>
                <a:lnTo>
                  <a:pt x="14980" y="194"/>
                </a:lnTo>
              </a:path>
            </a:pathLst>
          </a:custGeom>
          <a:solidFill>
            <a:srgbClr val="00E200">
              <a:alpha val="15000"/>
            </a:srgbClr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555" name="Shape 555"/>
          <p:cNvSpPr/>
          <p:nvPr/>
        </p:nvSpPr>
        <p:spPr>
          <a:xfrm flipH="1">
            <a:off x="6526148" y="3325668"/>
            <a:ext cx="600857" cy="1"/>
          </a:xfrm>
          <a:prstGeom prst="line">
            <a:avLst/>
          </a:prstGeom>
          <a:ln w="25400">
            <a:solidFill>
              <a:srgbClr val="00E2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556" name="pasted-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933166" y="2994494"/>
            <a:ext cx="998386" cy="253016"/>
          </a:xfrm>
          <a:prstGeom prst="rect">
            <a:avLst/>
          </a:prstGeom>
          <a:ln w="12700">
            <a:miter lim="400000"/>
          </a:ln>
        </p:spPr>
      </p:pic>
      <p:sp>
        <p:nvSpPr>
          <p:cNvPr id="557" name="Shape 557"/>
          <p:cNvSpPr/>
          <p:nvPr/>
        </p:nvSpPr>
        <p:spPr>
          <a:xfrm>
            <a:off x="7134911" y="3319897"/>
            <a:ext cx="600836" cy="5084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558" name="Shape 558"/>
          <p:cNvSpPr/>
          <p:nvPr/>
        </p:nvSpPr>
        <p:spPr>
          <a:xfrm>
            <a:off x="6294817" y="2074601"/>
            <a:ext cx="841968" cy="25029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78" h="21600" fill="norm" stroke="1" extrusionOk="0">
                <a:moveTo>
                  <a:pt x="0" y="0"/>
                </a:moveTo>
                <a:cubicBezTo>
                  <a:pt x="10357" y="1641"/>
                  <a:pt x="17699" y="5104"/>
                  <a:pt x="19464" y="9179"/>
                </a:cubicBezTo>
                <a:cubicBezTo>
                  <a:pt x="21600" y="14110"/>
                  <a:pt x="15347" y="19022"/>
                  <a:pt x="3652" y="21600"/>
                </a:cubicBezTo>
              </a:path>
            </a:pathLst>
          </a:cu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559" name="Shape 559"/>
          <p:cNvSpPr/>
          <p:nvPr/>
        </p:nvSpPr>
        <p:spPr>
          <a:xfrm>
            <a:off x="5049711" y="3327627"/>
            <a:ext cx="891962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/>
            </a:lvl1pPr>
          </a:lstStyle>
          <a:p>
            <a:pPr lvl="0">
              <a:defRPr b="0"/>
            </a:pPr>
            <a:r>
              <a:rPr b="1"/>
              <a:t>convex</a:t>
            </a:r>
          </a:p>
        </p:txBody>
      </p:sp>
      <p:sp>
        <p:nvSpPr>
          <p:cNvPr id="560" name="Shape 560"/>
          <p:cNvSpPr/>
          <p:nvPr/>
        </p:nvSpPr>
        <p:spPr>
          <a:xfrm>
            <a:off x="7647911" y="3327627"/>
            <a:ext cx="1019099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/>
            </a:lvl1pPr>
          </a:lstStyle>
          <a:p>
            <a:pPr lvl="0">
              <a:defRPr b="0"/>
            </a:pPr>
            <a:r>
              <a:rPr b="1"/>
              <a:t>concave</a:t>
            </a:r>
          </a:p>
        </p:txBody>
      </p:sp>
      <p:sp>
        <p:nvSpPr>
          <p:cNvPr id="561" name="Shape 561"/>
          <p:cNvSpPr/>
          <p:nvPr/>
        </p:nvSpPr>
        <p:spPr>
          <a:xfrm>
            <a:off x="4411133" y="1934633"/>
            <a:ext cx="4616985" cy="27662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562" name="Shape 562"/>
          <p:cNvSpPr/>
          <p:nvPr/>
        </p:nvSpPr>
        <p:spPr>
          <a:xfrm>
            <a:off x="4411133" y="4436639"/>
            <a:ext cx="4616985" cy="27662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563" name="Shape 563"/>
          <p:cNvSpPr/>
          <p:nvPr/>
        </p:nvSpPr>
        <p:spPr>
          <a:xfrm>
            <a:off x="4284133" y="2086257"/>
            <a:ext cx="397631" cy="24773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564" name="Shape 564"/>
          <p:cNvSpPr/>
          <p:nvPr/>
        </p:nvSpPr>
        <p:spPr>
          <a:xfrm>
            <a:off x="8805333" y="2001590"/>
            <a:ext cx="397631" cy="24773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pic>
        <p:nvPicPr>
          <p:cNvPr id="565" name="pasted-image.pd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300530" y="2985849"/>
            <a:ext cx="1164675" cy="252979"/>
          </a:xfrm>
          <a:prstGeom prst="rect">
            <a:avLst/>
          </a:prstGeom>
          <a:ln w="12700">
            <a:miter lim="400000"/>
          </a:ln>
        </p:spPr>
      </p:pic>
      <p:sp>
        <p:nvSpPr>
          <p:cNvPr id="566" name="Shape 566"/>
          <p:cNvSpPr/>
          <p:nvPr>
            <p:ph type="body" idx="1"/>
          </p:nvPr>
        </p:nvSpPr>
        <p:spPr>
          <a:xfrm>
            <a:off x="340677" y="2123201"/>
            <a:ext cx="3920292" cy="1586465"/>
          </a:xfrm>
          <a:prstGeom prst="rect">
            <a:avLst/>
          </a:prstGeom>
        </p:spPr>
        <p:txBody>
          <a:bodyPr/>
          <a:lstStyle/>
          <a:p>
            <a:pPr lvl="0" marL="0" indent="0">
              <a:buSzTx/>
              <a:buFontTx/>
              <a:buNone/>
              <a:defRPr sz="1800"/>
            </a:pPr>
            <a:r>
              <a:rPr sz="2000" u="sng"/>
              <a:t>consequences</a:t>
            </a:r>
            <a:endParaRPr sz="2000" u="sng"/>
          </a:p>
          <a:p>
            <a:pPr lvl="0">
              <a:defRPr sz="1800"/>
            </a:pPr>
            <a:r>
              <a:rPr sz="2000"/>
              <a:t>feasible region is convex set</a:t>
            </a:r>
            <a:endParaRPr sz="2000"/>
          </a:p>
          <a:p>
            <a:pPr lvl="0">
              <a:defRPr sz="1800"/>
            </a:pPr>
            <a:r>
              <a:rPr sz="2000"/>
              <a:t>equality constraints can only be affine, i.e.                               since</a:t>
            </a:r>
          </a:p>
        </p:txBody>
      </p:sp>
      <p:pic>
        <p:nvPicPr>
          <p:cNvPr id="567" name="pasted-image.pdf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252900" y="3107421"/>
            <a:ext cx="1774421" cy="2911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784224" y="1236663"/>
            <a:ext cx="7573965" cy="16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>
            <a:spAutoFit/>
          </a:bodyPr>
          <a:lstStyle>
            <a:lvl1pPr algn="ctr">
              <a:defRPr sz="5000">
                <a:solidFill>
                  <a:srgbClr val="446FB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446FBA"/>
                </a:solidFill>
              </a:rPr>
              <a:t>Constrained Optimization</a:t>
            </a:r>
          </a:p>
        </p:txBody>
      </p: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/>
          <p:nvPr/>
        </p:nvSpPr>
        <p:spPr>
          <a:xfrm>
            <a:off x="6309621" y="2036496"/>
            <a:ext cx="2640321" cy="2550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527"/>
                </a:moveTo>
                <a:lnTo>
                  <a:pt x="9459" y="21050"/>
                </a:lnTo>
                <a:lnTo>
                  <a:pt x="1284" y="21600"/>
                </a:lnTo>
                <a:lnTo>
                  <a:pt x="21600" y="21396"/>
                </a:lnTo>
                <a:lnTo>
                  <a:pt x="21467" y="0"/>
                </a:lnTo>
                <a:lnTo>
                  <a:pt x="24" y="538"/>
                </a:lnTo>
              </a:path>
            </a:pathLst>
          </a:custGeom>
          <a:solidFill>
            <a:srgbClr val="FF0000">
              <a:alpha val="15000"/>
            </a:srgbClr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570" name="Shape 570"/>
          <p:cNvSpPr/>
          <p:nvPr>
            <p:ph type="body" idx="1"/>
          </p:nvPr>
        </p:nvSpPr>
        <p:spPr>
          <a:xfrm>
            <a:off x="340677" y="2123201"/>
            <a:ext cx="3920292" cy="1586465"/>
          </a:xfrm>
          <a:prstGeom prst="rect">
            <a:avLst/>
          </a:prstGeom>
        </p:spPr>
        <p:txBody>
          <a:bodyPr/>
          <a:lstStyle/>
          <a:p>
            <a:pPr lvl="0" marL="0" indent="0">
              <a:buSzTx/>
              <a:buFontTx/>
              <a:buNone/>
              <a:defRPr sz="1800"/>
            </a:pPr>
            <a:r>
              <a:rPr sz="2000" u="sng"/>
              <a:t>consequences</a:t>
            </a:r>
            <a:endParaRPr sz="2000" u="sng"/>
          </a:p>
          <a:p>
            <a:pPr lvl="0">
              <a:defRPr sz="1800"/>
            </a:pPr>
            <a:r>
              <a:rPr sz="2000"/>
              <a:t>feasible region is convex set</a:t>
            </a:r>
            <a:endParaRPr sz="2000"/>
          </a:p>
          <a:p>
            <a:pPr lvl="0">
              <a:defRPr sz="1800"/>
            </a:pPr>
            <a:r>
              <a:rPr sz="2000"/>
              <a:t>equality constraints can only be affine, i.e.                               since</a:t>
            </a:r>
          </a:p>
        </p:txBody>
      </p:sp>
      <p:sp>
        <p:nvSpPr>
          <p:cNvPr id="571" name="Shape 571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572" name="Shape 572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575" name="Group 575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573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4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76" name="Shape 576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577" name="Shape 57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A few words on Convexity</a:t>
            </a:r>
          </a:p>
        </p:txBody>
      </p:sp>
      <p:grpSp>
        <p:nvGrpSpPr>
          <p:cNvPr id="580" name="Group 580"/>
          <p:cNvGrpSpPr/>
          <p:nvPr/>
        </p:nvGrpSpPr>
        <p:grpSpPr>
          <a:xfrm>
            <a:off x="233750" y="934692"/>
            <a:ext cx="3849411" cy="1006754"/>
            <a:chOff x="-139699" y="-139700"/>
            <a:chExt cx="3849409" cy="1006752"/>
          </a:xfrm>
        </p:grpSpPr>
        <p:pic>
          <p:nvPicPr>
            <p:cNvPr id="578" name="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39700" y="-139700"/>
              <a:ext cx="3849411" cy="1006753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  <p:pic>
          <p:nvPicPr>
            <p:cNvPr id="579" name="pasted-image.pdf"/>
            <p:cNvPicPr/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143651" y="112652"/>
              <a:ext cx="3282624" cy="502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81" name="Shape 581"/>
          <p:cNvSpPr/>
          <p:nvPr/>
        </p:nvSpPr>
        <p:spPr>
          <a:xfrm>
            <a:off x="4462705" y="1129388"/>
            <a:ext cx="4452527" cy="667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/>
            <a:r>
              <a:rPr sz="2000"/>
              <a:t>is </a:t>
            </a:r>
            <a:r>
              <a:rPr b="1" sz="2000"/>
              <a:t>convex optimization problem</a:t>
            </a:r>
            <a:r>
              <a:rPr sz="2000"/>
              <a:t> if</a:t>
            </a:r>
            <a:endParaRPr sz="2000"/>
          </a:p>
          <a:p>
            <a:pPr lvl="0"/>
            <a:r>
              <a:rPr sz="2000"/>
              <a:t>        and all          are convex functions</a:t>
            </a:r>
          </a:p>
        </p:txBody>
      </p:sp>
      <p:pic>
        <p:nvPicPr>
          <p:cNvPr id="582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37193" y="1500719"/>
            <a:ext cx="446912" cy="252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83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933638" y="1500719"/>
            <a:ext cx="501082" cy="252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84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85495" y="3815256"/>
            <a:ext cx="3145921" cy="727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585" name="pasted-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252900" y="3107421"/>
            <a:ext cx="1774421" cy="291121"/>
          </a:xfrm>
          <a:prstGeom prst="rect">
            <a:avLst/>
          </a:prstGeom>
          <a:ln w="12700">
            <a:miter lim="400000"/>
          </a:ln>
        </p:spPr>
      </p:pic>
      <p:sp>
        <p:nvSpPr>
          <p:cNvPr id="586" name="Shape 586"/>
          <p:cNvSpPr/>
          <p:nvPr/>
        </p:nvSpPr>
        <p:spPr>
          <a:xfrm>
            <a:off x="4427995" y="2055298"/>
            <a:ext cx="2999674" cy="2517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533" y="196"/>
                </a:moveTo>
                <a:lnTo>
                  <a:pt x="21600" y="20621"/>
                </a:lnTo>
                <a:lnTo>
                  <a:pt x="14626" y="21600"/>
                </a:lnTo>
                <a:lnTo>
                  <a:pt x="8" y="21193"/>
                </a:lnTo>
                <a:lnTo>
                  <a:pt x="0" y="0"/>
                </a:lnTo>
                <a:lnTo>
                  <a:pt x="13519" y="194"/>
                </a:lnTo>
              </a:path>
            </a:pathLst>
          </a:custGeom>
          <a:solidFill>
            <a:srgbClr val="00E200">
              <a:alpha val="15000"/>
            </a:srgbClr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587" name="Shape 587"/>
          <p:cNvSpPr/>
          <p:nvPr/>
        </p:nvSpPr>
        <p:spPr>
          <a:xfrm flipH="1">
            <a:off x="6282972" y="3195000"/>
            <a:ext cx="536876" cy="269803"/>
          </a:xfrm>
          <a:prstGeom prst="line">
            <a:avLst/>
          </a:prstGeom>
          <a:ln w="25400">
            <a:solidFill>
              <a:srgbClr val="00E2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588" name="pasted-image.pd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428639" y="3012246"/>
            <a:ext cx="998386" cy="253017"/>
          </a:xfrm>
          <a:prstGeom prst="rect">
            <a:avLst/>
          </a:prstGeom>
          <a:ln w="12700">
            <a:miter lim="400000"/>
          </a:ln>
        </p:spPr>
      </p:pic>
      <p:sp>
        <p:nvSpPr>
          <p:cNvPr id="589" name="Shape 589"/>
          <p:cNvSpPr/>
          <p:nvPr/>
        </p:nvSpPr>
        <p:spPr>
          <a:xfrm flipV="1">
            <a:off x="6820512" y="2919616"/>
            <a:ext cx="535368" cy="272784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590" name="Shape 590"/>
          <p:cNvSpPr/>
          <p:nvPr/>
        </p:nvSpPr>
        <p:spPr>
          <a:xfrm>
            <a:off x="6294817" y="2074601"/>
            <a:ext cx="1146924" cy="2413152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591" name="Shape 591"/>
          <p:cNvSpPr/>
          <p:nvPr/>
        </p:nvSpPr>
        <p:spPr>
          <a:xfrm>
            <a:off x="4846850" y="3408920"/>
            <a:ext cx="1019099" cy="884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/>
            <a:r>
              <a:rPr b="1"/>
              <a:t>convex</a:t>
            </a:r>
            <a:endParaRPr b="1"/>
          </a:p>
          <a:p>
            <a:pPr lvl="0" algn="ctr"/>
            <a:r>
              <a:rPr b="1"/>
              <a:t>&amp;</a:t>
            </a:r>
            <a:endParaRPr b="1"/>
          </a:p>
          <a:p>
            <a:pPr lvl="0" algn="ctr"/>
            <a:r>
              <a:rPr b="1"/>
              <a:t>concave</a:t>
            </a:r>
          </a:p>
        </p:txBody>
      </p:sp>
      <p:sp>
        <p:nvSpPr>
          <p:cNvPr id="592" name="Shape 592"/>
          <p:cNvSpPr/>
          <p:nvPr/>
        </p:nvSpPr>
        <p:spPr>
          <a:xfrm>
            <a:off x="4411133" y="1934633"/>
            <a:ext cx="4616985" cy="27662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593" name="Shape 593"/>
          <p:cNvSpPr/>
          <p:nvPr/>
        </p:nvSpPr>
        <p:spPr>
          <a:xfrm>
            <a:off x="4411133" y="4436639"/>
            <a:ext cx="4616985" cy="27662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594" name="Shape 594"/>
          <p:cNvSpPr/>
          <p:nvPr/>
        </p:nvSpPr>
        <p:spPr>
          <a:xfrm>
            <a:off x="4284133" y="2086257"/>
            <a:ext cx="397631" cy="24773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595" name="Shape 595"/>
          <p:cNvSpPr/>
          <p:nvPr/>
        </p:nvSpPr>
        <p:spPr>
          <a:xfrm>
            <a:off x="8805333" y="2001590"/>
            <a:ext cx="397631" cy="24773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596" name="Shape 596"/>
          <p:cNvSpPr/>
          <p:nvPr/>
        </p:nvSpPr>
        <p:spPr>
          <a:xfrm>
            <a:off x="7571056" y="3012246"/>
            <a:ext cx="1019100" cy="884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/>
            <a:r>
              <a:rPr b="1"/>
              <a:t>convex</a:t>
            </a:r>
            <a:endParaRPr b="1"/>
          </a:p>
          <a:p>
            <a:pPr lvl="0" algn="ctr"/>
            <a:r>
              <a:rPr b="1"/>
              <a:t>&amp;</a:t>
            </a:r>
            <a:endParaRPr b="1"/>
          </a:p>
          <a:p>
            <a:pPr lvl="0" algn="ctr"/>
            <a:r>
              <a:rPr b="1"/>
              <a:t>concave</a:t>
            </a:r>
          </a:p>
        </p:txBody>
      </p:sp>
      <p:pic>
        <p:nvPicPr>
          <p:cNvPr id="597" name="pasted-image.pdf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812900" y="2566097"/>
            <a:ext cx="1164676" cy="2529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Shape 599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600" name="Shape 600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603" name="Group 603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601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2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04" name="Shape 604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605" name="Shape 60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Convexity</a:t>
            </a:r>
          </a:p>
        </p:txBody>
      </p:sp>
      <p:sp>
        <p:nvSpPr>
          <p:cNvPr id="606" name="Shape 606"/>
          <p:cNvSpPr/>
          <p:nvPr>
            <p:ph type="body" idx="1"/>
          </p:nvPr>
        </p:nvSpPr>
        <p:spPr>
          <a:xfrm>
            <a:off x="401637" y="1242037"/>
            <a:ext cx="8503768" cy="304963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Important Take Home Message:</a:t>
            </a:r>
            <a:endParaRPr sz="2000"/>
          </a:p>
          <a:p>
            <a:pPr lvl="0">
              <a:defRPr sz="1800"/>
            </a:pPr>
            <a:endParaRPr sz="2000"/>
          </a:p>
          <a:p>
            <a:pPr lvl="0" marL="0" indent="0" algn="ctr">
              <a:buSzTx/>
              <a:buFontTx/>
              <a:buNone/>
              <a:defRPr sz="1800"/>
            </a:pPr>
            <a:r>
              <a:rPr b="1" sz="3000"/>
              <a:t>Always Search for Convex Formulations</a:t>
            </a:r>
            <a:endParaRPr b="1" sz="3000"/>
          </a:p>
          <a:p>
            <a:pPr lvl="0" marL="0" indent="0" algn="ctr">
              <a:buSzTx/>
              <a:buFontTx/>
              <a:buNone/>
              <a:defRPr sz="1800"/>
            </a:pPr>
            <a:endParaRPr b="1" sz="3000"/>
          </a:p>
          <a:p>
            <a:pPr lvl="0" marL="0" indent="0" algn="ctr">
              <a:buSzTx/>
              <a:buFontTx/>
              <a:buNone/>
              <a:defRPr sz="1800"/>
            </a:pPr>
            <a:endParaRPr b="1" sz="3000"/>
          </a:p>
          <a:p>
            <a:pPr lvl="0" marL="0" indent="0" algn="ctr">
              <a:buSzTx/>
              <a:buFontTx/>
              <a:buNone/>
              <a:defRPr sz="1800"/>
            </a:pPr>
            <a:r>
              <a:rPr b="1" sz="3000"/>
              <a:t>Global Optimum can be Found Efficiently</a:t>
            </a:r>
          </a:p>
        </p:txBody>
      </p:sp>
      <p:sp>
        <p:nvSpPr>
          <p:cNvPr id="607" name="Shape 607"/>
          <p:cNvSpPr/>
          <p:nvPr/>
        </p:nvSpPr>
        <p:spPr>
          <a:xfrm rot="5401934">
            <a:off x="4185229" y="2692148"/>
            <a:ext cx="773603" cy="595781"/>
          </a:xfrm>
          <a:prstGeom prst="rightArrow">
            <a:avLst>
              <a:gd name="adj1" fmla="val 32080"/>
              <a:gd name="adj2" fmla="val 57145"/>
            </a:avLst>
          </a:prstGeom>
          <a:solidFill>
            <a:srgbClr val="EEF4FF"/>
          </a:solidFill>
          <a:ln w="25400">
            <a:solidFill>
              <a:srgbClr val="1C4672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Shape 609"/>
          <p:cNvSpPr/>
          <p:nvPr/>
        </p:nvSpPr>
        <p:spPr>
          <a:xfrm>
            <a:off x="784224" y="1236663"/>
            <a:ext cx="7573965" cy="16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>
            <a:spAutoFit/>
          </a:bodyPr>
          <a:lstStyle/>
          <a:p>
            <a:pPr lvl="0" algn="ctr"/>
            <a:r>
              <a:rPr sz="5000">
                <a:solidFill>
                  <a:srgbClr val="446FB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Important (convex)</a:t>
            </a:r>
            <a:endParaRPr sz="5000">
              <a:solidFill>
                <a:srgbClr val="446FBA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ctr"/>
            <a:r>
              <a:rPr sz="5000">
                <a:solidFill>
                  <a:srgbClr val="446FB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Problem Classes</a:t>
            </a:r>
          </a:p>
        </p:txBody>
      </p:sp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/>
          <p:nvPr>
            <p:ph type="body" idx="1"/>
          </p:nvPr>
        </p:nvSpPr>
        <p:spPr>
          <a:xfrm>
            <a:off x="391477" y="1032325"/>
            <a:ext cx="7540626" cy="3353625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pPr lvl="0">
              <a:defRPr sz="1800"/>
            </a:pPr>
            <a:r>
              <a:rPr sz="2200"/>
              <a:t>general form</a:t>
            </a:r>
          </a:p>
        </p:txBody>
      </p:sp>
      <p:sp>
        <p:nvSpPr>
          <p:cNvPr id="612" name="Shape 612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613" name="Shape 613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616" name="Group 616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614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5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17" name="Shape 617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618" name="Shape 618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46799" tIns="46799" rIns="46799" bIns="46799"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Linear Program (LP)</a:t>
            </a:r>
          </a:p>
        </p:txBody>
      </p:sp>
      <p:grpSp>
        <p:nvGrpSpPr>
          <p:cNvPr id="621" name="Group 621"/>
          <p:cNvGrpSpPr/>
          <p:nvPr/>
        </p:nvGrpSpPr>
        <p:grpSpPr>
          <a:xfrm>
            <a:off x="268040" y="1693341"/>
            <a:ext cx="3499767" cy="1388890"/>
            <a:chOff x="-139700" y="-139699"/>
            <a:chExt cx="3499765" cy="1388888"/>
          </a:xfrm>
        </p:grpSpPr>
        <p:pic>
          <p:nvPicPr>
            <p:cNvPr id="619" name="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39700" y="-139700"/>
              <a:ext cx="3499766" cy="1388889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  <p:pic>
          <p:nvPicPr>
            <p:cNvPr id="620" name="pasted-image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81681" y="157087"/>
              <a:ext cx="2465046" cy="7509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24" name="Group 624"/>
          <p:cNvGrpSpPr/>
          <p:nvPr/>
        </p:nvGrpSpPr>
        <p:grpSpPr>
          <a:xfrm>
            <a:off x="2805429" y="840669"/>
            <a:ext cx="2098823" cy="1216731"/>
            <a:chOff x="0" y="0"/>
            <a:chExt cx="2098821" cy="1216730"/>
          </a:xfrm>
        </p:grpSpPr>
        <p:sp>
          <p:nvSpPr>
            <p:cNvPr id="622" name="Shape 622"/>
            <p:cNvSpPr/>
            <p:nvPr/>
          </p:nvSpPr>
          <p:spPr>
            <a:xfrm flipH="1">
              <a:off x="0" y="384122"/>
              <a:ext cx="649649" cy="832609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623" name="Shape 623"/>
            <p:cNvSpPr/>
            <p:nvPr/>
          </p:nvSpPr>
          <p:spPr>
            <a:xfrm>
              <a:off x="469825" y="0"/>
              <a:ext cx="1628997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0000"/>
                  </a:solidFill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0000"/>
                  </a:solidFill>
                </a:rPr>
                <a:t>linear objective</a:t>
              </a:r>
            </a:p>
          </p:txBody>
        </p:sp>
      </p:grpSp>
      <p:pic>
        <p:nvPicPr>
          <p:cNvPr id="625" name="Screen Shot 2015-06-30 at 10.58.09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956354" y="1503714"/>
            <a:ext cx="4788495" cy="27571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25" grpId="2"/>
      <p:bldP build="whole" bldLvl="1" animBg="1" rev="0" advAuto="0" spid="62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roup 634"/>
          <p:cNvGrpSpPr/>
          <p:nvPr/>
        </p:nvGrpSpPr>
        <p:grpSpPr>
          <a:xfrm>
            <a:off x="4844937" y="1350774"/>
            <a:ext cx="3862389" cy="3477117"/>
            <a:chOff x="673753" y="656751"/>
            <a:chExt cx="3862387" cy="3477116"/>
          </a:xfrm>
        </p:grpSpPr>
        <p:sp>
          <p:nvSpPr>
            <p:cNvPr id="627" name="Shape 627"/>
            <p:cNvSpPr/>
            <p:nvPr/>
          </p:nvSpPr>
          <p:spPr>
            <a:xfrm>
              <a:off x="1026453" y="918827"/>
              <a:ext cx="2788965" cy="2648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" y="5518"/>
                  </a:moveTo>
                  <a:lnTo>
                    <a:pt x="14134" y="0"/>
                  </a:lnTo>
                  <a:lnTo>
                    <a:pt x="20811" y="3575"/>
                  </a:lnTo>
                  <a:lnTo>
                    <a:pt x="21600" y="10414"/>
                  </a:lnTo>
                  <a:lnTo>
                    <a:pt x="12872" y="21600"/>
                  </a:lnTo>
                  <a:lnTo>
                    <a:pt x="0" y="17661"/>
                  </a:lnTo>
                  <a:lnTo>
                    <a:pt x="48" y="5518"/>
                  </a:lnTo>
                  <a:close/>
                </a:path>
              </a:pathLst>
            </a:custGeom>
            <a:solidFill>
              <a:srgbClr val="00E200">
                <a:alpha val="15000"/>
              </a:srgb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628" name="Shape 628"/>
            <p:cNvSpPr/>
            <p:nvPr/>
          </p:nvSpPr>
          <p:spPr>
            <a:xfrm>
              <a:off x="673753" y="2969995"/>
              <a:ext cx="2834691" cy="854261"/>
            </a:xfrm>
            <a:prstGeom prst="line">
              <a:avLst/>
            </a:prstGeom>
            <a:noFill/>
            <a:ln w="25400" cap="flat">
              <a:solidFill>
                <a:srgbClr val="1C4672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629" name="Shape 629"/>
            <p:cNvSpPr/>
            <p:nvPr/>
          </p:nvSpPr>
          <p:spPr>
            <a:xfrm flipH="1" flipV="1">
              <a:off x="1014648" y="1316304"/>
              <a:ext cx="1" cy="2365545"/>
            </a:xfrm>
            <a:prstGeom prst="line">
              <a:avLst/>
            </a:prstGeom>
            <a:noFill/>
            <a:ln w="25400" cap="flat">
              <a:solidFill>
                <a:srgbClr val="1C4672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630" name="Shape 630"/>
            <p:cNvSpPr/>
            <p:nvPr/>
          </p:nvSpPr>
          <p:spPr>
            <a:xfrm flipH="1">
              <a:off x="794301" y="805948"/>
              <a:ext cx="2367393" cy="861914"/>
            </a:xfrm>
            <a:prstGeom prst="line">
              <a:avLst/>
            </a:prstGeom>
            <a:noFill/>
            <a:ln w="25400" cap="flat">
              <a:solidFill>
                <a:srgbClr val="1C4672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631" name="Shape 631"/>
            <p:cNvSpPr/>
            <p:nvPr/>
          </p:nvSpPr>
          <p:spPr>
            <a:xfrm flipH="1">
              <a:off x="2218227" y="1940378"/>
              <a:ext cx="1784093" cy="2193490"/>
            </a:xfrm>
            <a:prstGeom prst="line">
              <a:avLst/>
            </a:prstGeom>
            <a:noFill/>
            <a:ln w="25400" cap="flat">
              <a:solidFill>
                <a:srgbClr val="1C4672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632" name="Shape 632"/>
            <p:cNvSpPr/>
            <p:nvPr/>
          </p:nvSpPr>
          <p:spPr>
            <a:xfrm flipH="1" flipV="1">
              <a:off x="3632221" y="656751"/>
              <a:ext cx="243099" cy="2074025"/>
            </a:xfrm>
            <a:prstGeom prst="line">
              <a:avLst/>
            </a:prstGeom>
            <a:noFill/>
            <a:ln w="25400" cap="flat">
              <a:solidFill>
                <a:srgbClr val="1C4672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633" name="Shape 633"/>
            <p:cNvSpPr/>
            <p:nvPr/>
          </p:nvSpPr>
          <p:spPr>
            <a:xfrm flipH="1" flipV="1">
              <a:off x="2310650" y="666053"/>
              <a:ext cx="2225492" cy="1086664"/>
            </a:xfrm>
            <a:prstGeom prst="line">
              <a:avLst/>
            </a:prstGeom>
            <a:noFill/>
            <a:ln w="25400" cap="flat">
              <a:solidFill>
                <a:srgbClr val="1C4672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sp>
        <p:nvSpPr>
          <p:cNvPr id="635" name="Shape 635"/>
          <p:cNvSpPr/>
          <p:nvPr>
            <p:ph type="body" idx="1"/>
          </p:nvPr>
        </p:nvSpPr>
        <p:spPr>
          <a:xfrm>
            <a:off x="391477" y="1032325"/>
            <a:ext cx="7540626" cy="3353625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pPr lvl="0">
              <a:defRPr sz="1800"/>
            </a:pPr>
            <a:r>
              <a:rPr sz="2200"/>
              <a:t>general form</a:t>
            </a:r>
          </a:p>
        </p:txBody>
      </p:sp>
      <p:sp>
        <p:nvSpPr>
          <p:cNvPr id="636" name="Shape 636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637" name="Shape 637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640" name="Group 640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638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9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41" name="Shape 641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642" name="Shape 64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Linear Program (LP)</a:t>
            </a:r>
          </a:p>
        </p:txBody>
      </p:sp>
      <p:grpSp>
        <p:nvGrpSpPr>
          <p:cNvPr id="645" name="Group 645"/>
          <p:cNvGrpSpPr/>
          <p:nvPr/>
        </p:nvGrpSpPr>
        <p:grpSpPr>
          <a:xfrm>
            <a:off x="268040" y="1693341"/>
            <a:ext cx="3499767" cy="1388890"/>
            <a:chOff x="-139700" y="-139699"/>
            <a:chExt cx="3499765" cy="1388888"/>
          </a:xfrm>
        </p:grpSpPr>
        <p:pic>
          <p:nvPicPr>
            <p:cNvPr id="643" name="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39700" y="-139700"/>
              <a:ext cx="3499766" cy="1388889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  <p:pic>
          <p:nvPicPr>
            <p:cNvPr id="644" name="pasted-image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81681" y="157087"/>
              <a:ext cx="2465046" cy="7509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48" name="Group 648"/>
          <p:cNvGrpSpPr/>
          <p:nvPr/>
        </p:nvGrpSpPr>
        <p:grpSpPr>
          <a:xfrm>
            <a:off x="2805429" y="840669"/>
            <a:ext cx="2098823" cy="1216731"/>
            <a:chOff x="0" y="0"/>
            <a:chExt cx="2098821" cy="1216730"/>
          </a:xfrm>
        </p:grpSpPr>
        <p:sp>
          <p:nvSpPr>
            <p:cNvPr id="646" name="Shape 646"/>
            <p:cNvSpPr/>
            <p:nvPr/>
          </p:nvSpPr>
          <p:spPr>
            <a:xfrm flipH="1">
              <a:off x="0" y="384122"/>
              <a:ext cx="649649" cy="832609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647" name="Shape 647"/>
            <p:cNvSpPr/>
            <p:nvPr/>
          </p:nvSpPr>
          <p:spPr>
            <a:xfrm>
              <a:off x="469825" y="0"/>
              <a:ext cx="1628997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0000"/>
                  </a:solidFill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0000"/>
                  </a:solidFill>
                </a:rPr>
                <a:t>linear objective</a:t>
              </a:r>
            </a:p>
          </p:txBody>
        </p:sp>
      </p:grpSp>
      <p:grpSp>
        <p:nvGrpSpPr>
          <p:cNvPr id="651" name="Group 651"/>
          <p:cNvGrpSpPr/>
          <p:nvPr/>
        </p:nvGrpSpPr>
        <p:grpSpPr>
          <a:xfrm>
            <a:off x="278055" y="2813749"/>
            <a:ext cx="2747217" cy="1819366"/>
            <a:chOff x="0" y="0"/>
            <a:chExt cx="2747215" cy="1819365"/>
          </a:xfrm>
        </p:grpSpPr>
        <p:sp>
          <p:nvSpPr>
            <p:cNvPr id="649" name="Shape 649"/>
            <p:cNvSpPr/>
            <p:nvPr/>
          </p:nvSpPr>
          <p:spPr>
            <a:xfrm flipV="1">
              <a:off x="1427016" y="0"/>
              <a:ext cx="690649" cy="762961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650" name="Shape 650"/>
            <p:cNvSpPr/>
            <p:nvPr/>
          </p:nvSpPr>
          <p:spPr>
            <a:xfrm>
              <a:off x="-1" y="712969"/>
              <a:ext cx="2747217" cy="11063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 algn="ctr">
                <a:lnSpc>
                  <a:spcPct val="70000"/>
                </a:lnSpc>
              </a:pPr>
              <a:r>
                <a:rPr>
                  <a:solidFill>
                    <a:srgbClr val="FF0000"/>
                  </a:solidFill>
                </a:rPr>
                <a:t>linear inequalities</a:t>
              </a:r>
              <a:endParaRPr>
                <a:solidFill>
                  <a:srgbClr val="FF0000"/>
                </a:solidFill>
              </a:endParaRPr>
            </a:p>
            <a:p>
              <a:pPr lvl="0" algn="ctr">
                <a:lnSpc>
                  <a:spcPct val="70000"/>
                </a:lnSpc>
              </a:pPr>
              <a:r>
                <a:rPr>
                  <a:solidFill>
                    <a:srgbClr val="FF0000"/>
                  </a:solidFill>
                </a:rPr>
                <a:t>=</a:t>
              </a:r>
              <a:endParaRPr>
                <a:solidFill>
                  <a:srgbClr val="FF0000"/>
                </a:solidFill>
              </a:endParaRPr>
            </a:p>
            <a:p>
              <a:pPr lvl="0" algn="ctr">
                <a:lnSpc>
                  <a:spcPct val="70000"/>
                </a:lnSpc>
              </a:pPr>
              <a:r>
                <a:rPr>
                  <a:solidFill>
                    <a:srgbClr val="FF0000"/>
                  </a:solidFill>
                </a:rPr>
                <a:t>intersection of halfspaces</a:t>
              </a:r>
              <a:endParaRPr>
                <a:solidFill>
                  <a:srgbClr val="FF0000"/>
                </a:solidFill>
              </a:endParaRPr>
            </a:p>
            <a:p>
              <a:pPr lvl="0" algn="ctr">
                <a:lnSpc>
                  <a:spcPct val="70000"/>
                </a:lnSpc>
              </a:pPr>
              <a:r>
                <a:rPr>
                  <a:solidFill>
                    <a:srgbClr val="FF0000"/>
                  </a:solidFill>
                </a:rPr>
                <a:t>=</a:t>
              </a:r>
              <a:endParaRPr>
                <a:solidFill>
                  <a:srgbClr val="FF0000"/>
                </a:solidFill>
              </a:endParaRPr>
            </a:p>
            <a:p>
              <a:pPr lvl="0" algn="ctr">
                <a:lnSpc>
                  <a:spcPct val="70000"/>
                </a:lnSpc>
              </a:pPr>
              <a:r>
                <a:rPr>
                  <a:solidFill>
                    <a:srgbClr val="FF0000"/>
                  </a:solidFill>
                </a:rPr>
                <a:t>polyhedron</a:t>
              </a:r>
            </a:p>
          </p:txBody>
        </p:sp>
      </p:grpSp>
      <p:grpSp>
        <p:nvGrpSpPr>
          <p:cNvPr id="655" name="Group 655"/>
          <p:cNvGrpSpPr/>
          <p:nvPr/>
        </p:nvGrpSpPr>
        <p:grpSpPr>
          <a:xfrm>
            <a:off x="5302249" y="1907577"/>
            <a:ext cx="1920067" cy="2203322"/>
            <a:chOff x="0" y="0"/>
            <a:chExt cx="1920065" cy="2203321"/>
          </a:xfrm>
        </p:grpSpPr>
        <p:sp>
          <p:nvSpPr>
            <p:cNvPr id="652" name="Shape 652"/>
            <p:cNvSpPr/>
            <p:nvPr/>
          </p:nvSpPr>
          <p:spPr>
            <a:xfrm flipH="1">
              <a:off x="911072" y="769880"/>
              <a:ext cx="323810" cy="281484"/>
            </a:xfrm>
            <a:prstGeom prst="line">
              <a:avLst/>
            </a:prstGeom>
            <a:noFill/>
            <a:ln w="38100" cap="flat">
              <a:solidFill>
                <a:srgbClr val="96BCFF"/>
              </a:solidFill>
              <a:prstDash val="solid"/>
              <a:bevel/>
              <a:head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653" name="Shape 653"/>
            <p:cNvSpPr/>
            <p:nvPr/>
          </p:nvSpPr>
          <p:spPr>
            <a:xfrm>
              <a:off x="-1" y="0"/>
              <a:ext cx="1920067" cy="2203322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654" name="pasted-image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6214" y="887187"/>
              <a:ext cx="268291" cy="2284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61" name="Group 661"/>
          <p:cNvGrpSpPr/>
          <p:nvPr/>
        </p:nvGrpSpPr>
        <p:grpSpPr>
          <a:xfrm>
            <a:off x="4225925" y="568389"/>
            <a:ext cx="4533091" cy="4476622"/>
            <a:chOff x="0" y="0"/>
            <a:chExt cx="4533090" cy="4476621"/>
          </a:xfrm>
        </p:grpSpPr>
        <p:sp>
          <p:nvSpPr>
            <p:cNvPr id="656" name="Shape 656"/>
            <p:cNvSpPr/>
            <p:nvPr/>
          </p:nvSpPr>
          <p:spPr>
            <a:xfrm>
              <a:off x="1577975" y="901699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657" name="Shape 657"/>
            <p:cNvSpPr/>
            <p:nvPr/>
          </p:nvSpPr>
          <p:spPr>
            <a:xfrm>
              <a:off x="2095500" y="450849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658" name="Shape 658"/>
            <p:cNvSpPr/>
            <p:nvPr/>
          </p:nvSpPr>
          <p:spPr>
            <a:xfrm>
              <a:off x="2613024" y="-1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659" name="Shape 659"/>
            <p:cNvSpPr/>
            <p:nvPr/>
          </p:nvSpPr>
          <p:spPr>
            <a:xfrm>
              <a:off x="536574" y="1806574"/>
              <a:ext cx="1920068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660" name="Shape 660"/>
            <p:cNvSpPr/>
            <p:nvPr/>
          </p:nvSpPr>
          <p:spPr>
            <a:xfrm>
              <a:off x="-1" y="2273299"/>
              <a:ext cx="1920068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grpSp>
        <p:nvGrpSpPr>
          <p:cNvPr id="666" name="Group 666"/>
          <p:cNvGrpSpPr/>
          <p:nvPr/>
        </p:nvGrpSpPr>
        <p:grpSpPr>
          <a:xfrm>
            <a:off x="3457437" y="3521615"/>
            <a:ext cx="2066477" cy="1247700"/>
            <a:chOff x="0" y="0"/>
            <a:chExt cx="2066475" cy="1247699"/>
          </a:xfrm>
        </p:grpSpPr>
        <p:sp>
          <p:nvSpPr>
            <p:cNvPr id="662" name="Shape 662"/>
            <p:cNvSpPr/>
            <p:nvPr/>
          </p:nvSpPr>
          <p:spPr>
            <a:xfrm>
              <a:off x="1672191" y="180434"/>
              <a:ext cx="120800" cy="12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pic>
          <p:nvPicPr>
            <p:cNvPr id="663" name="pasted-image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814763" y="0"/>
              <a:ext cx="251713" cy="2135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4" name="Shape 664"/>
            <p:cNvSpPr/>
            <p:nvPr/>
          </p:nvSpPr>
          <p:spPr>
            <a:xfrm flipV="1">
              <a:off x="984520" y="306106"/>
              <a:ext cx="583372" cy="361586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665" name="Shape 665"/>
            <p:cNvSpPr/>
            <p:nvPr/>
          </p:nvSpPr>
          <p:spPr>
            <a:xfrm>
              <a:off x="0" y="630338"/>
              <a:ext cx="1832147" cy="6173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 algn="ctr"/>
              <a:r>
                <a:rPr>
                  <a:solidFill>
                    <a:srgbClr val="FF0000"/>
                  </a:solidFill>
                </a:rPr>
                <a:t>optimal point</a:t>
              </a:r>
              <a:endParaRPr>
                <a:solidFill>
                  <a:srgbClr val="FF0000"/>
                </a:solidFill>
              </a:endParaRPr>
            </a:p>
            <a:p>
              <a:pPr lvl="0" algn="ctr"/>
              <a:r>
                <a:rPr>
                  <a:solidFill>
                    <a:srgbClr val="FF0000"/>
                  </a:solidFill>
                </a:rPr>
                <a:t>always on corner</a:t>
              </a:r>
            </a:p>
          </p:txBody>
        </p:sp>
      </p:grp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click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5" grpId="1"/>
      <p:bldP build="whole" bldLvl="1" animBg="1" rev="0" advAuto="0" spid="666" grpId="5"/>
      <p:bldP build="whole" bldLvl="1" animBg="1" rev="0" advAuto="0" spid="634" grpId="4"/>
      <p:bldP build="whole" bldLvl="1" animBg="1" rev="0" advAuto="0" spid="661" grpId="2"/>
      <p:bldP build="whole" bldLvl="1" animBg="1" rev="0" advAuto="0" spid="651" grpId="3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Shape 668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669" name="Shape 669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672" name="Group 672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670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1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73" name="Shape 673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674" name="Shape 67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Example: Chebyshev Center</a:t>
            </a:r>
          </a:p>
        </p:txBody>
      </p:sp>
      <p:sp>
        <p:nvSpPr>
          <p:cNvPr id="675" name="Shape 67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Find largest ball inside a polyhedron in </a:t>
            </a:r>
            <a:endParaRPr sz="2000"/>
          </a:p>
          <a:p>
            <a:pPr lvl="0">
              <a:defRPr sz="1800"/>
            </a:pPr>
            <a:endParaRPr sz="2000"/>
          </a:p>
          <a:p>
            <a:pPr lvl="0">
              <a:defRPr sz="1800"/>
            </a:pPr>
            <a:r>
              <a:rPr sz="2000"/>
              <a:t>Ball</a:t>
            </a:r>
            <a:endParaRPr sz="2000"/>
          </a:p>
          <a:p>
            <a:pPr lvl="0">
              <a:defRPr sz="1800"/>
            </a:pPr>
            <a:endParaRPr sz="2000"/>
          </a:p>
          <a:p>
            <a:pPr lvl="0">
              <a:defRPr sz="1800"/>
            </a:pPr>
            <a:r>
              <a:rPr sz="2000"/>
              <a:t>Ball of radius r is inside halfspace                    </a:t>
            </a:r>
            <a:endParaRPr sz="2000"/>
          </a:p>
          <a:p>
            <a:pPr lvl="0" marL="0" indent="0">
              <a:buSzTx/>
              <a:buFontTx/>
              <a:buNone/>
              <a:defRPr sz="1800"/>
            </a:pPr>
            <a:r>
              <a:rPr sz="2000"/>
              <a:t>                    if</a:t>
            </a:r>
          </a:p>
        </p:txBody>
      </p:sp>
      <p:pic>
        <p:nvPicPr>
          <p:cNvPr id="676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72323" y="991884"/>
            <a:ext cx="353378" cy="2217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80" name="Group 680"/>
          <p:cNvGrpSpPr/>
          <p:nvPr/>
        </p:nvGrpSpPr>
        <p:grpSpPr>
          <a:xfrm>
            <a:off x="6103491" y="1175568"/>
            <a:ext cx="2606443" cy="1164631"/>
            <a:chOff x="0" y="0"/>
            <a:chExt cx="2606442" cy="1164629"/>
          </a:xfrm>
        </p:grpSpPr>
        <p:sp>
          <p:nvSpPr>
            <p:cNvPr id="677" name="Shape 677"/>
            <p:cNvSpPr/>
            <p:nvPr/>
          </p:nvSpPr>
          <p:spPr>
            <a:xfrm>
              <a:off x="0" y="0"/>
              <a:ext cx="2606443" cy="1164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9141"/>
                  </a:moveTo>
                  <a:lnTo>
                    <a:pt x="6201" y="0"/>
                  </a:lnTo>
                  <a:lnTo>
                    <a:pt x="15863" y="113"/>
                  </a:lnTo>
                  <a:lnTo>
                    <a:pt x="21600" y="17265"/>
                  </a:lnTo>
                  <a:lnTo>
                    <a:pt x="15740" y="21600"/>
                  </a:lnTo>
                  <a:lnTo>
                    <a:pt x="4048" y="21513"/>
                  </a:lnTo>
                  <a:lnTo>
                    <a:pt x="0" y="9141"/>
                  </a:lnTo>
                  <a:close/>
                </a:path>
              </a:pathLst>
            </a:custGeom>
            <a:solidFill>
              <a:srgbClr val="00E200">
                <a:alpha val="15000"/>
              </a:srgbClr>
            </a:solidFill>
            <a:ln w="25400" cap="flat">
              <a:solidFill>
                <a:srgbClr val="1C4672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678" name="Shape 678"/>
            <p:cNvSpPr/>
            <p:nvPr/>
          </p:nvSpPr>
          <p:spPr>
            <a:xfrm>
              <a:off x="354458" y="15050"/>
              <a:ext cx="1134531" cy="1134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679" name="Shape 679"/>
            <p:cNvSpPr/>
            <p:nvPr/>
          </p:nvSpPr>
          <p:spPr>
            <a:xfrm>
              <a:off x="885682" y="546273"/>
              <a:ext cx="72083" cy="72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sp>
        <p:nvSpPr>
          <p:cNvPr id="681" name="Shape 681"/>
          <p:cNvSpPr/>
          <p:nvPr/>
        </p:nvSpPr>
        <p:spPr>
          <a:xfrm flipH="1" flipV="1">
            <a:off x="7083437" y="1824005"/>
            <a:ext cx="760112" cy="744078"/>
          </a:xfrm>
          <a:prstGeom prst="line">
            <a:avLst/>
          </a:prstGeom>
          <a:ln w="25400">
            <a:solidFill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682" name="Shape 682"/>
          <p:cNvSpPr/>
          <p:nvPr/>
        </p:nvSpPr>
        <p:spPr>
          <a:xfrm>
            <a:off x="6824905" y="2590483"/>
            <a:ext cx="1946671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Chebyshev center</a:t>
            </a:r>
          </a:p>
        </p:txBody>
      </p:sp>
      <p:pic>
        <p:nvPicPr>
          <p:cNvPr id="683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68052" y="1693337"/>
            <a:ext cx="2615226" cy="2564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86" name="Group 686"/>
          <p:cNvGrpSpPr/>
          <p:nvPr/>
        </p:nvGrpSpPr>
        <p:grpSpPr>
          <a:xfrm>
            <a:off x="664195" y="2729379"/>
            <a:ext cx="3114447" cy="256444"/>
            <a:chOff x="0" y="0"/>
            <a:chExt cx="3114446" cy="256443"/>
          </a:xfrm>
        </p:grpSpPr>
        <p:pic>
          <p:nvPicPr>
            <p:cNvPr id="684" name="pasted-image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874559" cy="2564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5" name="pasted-image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462434" y="0"/>
              <a:ext cx="1652013" cy="2564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90" name="Group 690"/>
          <p:cNvGrpSpPr/>
          <p:nvPr/>
        </p:nvGrpSpPr>
        <p:grpSpPr>
          <a:xfrm>
            <a:off x="227611" y="3362724"/>
            <a:ext cx="2344681" cy="2017388"/>
            <a:chOff x="0" y="0"/>
            <a:chExt cx="2344679" cy="2017386"/>
          </a:xfrm>
        </p:grpSpPr>
        <p:sp>
          <p:nvSpPr>
            <p:cNvPr id="687" name="Shape 687"/>
            <p:cNvSpPr/>
            <p:nvPr/>
          </p:nvSpPr>
          <p:spPr>
            <a:xfrm>
              <a:off x="573441" y="-1"/>
              <a:ext cx="1771239" cy="1091035"/>
            </a:xfrm>
            <a:prstGeom prst="line">
              <a:avLst/>
            </a:prstGeom>
            <a:noFill/>
            <a:ln w="25400" cap="flat">
              <a:solidFill>
                <a:srgbClr val="1C4672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688" name="Shape 688"/>
            <p:cNvSpPr/>
            <p:nvPr/>
          </p:nvSpPr>
          <p:spPr>
            <a:xfrm flipV="1">
              <a:off x="1518790" y="175116"/>
              <a:ext cx="248120" cy="404286"/>
            </a:xfrm>
            <a:prstGeom prst="line">
              <a:avLst/>
            </a:prstGeom>
            <a:noFill/>
            <a:ln w="25400" cap="flat">
              <a:solidFill>
                <a:srgbClr val="1C4672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689" name="Shape 689"/>
            <p:cNvSpPr/>
            <p:nvPr/>
          </p:nvSpPr>
          <p:spPr>
            <a:xfrm rot="1909352">
              <a:off x="127988" y="476871"/>
              <a:ext cx="2070102" cy="1075582"/>
            </a:xfrm>
            <a:prstGeom prst="rect">
              <a:avLst/>
            </a:prstGeom>
            <a:solidFill>
              <a:srgbClr val="00E200">
                <a:alpha val="15000"/>
              </a:srgb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sp>
        <p:nvSpPr>
          <p:cNvPr id="691" name="Shape 691"/>
          <p:cNvSpPr/>
          <p:nvPr/>
        </p:nvSpPr>
        <p:spPr>
          <a:xfrm rot="1909352">
            <a:off x="304485" y="3987048"/>
            <a:ext cx="2070102" cy="929879"/>
          </a:xfrm>
          <a:prstGeom prst="rect">
            <a:avLst/>
          </a:prstGeom>
          <a:solidFill>
            <a:srgbClr val="FF0000">
              <a:alpha val="20000"/>
            </a:srgb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grpSp>
        <p:nvGrpSpPr>
          <p:cNvPr id="710" name="Group 710"/>
          <p:cNvGrpSpPr/>
          <p:nvPr/>
        </p:nvGrpSpPr>
        <p:grpSpPr>
          <a:xfrm>
            <a:off x="730249" y="3473718"/>
            <a:ext cx="1506363" cy="1645388"/>
            <a:chOff x="0" y="0"/>
            <a:chExt cx="1506361" cy="1645386"/>
          </a:xfrm>
        </p:grpSpPr>
        <p:grpSp>
          <p:nvGrpSpPr>
            <p:cNvPr id="694" name="Group 694"/>
            <p:cNvGrpSpPr/>
            <p:nvPr/>
          </p:nvGrpSpPr>
          <p:grpSpPr>
            <a:xfrm>
              <a:off x="-1" y="-1"/>
              <a:ext cx="350663" cy="350663"/>
              <a:chOff x="0" y="0"/>
              <a:chExt cx="350661" cy="350661"/>
            </a:xfrm>
          </p:grpSpPr>
          <p:sp>
            <p:nvSpPr>
              <p:cNvPr id="692" name="Shape 692"/>
              <p:cNvSpPr/>
              <p:nvPr/>
            </p:nvSpPr>
            <p:spPr>
              <a:xfrm>
                <a:off x="0" y="0"/>
                <a:ext cx="350662" cy="3506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693" name="Shape 693"/>
              <p:cNvSpPr/>
              <p:nvPr/>
            </p:nvSpPr>
            <p:spPr>
              <a:xfrm>
                <a:off x="164191" y="164191"/>
                <a:ext cx="22280" cy="222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</p:grpSp>
        <p:grpSp>
          <p:nvGrpSpPr>
            <p:cNvPr id="697" name="Group 697"/>
            <p:cNvGrpSpPr/>
            <p:nvPr/>
          </p:nvGrpSpPr>
          <p:grpSpPr>
            <a:xfrm>
              <a:off x="507999" y="311149"/>
              <a:ext cx="350663" cy="350663"/>
              <a:chOff x="0" y="0"/>
              <a:chExt cx="350661" cy="350661"/>
            </a:xfrm>
          </p:grpSpPr>
          <p:sp>
            <p:nvSpPr>
              <p:cNvPr id="695" name="Shape 695"/>
              <p:cNvSpPr/>
              <p:nvPr/>
            </p:nvSpPr>
            <p:spPr>
              <a:xfrm>
                <a:off x="0" y="0"/>
                <a:ext cx="350662" cy="3506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696" name="Shape 696"/>
              <p:cNvSpPr/>
              <p:nvPr/>
            </p:nvSpPr>
            <p:spPr>
              <a:xfrm>
                <a:off x="164191" y="164191"/>
                <a:ext cx="22280" cy="222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</p:grpSp>
        <p:grpSp>
          <p:nvGrpSpPr>
            <p:cNvPr id="700" name="Group 700"/>
            <p:cNvGrpSpPr/>
            <p:nvPr/>
          </p:nvGrpSpPr>
          <p:grpSpPr>
            <a:xfrm>
              <a:off x="1155699" y="711199"/>
              <a:ext cx="350663" cy="350663"/>
              <a:chOff x="0" y="0"/>
              <a:chExt cx="350661" cy="350661"/>
            </a:xfrm>
          </p:grpSpPr>
          <p:sp>
            <p:nvSpPr>
              <p:cNvPr id="698" name="Shape 698"/>
              <p:cNvSpPr/>
              <p:nvPr/>
            </p:nvSpPr>
            <p:spPr>
              <a:xfrm>
                <a:off x="0" y="0"/>
                <a:ext cx="350662" cy="3506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699" name="Shape 699"/>
              <p:cNvSpPr/>
              <p:nvPr/>
            </p:nvSpPr>
            <p:spPr>
              <a:xfrm>
                <a:off x="164191" y="164191"/>
                <a:ext cx="22280" cy="222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</p:grpSp>
        <p:grpSp>
          <p:nvGrpSpPr>
            <p:cNvPr id="703" name="Group 703"/>
            <p:cNvGrpSpPr/>
            <p:nvPr/>
          </p:nvGrpSpPr>
          <p:grpSpPr>
            <a:xfrm>
              <a:off x="698499" y="802937"/>
              <a:ext cx="350663" cy="350662"/>
              <a:chOff x="0" y="0"/>
              <a:chExt cx="350661" cy="350661"/>
            </a:xfrm>
          </p:grpSpPr>
          <p:sp>
            <p:nvSpPr>
              <p:cNvPr id="701" name="Shape 701"/>
              <p:cNvSpPr/>
              <p:nvPr/>
            </p:nvSpPr>
            <p:spPr>
              <a:xfrm>
                <a:off x="0" y="0"/>
                <a:ext cx="350662" cy="3506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702" name="Shape 702"/>
              <p:cNvSpPr/>
              <p:nvPr/>
            </p:nvSpPr>
            <p:spPr>
              <a:xfrm>
                <a:off x="164191" y="164191"/>
                <a:ext cx="22280" cy="222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</p:grpSp>
        <p:grpSp>
          <p:nvGrpSpPr>
            <p:cNvPr id="706" name="Group 706"/>
            <p:cNvGrpSpPr/>
            <p:nvPr/>
          </p:nvGrpSpPr>
          <p:grpSpPr>
            <a:xfrm>
              <a:off x="-1" y="587240"/>
              <a:ext cx="350663" cy="350662"/>
              <a:chOff x="0" y="0"/>
              <a:chExt cx="350661" cy="350661"/>
            </a:xfrm>
          </p:grpSpPr>
          <p:sp>
            <p:nvSpPr>
              <p:cNvPr id="704" name="Shape 704"/>
              <p:cNvSpPr/>
              <p:nvPr/>
            </p:nvSpPr>
            <p:spPr>
              <a:xfrm>
                <a:off x="0" y="0"/>
                <a:ext cx="350662" cy="3506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705" name="Shape 705"/>
              <p:cNvSpPr/>
              <p:nvPr/>
            </p:nvSpPr>
            <p:spPr>
              <a:xfrm>
                <a:off x="164191" y="164191"/>
                <a:ext cx="22280" cy="222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</p:grpSp>
        <p:grpSp>
          <p:nvGrpSpPr>
            <p:cNvPr id="709" name="Group 709"/>
            <p:cNvGrpSpPr/>
            <p:nvPr/>
          </p:nvGrpSpPr>
          <p:grpSpPr>
            <a:xfrm>
              <a:off x="959468" y="1294725"/>
              <a:ext cx="350662" cy="350662"/>
              <a:chOff x="0" y="0"/>
              <a:chExt cx="350661" cy="350661"/>
            </a:xfrm>
          </p:grpSpPr>
          <p:sp>
            <p:nvSpPr>
              <p:cNvPr id="707" name="Shape 707"/>
              <p:cNvSpPr/>
              <p:nvPr/>
            </p:nvSpPr>
            <p:spPr>
              <a:xfrm>
                <a:off x="0" y="0"/>
                <a:ext cx="350662" cy="3506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708" name="Shape 708"/>
              <p:cNvSpPr/>
              <p:nvPr/>
            </p:nvSpPr>
            <p:spPr>
              <a:xfrm>
                <a:off x="164191" y="164191"/>
                <a:ext cx="22280" cy="222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</p:grpSp>
      </p:grpSp>
      <p:pic>
        <p:nvPicPr>
          <p:cNvPr id="711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791808" y="2716635"/>
            <a:ext cx="262081" cy="1775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16" name="Group 716"/>
          <p:cNvGrpSpPr/>
          <p:nvPr/>
        </p:nvGrpSpPr>
        <p:grpSpPr>
          <a:xfrm>
            <a:off x="3652479" y="2577669"/>
            <a:ext cx="5379515" cy="2072724"/>
            <a:chOff x="-139699" y="0"/>
            <a:chExt cx="5379514" cy="2072722"/>
          </a:xfrm>
        </p:grpSpPr>
        <p:sp>
          <p:nvSpPr>
            <p:cNvPr id="712" name="Shape 712"/>
            <p:cNvSpPr/>
            <p:nvPr/>
          </p:nvSpPr>
          <p:spPr>
            <a:xfrm rot="5401934">
              <a:off x="2089674" y="89078"/>
              <a:ext cx="773603" cy="595782"/>
            </a:xfrm>
            <a:prstGeom prst="rightArrow">
              <a:avLst>
                <a:gd name="adj1" fmla="val 32080"/>
                <a:gd name="adj2" fmla="val 57145"/>
              </a:avLst>
            </a:prstGeom>
            <a:solidFill>
              <a:srgbClr val="EEF4FF"/>
            </a:solidFill>
            <a:ln w="25400" cap="flat">
              <a:solidFill>
                <a:srgbClr val="1C4672"/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grpSp>
          <p:nvGrpSpPr>
            <p:cNvPr id="715" name="Group 715"/>
            <p:cNvGrpSpPr/>
            <p:nvPr/>
          </p:nvGrpSpPr>
          <p:grpSpPr>
            <a:xfrm>
              <a:off x="-139700" y="908093"/>
              <a:ext cx="5379515" cy="1164630"/>
              <a:chOff x="-139699" y="-139700"/>
              <a:chExt cx="5379514" cy="1164629"/>
            </a:xfrm>
          </p:grpSpPr>
          <p:pic>
            <p:nvPicPr>
              <p:cNvPr id="713" name=""/>
              <p:cNvPicPr/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-139700" y="-139700"/>
                <a:ext cx="5379515" cy="1164630"/>
              </a:xfrm>
              <a:prstGeom prst="rect">
                <a:avLst/>
              </a:prstGeom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</p:pic>
          <p:pic>
            <p:nvPicPr>
              <p:cNvPr id="714" name="pasted-image.pdf"/>
              <p:cNvPicPr/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206856" y="170979"/>
                <a:ext cx="4788200" cy="57822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719" name="Group 719"/>
          <p:cNvGrpSpPr/>
          <p:nvPr/>
        </p:nvGrpSpPr>
        <p:grpSpPr>
          <a:xfrm>
            <a:off x="2718325" y="2962167"/>
            <a:ext cx="712235" cy="512964"/>
            <a:chOff x="0" y="0"/>
            <a:chExt cx="712233" cy="512962"/>
          </a:xfrm>
        </p:grpSpPr>
        <p:sp>
          <p:nvSpPr>
            <p:cNvPr id="717" name="Shape 717"/>
            <p:cNvSpPr/>
            <p:nvPr/>
          </p:nvSpPr>
          <p:spPr>
            <a:xfrm>
              <a:off x="0" y="162301"/>
              <a:ext cx="659121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0000"/>
                  </a:solidFill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0000"/>
                  </a:solidFill>
                </a:rPr>
                <a:t>offset</a:t>
              </a:r>
            </a:p>
          </p:txBody>
        </p:sp>
        <p:sp>
          <p:nvSpPr>
            <p:cNvPr id="718" name="Shape 718"/>
            <p:cNvSpPr/>
            <p:nvPr/>
          </p:nvSpPr>
          <p:spPr>
            <a:xfrm rot="5403622">
              <a:off x="229146" y="-200292"/>
              <a:ext cx="282288" cy="683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4200">
                  <a:solidFill>
                    <a:srgbClr val="FF000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00">
                  <a:solidFill>
                    <a:srgbClr val="FF0000"/>
                  </a:solidFill>
                </a:rPr>
                <a:t>}</a:t>
              </a:r>
            </a:p>
          </p:txBody>
        </p:sp>
      </p:grp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after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nodeType="after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nodeType="click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nodeType="clickEffect" presetClass="entr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afterEffect" presetClass="entr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presetClass="entr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19" grpId="7"/>
      <p:bldP build="whole" bldLvl="1" animBg="1" rev="0" advAuto="0" spid="710" grpId="5"/>
      <p:bldP build="whole" bldLvl="1" animBg="1" rev="0" advAuto="0" spid="716" grpId="8"/>
      <p:bldP build="whole" bldLvl="1" animBg="1" rev="0" advAuto="0" spid="686" grpId="4"/>
      <p:bldP build="whole" bldLvl="1" animBg="1" rev="0" advAuto="0" spid="690" grpId="3"/>
      <p:bldP build="p" bldLvl="5" animBg="1" rev="0" advAuto="0" spid="675" grpId="1"/>
      <p:bldP build="whole" bldLvl="1" animBg="1" rev="0" advAuto="0" spid="683" grpId="2"/>
      <p:bldP build="whole" bldLvl="1" animBg="1" rev="0" advAuto="0" spid="691" grpId="6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Shape 721"/>
          <p:cNvSpPr/>
          <p:nvPr>
            <p:ph type="body" idx="1"/>
          </p:nvPr>
        </p:nvSpPr>
        <p:spPr>
          <a:xfrm>
            <a:off x="401637" y="1078252"/>
            <a:ext cx="7540626" cy="3499173"/>
          </a:xfrm>
          <a:prstGeom prst="rect">
            <a:avLst/>
          </a:prstGeom>
        </p:spPr>
        <p:txBody>
          <a:bodyPr/>
          <a:lstStyle>
            <a:lvl1pPr marL="228600" indent="-228600"/>
          </a:lstStyle>
          <a:p>
            <a:pPr lvl="0">
              <a:defRPr sz="1800"/>
            </a:pPr>
            <a:r>
              <a:rPr sz="2000"/>
              <a:t>1-norm: </a:t>
            </a:r>
          </a:p>
        </p:txBody>
      </p:sp>
      <p:sp>
        <p:nvSpPr>
          <p:cNvPr id="722" name="Shape 722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723" name="Shape 723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726" name="Group 726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724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5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27" name="Shape 727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728" name="Shape 72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(useful) LP Reformulations</a:t>
            </a:r>
          </a:p>
        </p:txBody>
      </p:sp>
      <p:grpSp>
        <p:nvGrpSpPr>
          <p:cNvPr id="731" name="Group 731"/>
          <p:cNvGrpSpPr/>
          <p:nvPr/>
        </p:nvGrpSpPr>
        <p:grpSpPr>
          <a:xfrm>
            <a:off x="514372" y="1557016"/>
            <a:ext cx="3553080" cy="574126"/>
            <a:chOff x="-88107" y="-139700"/>
            <a:chExt cx="3553078" cy="574125"/>
          </a:xfrm>
        </p:grpSpPr>
        <p:pic>
          <p:nvPicPr>
            <p:cNvPr id="729" name="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88108" y="-139700"/>
              <a:ext cx="3553080" cy="574126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  <p:pic>
          <p:nvPicPr>
            <p:cNvPr id="730" name="pasted-image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49247"/>
              <a:ext cx="3236927" cy="2275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36" name="Group 736"/>
          <p:cNvGrpSpPr/>
          <p:nvPr/>
        </p:nvGrpSpPr>
        <p:grpSpPr>
          <a:xfrm>
            <a:off x="4448587" y="1230830"/>
            <a:ext cx="4431102" cy="1403095"/>
            <a:chOff x="0" y="-139700"/>
            <a:chExt cx="4431101" cy="1403094"/>
          </a:xfrm>
        </p:grpSpPr>
        <p:sp>
          <p:nvSpPr>
            <p:cNvPr id="732" name="Shape 732"/>
            <p:cNvSpPr/>
            <p:nvPr/>
          </p:nvSpPr>
          <p:spPr>
            <a:xfrm>
              <a:off x="0" y="195492"/>
              <a:ext cx="855037" cy="556114"/>
            </a:xfrm>
            <a:prstGeom prst="rightArrow">
              <a:avLst>
                <a:gd name="adj1" fmla="val 58228"/>
                <a:gd name="adj2" fmla="val 59333"/>
              </a:avLst>
            </a:prstGeom>
            <a:solidFill>
              <a:srgbClr val="EEF4FF"/>
            </a:solidFill>
            <a:ln w="25400" cap="flat">
              <a:solidFill>
                <a:srgbClr val="1C4672"/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400"/>
              </a:lvl1pPr>
            </a:lstStyle>
            <a:p>
              <a:pPr lvl="0">
                <a:defRPr sz="1800"/>
              </a:pPr>
              <a:r>
                <a:rPr sz="1400"/>
                <a:t>LP</a:t>
              </a:r>
            </a:p>
          </p:txBody>
        </p:sp>
        <p:grpSp>
          <p:nvGrpSpPr>
            <p:cNvPr id="735" name="Group 735"/>
            <p:cNvGrpSpPr/>
            <p:nvPr/>
          </p:nvGrpSpPr>
          <p:grpSpPr>
            <a:xfrm>
              <a:off x="1049295" y="-139701"/>
              <a:ext cx="3381807" cy="1403096"/>
              <a:chOff x="-139699" y="-139700"/>
              <a:chExt cx="3381805" cy="1403094"/>
            </a:xfrm>
          </p:grpSpPr>
          <p:pic>
            <p:nvPicPr>
              <p:cNvPr id="733" name=""/>
              <p:cNvPicPr/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-139701" y="-139700"/>
                <a:ext cx="3381807" cy="1403095"/>
              </a:xfrm>
              <a:prstGeom prst="rect">
                <a:avLst/>
              </a:prstGeom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</p:pic>
          <p:pic>
            <p:nvPicPr>
              <p:cNvPr id="734" name="pasted-image.pdf"/>
              <p:cNvPicPr/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89468" y="49881"/>
                <a:ext cx="2859283" cy="102393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740" name="Group 740"/>
          <p:cNvGrpSpPr/>
          <p:nvPr/>
        </p:nvGrpSpPr>
        <p:grpSpPr>
          <a:xfrm>
            <a:off x="5690542" y="1790493"/>
            <a:ext cx="3101331" cy="1586990"/>
            <a:chOff x="-609599" y="-39687"/>
            <a:chExt cx="3101330" cy="1586988"/>
          </a:xfrm>
        </p:grpSpPr>
        <p:sp>
          <p:nvSpPr>
            <p:cNvPr id="737" name="Shape 737"/>
            <p:cNvSpPr/>
            <p:nvPr/>
          </p:nvSpPr>
          <p:spPr>
            <a:xfrm>
              <a:off x="1444327" y="790796"/>
              <a:ext cx="1" cy="45179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738" name="Shape 738"/>
            <p:cNvSpPr/>
            <p:nvPr/>
          </p:nvSpPr>
          <p:spPr>
            <a:xfrm>
              <a:off x="362148" y="-39688"/>
              <a:ext cx="2129583" cy="835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0000"/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pic>
          <p:nvPicPr>
            <p:cNvPr id="739" name="pasted-image.pdf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609600" y="1309715"/>
              <a:ext cx="3061996" cy="2375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44" name="Group 744"/>
          <p:cNvGrpSpPr/>
          <p:nvPr/>
        </p:nvGrpSpPr>
        <p:grpSpPr>
          <a:xfrm>
            <a:off x="1060580" y="2804702"/>
            <a:ext cx="2623814" cy="1740229"/>
            <a:chOff x="0" y="0"/>
            <a:chExt cx="2623812" cy="1740228"/>
          </a:xfrm>
        </p:grpSpPr>
        <p:sp>
          <p:nvSpPr>
            <p:cNvPr id="741" name="Shape 741"/>
            <p:cNvSpPr/>
            <p:nvPr/>
          </p:nvSpPr>
          <p:spPr>
            <a:xfrm>
              <a:off x="0" y="892552"/>
              <a:ext cx="249707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742" name="Shape 742"/>
            <p:cNvSpPr/>
            <p:nvPr/>
          </p:nvSpPr>
          <p:spPr>
            <a:xfrm flipV="1">
              <a:off x="1184191" y="0"/>
              <a:ext cx="1" cy="174022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743" name="pasted-image.pdf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487243" y="920151"/>
              <a:ext cx="136570" cy="126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49" name="Group 749"/>
          <p:cNvGrpSpPr/>
          <p:nvPr/>
        </p:nvGrpSpPr>
        <p:grpSpPr>
          <a:xfrm>
            <a:off x="1330833" y="2960574"/>
            <a:ext cx="1839223" cy="1406523"/>
            <a:chOff x="0" y="0"/>
            <a:chExt cx="1839222" cy="1406521"/>
          </a:xfrm>
        </p:grpSpPr>
        <p:sp>
          <p:nvSpPr>
            <p:cNvPr id="745" name="Shape 745"/>
            <p:cNvSpPr/>
            <p:nvPr/>
          </p:nvSpPr>
          <p:spPr>
            <a:xfrm flipH="1" flipV="1">
              <a:off x="159327" y="0"/>
              <a:ext cx="1406523" cy="1406522"/>
            </a:xfrm>
            <a:prstGeom prst="line">
              <a:avLst/>
            </a:prstGeom>
            <a:noFill/>
            <a:ln w="12700" cap="flat">
              <a:solidFill>
                <a:srgbClr val="96BCFF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746" name="Shape 746"/>
            <p:cNvSpPr/>
            <p:nvPr/>
          </p:nvSpPr>
          <p:spPr>
            <a:xfrm flipH="1">
              <a:off x="277988" y="6350"/>
              <a:ext cx="1393823" cy="1393822"/>
            </a:xfrm>
            <a:prstGeom prst="line">
              <a:avLst/>
            </a:prstGeom>
            <a:noFill/>
            <a:ln w="12700" cap="flat">
              <a:solidFill>
                <a:srgbClr val="96BCFF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747" name="pasted-image.pdf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149704"/>
              <a:ext cx="283596" cy="1157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8" name="pasted-image.pdf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544283" y="127017"/>
              <a:ext cx="294940" cy="1610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53" name="Group 753"/>
          <p:cNvGrpSpPr/>
          <p:nvPr/>
        </p:nvGrpSpPr>
        <p:grpSpPr>
          <a:xfrm>
            <a:off x="1471112" y="2525441"/>
            <a:ext cx="1520904" cy="1173991"/>
            <a:chOff x="0" y="0"/>
            <a:chExt cx="1520903" cy="1173989"/>
          </a:xfrm>
        </p:grpSpPr>
        <p:sp>
          <p:nvSpPr>
            <p:cNvPr id="750" name="Shape 750"/>
            <p:cNvSpPr/>
            <p:nvPr/>
          </p:nvSpPr>
          <p:spPr>
            <a:xfrm flipH="1">
              <a:off x="773284" y="426370"/>
              <a:ext cx="747620" cy="74762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751" name="Shape 751"/>
            <p:cNvSpPr/>
            <p:nvPr/>
          </p:nvSpPr>
          <p:spPr>
            <a:xfrm flipH="1" flipV="1">
              <a:off x="36684" y="426370"/>
              <a:ext cx="747620" cy="74762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752" name="pasted-image.pdf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451416" cy="2024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nodeType="clickEffect" presetClass="exi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click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nodeType="clickEffect" presetClass="entr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4" grpId="1"/>
      <p:bldP build="whole" bldLvl="1" animBg="1" rev="0" advAuto="0" spid="749" grpId="4"/>
      <p:bldP build="whole" bldLvl="1" animBg="1" rev="0" advAuto="0" spid="736" grpId="5"/>
      <p:bldP build="whole" bldLvl="1" animBg="1" rev="0" advAuto="0" spid="740" grpId="6"/>
      <p:bldP build="whole" bldLvl="1" animBg="1" rev="0" advAuto="0" spid="749" grpId="2"/>
      <p:bldP build="whole" bldLvl="1" animBg="1" rev="0" advAuto="0" spid="753" grpId="3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Shape 755"/>
          <p:cNvSpPr/>
          <p:nvPr>
            <p:ph type="body" idx="1"/>
          </p:nvPr>
        </p:nvSpPr>
        <p:spPr>
          <a:xfrm>
            <a:off x="401637" y="1078252"/>
            <a:ext cx="7540626" cy="3499173"/>
          </a:xfrm>
          <a:prstGeom prst="rect">
            <a:avLst/>
          </a:prstGeom>
        </p:spPr>
        <p:txBody>
          <a:bodyPr/>
          <a:lstStyle/>
          <a:p>
            <a:pPr lvl="0" marL="228600" indent="-228600">
              <a:defRPr sz="1800"/>
            </a:pPr>
            <a:r>
              <a:rPr sz="2000"/>
              <a:t>1-norm: </a:t>
            </a:r>
            <a:endParaRPr sz="2000"/>
          </a:p>
          <a:p>
            <a:pPr lvl="0" marL="228600" indent="-228600">
              <a:defRPr sz="1800"/>
            </a:pPr>
            <a:endParaRPr sz="2000"/>
          </a:p>
          <a:p>
            <a:pPr lvl="0" marL="228599" indent="-228599">
              <a:defRPr sz="1800"/>
            </a:pPr>
            <a:endParaRPr sz="300"/>
          </a:p>
          <a:p>
            <a:pPr lvl="0" marL="0" indent="0">
              <a:buSzTx/>
              <a:buFontTx/>
              <a:buNone/>
              <a:defRPr sz="1800"/>
            </a:pPr>
            <a:r>
              <a:rPr sz="2000"/>
              <a:t>  </a:t>
            </a:r>
            <a:endParaRPr sz="2000"/>
          </a:p>
          <a:p>
            <a:pPr lvl="0" marL="228600" indent="-228600">
              <a:defRPr sz="1800"/>
            </a:pPr>
            <a:endParaRPr sz="2000"/>
          </a:p>
          <a:p>
            <a:pPr lvl="0" marL="228600" indent="-228600">
              <a:defRPr sz="1800"/>
            </a:pPr>
            <a:endParaRPr sz="2000"/>
          </a:p>
          <a:p>
            <a:pPr lvl="0" marL="228600" indent="-228600">
              <a:defRPr sz="1800"/>
            </a:pPr>
            <a:r>
              <a:rPr sz="2000"/>
              <a:t>  -norm:</a:t>
            </a:r>
          </a:p>
        </p:txBody>
      </p:sp>
      <p:sp>
        <p:nvSpPr>
          <p:cNvPr id="756" name="Shape 756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757" name="Shape 757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760" name="Group 760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758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9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61" name="Shape 761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762" name="Shape 76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(useful) LP Reformulations</a:t>
            </a:r>
          </a:p>
        </p:txBody>
      </p:sp>
      <p:pic>
        <p:nvPicPr>
          <p:cNvPr id="763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7840" y="3064539"/>
            <a:ext cx="241301" cy="129541"/>
          </a:xfrm>
          <a:prstGeom prst="rect">
            <a:avLst/>
          </a:prstGeom>
          <a:ln w="12700">
            <a:miter lim="400000"/>
          </a:ln>
        </p:spPr>
      </p:pic>
      <p:sp>
        <p:nvSpPr>
          <p:cNvPr id="764" name="Shape 764"/>
          <p:cNvSpPr/>
          <p:nvPr/>
        </p:nvSpPr>
        <p:spPr>
          <a:xfrm>
            <a:off x="4448587" y="1566022"/>
            <a:ext cx="855037" cy="556114"/>
          </a:xfrm>
          <a:prstGeom prst="rightArrow">
            <a:avLst>
              <a:gd name="adj1" fmla="val 58228"/>
              <a:gd name="adj2" fmla="val 59333"/>
            </a:avLst>
          </a:prstGeom>
          <a:solidFill>
            <a:srgbClr val="EEF4FF"/>
          </a:solidFill>
          <a:ln w="25400">
            <a:solidFill>
              <a:srgbClr val="1C4672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pPr lvl="0">
              <a:defRPr sz="1800"/>
            </a:pPr>
            <a:r>
              <a:rPr sz="1400"/>
              <a:t>LP</a:t>
            </a:r>
          </a:p>
        </p:txBody>
      </p:sp>
      <p:grpSp>
        <p:nvGrpSpPr>
          <p:cNvPr id="767" name="Group 767"/>
          <p:cNvGrpSpPr/>
          <p:nvPr/>
        </p:nvGrpSpPr>
        <p:grpSpPr>
          <a:xfrm>
            <a:off x="514372" y="1557016"/>
            <a:ext cx="3553080" cy="574127"/>
            <a:chOff x="-88107" y="-139700"/>
            <a:chExt cx="3553078" cy="574125"/>
          </a:xfrm>
        </p:grpSpPr>
        <p:pic>
          <p:nvPicPr>
            <p:cNvPr id="765" name="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88108" y="-139700"/>
              <a:ext cx="3553080" cy="574126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  <p:pic>
          <p:nvPicPr>
            <p:cNvPr id="766" name="pasted-image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49247"/>
              <a:ext cx="3236927" cy="2275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70" name="Group 770"/>
          <p:cNvGrpSpPr/>
          <p:nvPr/>
        </p:nvGrpSpPr>
        <p:grpSpPr>
          <a:xfrm>
            <a:off x="477386" y="3390601"/>
            <a:ext cx="3772427" cy="574127"/>
            <a:chOff x="-139699" y="-139700"/>
            <a:chExt cx="3772425" cy="574125"/>
          </a:xfrm>
        </p:grpSpPr>
        <p:pic>
          <p:nvPicPr>
            <p:cNvPr id="768" name="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39700" y="-139700"/>
              <a:ext cx="3772426" cy="574126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  <p:pic>
          <p:nvPicPr>
            <p:cNvPr id="769" name="pasted-image.pdf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7591" y="15973"/>
              <a:ext cx="3477843" cy="3026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73" name="Group 773"/>
          <p:cNvGrpSpPr/>
          <p:nvPr/>
        </p:nvGrpSpPr>
        <p:grpSpPr>
          <a:xfrm>
            <a:off x="5497882" y="1230830"/>
            <a:ext cx="3381807" cy="1403095"/>
            <a:chOff x="-139699" y="-139700"/>
            <a:chExt cx="3381805" cy="1403094"/>
          </a:xfrm>
        </p:grpSpPr>
        <p:pic>
          <p:nvPicPr>
            <p:cNvPr id="771" name="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39700" y="-139700"/>
              <a:ext cx="3381806" cy="1403095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  <p:pic>
          <p:nvPicPr>
            <p:cNvPr id="772" name="pasted-image.pdf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89468" y="49881"/>
              <a:ext cx="2859283" cy="10239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78" name="Group 778"/>
          <p:cNvGrpSpPr/>
          <p:nvPr/>
        </p:nvGrpSpPr>
        <p:grpSpPr>
          <a:xfrm>
            <a:off x="4456401" y="3101436"/>
            <a:ext cx="4423288" cy="1403095"/>
            <a:chOff x="0" y="-139700"/>
            <a:chExt cx="4423286" cy="1403094"/>
          </a:xfrm>
        </p:grpSpPr>
        <p:sp>
          <p:nvSpPr>
            <p:cNvPr id="774" name="Shape 774"/>
            <p:cNvSpPr/>
            <p:nvPr/>
          </p:nvSpPr>
          <p:spPr>
            <a:xfrm>
              <a:off x="0" y="170437"/>
              <a:ext cx="855037" cy="556114"/>
            </a:xfrm>
            <a:prstGeom prst="rightArrow">
              <a:avLst>
                <a:gd name="adj1" fmla="val 58228"/>
                <a:gd name="adj2" fmla="val 59333"/>
              </a:avLst>
            </a:prstGeom>
            <a:solidFill>
              <a:srgbClr val="EEF4FF"/>
            </a:solidFill>
            <a:ln w="25400" cap="flat">
              <a:solidFill>
                <a:srgbClr val="1C4672"/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400"/>
              </a:lvl1pPr>
            </a:lstStyle>
            <a:p>
              <a:pPr lvl="0">
                <a:defRPr sz="1800"/>
              </a:pPr>
              <a:r>
                <a:rPr sz="1400"/>
                <a:t>LP</a:t>
              </a:r>
            </a:p>
          </p:txBody>
        </p:sp>
        <p:grpSp>
          <p:nvGrpSpPr>
            <p:cNvPr id="777" name="Group 777"/>
            <p:cNvGrpSpPr/>
            <p:nvPr/>
          </p:nvGrpSpPr>
          <p:grpSpPr>
            <a:xfrm>
              <a:off x="1041481" y="-139701"/>
              <a:ext cx="3381806" cy="1403096"/>
              <a:chOff x="-139699" y="-139700"/>
              <a:chExt cx="3381805" cy="1403094"/>
            </a:xfrm>
          </p:grpSpPr>
          <p:pic>
            <p:nvPicPr>
              <p:cNvPr id="775" name=""/>
              <p:cNvPicPr/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-139700" y="-139700"/>
                <a:ext cx="3381806" cy="1403095"/>
              </a:xfrm>
              <a:prstGeom prst="rect">
                <a:avLst/>
              </a:prstGeom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</p:pic>
          <p:pic>
            <p:nvPicPr>
              <p:cNvPr id="776" name="pasted-image.pdf"/>
              <p:cNvPicPr/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30060" y="161286"/>
                <a:ext cx="2840055" cy="7736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Shape 780"/>
          <p:cNvSpPr/>
          <p:nvPr>
            <p:ph type="body" idx="1"/>
          </p:nvPr>
        </p:nvSpPr>
        <p:spPr>
          <a:xfrm>
            <a:off x="401637" y="954203"/>
            <a:ext cx="7540626" cy="3623222"/>
          </a:xfrm>
          <a:prstGeom prst="rect">
            <a:avLst/>
          </a:prstGeom>
        </p:spPr>
        <p:txBody>
          <a:bodyPr/>
          <a:lstStyle>
            <a:lvl1pPr marL="228600" indent="-228600"/>
          </a:lstStyle>
          <a:p>
            <a:pPr lvl="0">
              <a:defRPr sz="1800"/>
            </a:pPr>
            <a:r>
              <a:rPr sz="2000"/>
              <a:t>(convex) piecewise linear function:</a:t>
            </a:r>
          </a:p>
        </p:txBody>
      </p:sp>
      <p:pic>
        <p:nvPicPr>
          <p:cNvPr id="781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8138" y="1463352"/>
            <a:ext cx="3114229" cy="1382767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sp>
        <p:nvSpPr>
          <p:cNvPr id="782" name="Shape 782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783" name="Shape 783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786" name="Group 786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784" name="VCI_Logo_crop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5" name="AICES-logo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87" name="Shape 787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788" name="Shape 788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46799" tIns="46799" rIns="46799" bIns="46799"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(useful) LP Reformulations</a:t>
            </a:r>
          </a:p>
        </p:txBody>
      </p:sp>
      <p:sp>
        <p:nvSpPr>
          <p:cNvPr id="789" name="Shape 789"/>
          <p:cNvSpPr/>
          <p:nvPr/>
        </p:nvSpPr>
        <p:spPr>
          <a:xfrm rot="1873510">
            <a:off x="5982164" y="1246063"/>
            <a:ext cx="1504447" cy="13543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972"/>
                </a:moveTo>
                <a:lnTo>
                  <a:pt x="4672" y="18807"/>
                </a:lnTo>
                <a:lnTo>
                  <a:pt x="12108" y="21600"/>
                </a:lnTo>
                <a:lnTo>
                  <a:pt x="18005" y="14836"/>
                </a:lnTo>
                <a:lnTo>
                  <a:pt x="21600" y="6476"/>
                </a:lnTo>
                <a:lnTo>
                  <a:pt x="20909" y="0"/>
                </a:lnTo>
              </a:path>
            </a:pathLst>
          </a:cu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grpSp>
        <p:nvGrpSpPr>
          <p:cNvPr id="795" name="Group 795"/>
          <p:cNvGrpSpPr/>
          <p:nvPr/>
        </p:nvGrpSpPr>
        <p:grpSpPr>
          <a:xfrm>
            <a:off x="4690904" y="1277727"/>
            <a:ext cx="4123456" cy="2067908"/>
            <a:chOff x="0" y="0"/>
            <a:chExt cx="4123454" cy="2067907"/>
          </a:xfrm>
        </p:grpSpPr>
        <p:sp>
          <p:nvSpPr>
            <p:cNvPr id="790" name="Shape 790"/>
            <p:cNvSpPr/>
            <p:nvPr/>
          </p:nvSpPr>
          <p:spPr>
            <a:xfrm flipH="1">
              <a:off x="2367954" y="57056"/>
              <a:ext cx="827600" cy="1704491"/>
            </a:xfrm>
            <a:prstGeom prst="line">
              <a:avLst/>
            </a:prstGeom>
            <a:noFill/>
            <a:ln w="12700" cap="flat">
              <a:solidFill>
                <a:srgbClr val="96BCFF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791" name="Shape 791"/>
            <p:cNvSpPr/>
            <p:nvPr/>
          </p:nvSpPr>
          <p:spPr>
            <a:xfrm flipH="1">
              <a:off x="898104" y="-1"/>
              <a:ext cx="3225351" cy="2067909"/>
            </a:xfrm>
            <a:prstGeom prst="line">
              <a:avLst/>
            </a:prstGeom>
            <a:noFill/>
            <a:ln w="12700" cap="flat">
              <a:solidFill>
                <a:srgbClr val="96BCFF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792" name="Shape 792"/>
            <p:cNvSpPr/>
            <p:nvPr/>
          </p:nvSpPr>
          <p:spPr>
            <a:xfrm flipH="1">
              <a:off x="-1" y="790883"/>
              <a:ext cx="3668154" cy="961505"/>
            </a:xfrm>
            <a:prstGeom prst="line">
              <a:avLst/>
            </a:prstGeom>
            <a:noFill/>
            <a:ln w="12700" cap="flat">
              <a:solidFill>
                <a:srgbClr val="96BCFF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793" name="Shape 793"/>
            <p:cNvSpPr/>
            <p:nvPr/>
          </p:nvSpPr>
          <p:spPr>
            <a:xfrm flipH="1" flipV="1">
              <a:off x="680521" y="30980"/>
              <a:ext cx="1535053" cy="1785297"/>
            </a:xfrm>
            <a:prstGeom prst="line">
              <a:avLst/>
            </a:prstGeom>
            <a:noFill/>
            <a:ln w="12700" cap="flat">
              <a:solidFill>
                <a:srgbClr val="96BCFF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794" name="Shape 794"/>
            <p:cNvSpPr/>
            <p:nvPr/>
          </p:nvSpPr>
          <p:spPr>
            <a:xfrm flipH="1" flipV="1">
              <a:off x="1256102" y="35863"/>
              <a:ext cx="370934" cy="1969820"/>
            </a:xfrm>
            <a:prstGeom prst="line">
              <a:avLst/>
            </a:prstGeom>
            <a:noFill/>
            <a:ln w="12700" cap="flat">
              <a:solidFill>
                <a:srgbClr val="96BCFF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grpSp>
        <p:nvGrpSpPr>
          <p:cNvPr id="800" name="Group 800"/>
          <p:cNvGrpSpPr/>
          <p:nvPr/>
        </p:nvGrpSpPr>
        <p:grpSpPr>
          <a:xfrm>
            <a:off x="4956016" y="1499063"/>
            <a:ext cx="3474217" cy="1512824"/>
            <a:chOff x="0" y="0"/>
            <a:chExt cx="3474216" cy="1512823"/>
          </a:xfrm>
        </p:grpSpPr>
        <p:sp>
          <p:nvSpPr>
            <p:cNvPr id="796" name="Shape 796"/>
            <p:cNvSpPr/>
            <p:nvPr/>
          </p:nvSpPr>
          <p:spPr>
            <a:xfrm>
              <a:off x="469433" y="1331660"/>
              <a:ext cx="285591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797" name="Shape 797"/>
            <p:cNvSpPr/>
            <p:nvPr/>
          </p:nvSpPr>
          <p:spPr>
            <a:xfrm flipV="1">
              <a:off x="487869" y="80088"/>
              <a:ext cx="1" cy="124278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798" name="pasted-image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313804" y="1364077"/>
              <a:ext cx="160413" cy="1487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9" name="pasted-image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23578" cy="2426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05" name="Group 805"/>
          <p:cNvGrpSpPr/>
          <p:nvPr/>
        </p:nvGrpSpPr>
        <p:grpSpPr>
          <a:xfrm>
            <a:off x="837344" y="3013272"/>
            <a:ext cx="2164111" cy="1439950"/>
            <a:chOff x="-139699" y="0"/>
            <a:chExt cx="2164109" cy="1439949"/>
          </a:xfrm>
        </p:grpSpPr>
        <p:grpSp>
          <p:nvGrpSpPr>
            <p:cNvPr id="803" name="Group 803"/>
            <p:cNvGrpSpPr/>
            <p:nvPr/>
          </p:nvGrpSpPr>
          <p:grpSpPr>
            <a:xfrm>
              <a:off x="-139700" y="981430"/>
              <a:ext cx="2164110" cy="458520"/>
              <a:chOff x="-139699" y="-139700"/>
              <a:chExt cx="2164109" cy="458518"/>
            </a:xfrm>
          </p:grpSpPr>
          <p:pic>
            <p:nvPicPr>
              <p:cNvPr id="801" name=""/>
              <p:cNvPicPr/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-139700" y="-139700"/>
                <a:ext cx="2164110" cy="458519"/>
              </a:xfrm>
              <a:prstGeom prst="rect">
                <a:avLst/>
              </a:prstGeom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</p:pic>
          <p:pic>
            <p:nvPicPr>
              <p:cNvPr id="802" name="pasted-image.pdf"/>
              <p:cNvPicPr/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40568" y="270"/>
                <a:ext cx="1803573" cy="2453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804" name="Shape 804"/>
            <p:cNvSpPr/>
            <p:nvPr/>
          </p:nvSpPr>
          <p:spPr>
            <a:xfrm rot="5370535">
              <a:off x="513930" y="151828"/>
              <a:ext cx="855037" cy="556115"/>
            </a:xfrm>
            <a:prstGeom prst="rightArrow">
              <a:avLst>
                <a:gd name="adj1" fmla="val 58228"/>
                <a:gd name="adj2" fmla="val 59333"/>
              </a:avLst>
            </a:prstGeom>
            <a:solidFill>
              <a:srgbClr val="EEF4FF"/>
            </a:solidFill>
            <a:ln w="25400" cap="flat">
              <a:solidFill>
                <a:srgbClr val="1C4672"/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400"/>
              </a:lvl1pPr>
            </a:lstStyle>
            <a:p>
              <a:pPr lvl="0">
                <a:defRPr sz="1800"/>
              </a:pPr>
              <a:r>
                <a:rPr sz="1400"/>
                <a:t>LP</a:t>
              </a:r>
            </a:p>
          </p:txBody>
        </p:sp>
      </p:grpSp>
      <p:pic>
        <p:nvPicPr>
          <p:cNvPr id="806" name="pasted-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41002" y="1732414"/>
            <a:ext cx="2808501" cy="8954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09" name="Group 809"/>
          <p:cNvGrpSpPr/>
          <p:nvPr/>
        </p:nvGrpSpPr>
        <p:grpSpPr>
          <a:xfrm>
            <a:off x="4811955" y="3509368"/>
            <a:ext cx="3582509" cy="1252363"/>
            <a:chOff x="0" y="-76199"/>
            <a:chExt cx="3582508" cy="1252361"/>
          </a:xfrm>
        </p:grpSpPr>
        <p:sp>
          <p:nvSpPr>
            <p:cNvPr id="807" name="Shape 807"/>
            <p:cNvSpPr/>
            <p:nvPr/>
          </p:nvSpPr>
          <p:spPr>
            <a:xfrm>
              <a:off x="0" y="-76200"/>
              <a:ext cx="3582509" cy="1252362"/>
            </a:xfrm>
            <a:prstGeom prst="rect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lvl="0" marL="180473" indent="-180473">
                <a:buSzPct val="100000"/>
                <a:buChar char="•"/>
              </a:pPr>
              <a:r>
                <a:rPr>
                  <a:solidFill>
                    <a:srgbClr val="FF0000"/>
                  </a:solidFill>
                </a:rPr>
                <a:t>approximate arbitrarily complex convex functions by LP! </a:t>
              </a:r>
              <a:endParaRPr>
                <a:solidFill>
                  <a:srgbClr val="FF0000"/>
                </a:solidFill>
              </a:endParaRPr>
            </a:p>
            <a:p>
              <a:pPr lvl="0"/>
              <a:r>
                <a:rPr>
                  <a:solidFill>
                    <a:srgbClr val="FF0000"/>
                  </a:solidFill>
                </a:rPr>
                <a:t>   </a:t>
              </a:r>
              <a:r>
                <a:rPr sz="1300">
                  <a:solidFill>
                    <a:srgbClr val="FF0000"/>
                  </a:solidFill>
                </a:rPr>
                <a:t>(e.g. Outer Approximation)</a:t>
              </a:r>
              <a:endParaRPr sz="1300">
                <a:solidFill>
                  <a:srgbClr val="FF0000"/>
                </a:solidFill>
              </a:endParaRPr>
            </a:p>
            <a:p>
              <a:pPr lvl="0"/>
              <a:endParaRPr sz="500">
                <a:solidFill>
                  <a:srgbClr val="FF0000"/>
                </a:solidFill>
              </a:endParaRPr>
            </a:p>
            <a:p>
              <a:pPr lvl="0" marL="180473" indent="-180473">
                <a:buSzPct val="100000"/>
                <a:buChar char="•"/>
              </a:pPr>
              <a:r>
                <a:rPr>
                  <a:solidFill>
                    <a:srgbClr val="FF0000"/>
                  </a:solidFill>
                </a:rPr>
                <a:t>works in </a:t>
              </a:r>
            </a:p>
          </p:txBody>
        </p:sp>
        <p:pic>
          <p:nvPicPr>
            <p:cNvPr id="808" name="pasted-image.pdf"/>
            <p:cNvPicPr/>
            <p:nvPr/>
          </p:nvPicPr>
          <p:blipFill>
            <a:blip r:embed="rId10">
              <a:extLst/>
            </a:blip>
            <a:srcRect l="0" t="0" r="0" b="0"/>
            <a:stretch>
              <a:fillRect/>
            </a:stretch>
          </p:blipFill>
          <p:spPr>
            <a:xfrm>
              <a:off x="1127477" y="839557"/>
              <a:ext cx="292101" cy="231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5" grpId="1"/>
      <p:bldP build="whole" bldLvl="1" animBg="1" rev="0" advAuto="0" spid="805" grpId="2"/>
      <p:bldP build="whole" bldLvl="1" animBg="1" rev="0" advAuto="0" spid="809" grpId="3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3" name="Group 813"/>
          <p:cNvGrpSpPr/>
          <p:nvPr/>
        </p:nvGrpSpPr>
        <p:grpSpPr>
          <a:xfrm>
            <a:off x="268040" y="1693341"/>
            <a:ext cx="4188841" cy="1505174"/>
            <a:chOff x="-139699" y="-139699"/>
            <a:chExt cx="4188840" cy="1505172"/>
          </a:xfrm>
        </p:grpSpPr>
        <p:pic>
          <p:nvPicPr>
            <p:cNvPr id="811" name="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39700" y="-139700"/>
              <a:ext cx="4188841" cy="1505173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  <p:pic>
          <p:nvPicPr>
            <p:cNvPr id="812" name="pasted-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66712" y="253283"/>
              <a:ext cx="3576016" cy="698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21" name="Group 821"/>
          <p:cNvGrpSpPr/>
          <p:nvPr/>
        </p:nvGrpSpPr>
        <p:grpSpPr>
          <a:xfrm>
            <a:off x="4844937" y="1350774"/>
            <a:ext cx="3862389" cy="3477117"/>
            <a:chOff x="673753" y="656751"/>
            <a:chExt cx="3862387" cy="3477116"/>
          </a:xfrm>
        </p:grpSpPr>
        <p:sp>
          <p:nvSpPr>
            <p:cNvPr id="814" name="Shape 814"/>
            <p:cNvSpPr/>
            <p:nvPr/>
          </p:nvSpPr>
          <p:spPr>
            <a:xfrm>
              <a:off x="1026453" y="918827"/>
              <a:ext cx="2788965" cy="2648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" y="5518"/>
                  </a:moveTo>
                  <a:lnTo>
                    <a:pt x="14134" y="0"/>
                  </a:lnTo>
                  <a:lnTo>
                    <a:pt x="20811" y="3575"/>
                  </a:lnTo>
                  <a:lnTo>
                    <a:pt x="21600" y="10414"/>
                  </a:lnTo>
                  <a:lnTo>
                    <a:pt x="12872" y="21600"/>
                  </a:lnTo>
                  <a:lnTo>
                    <a:pt x="0" y="17661"/>
                  </a:lnTo>
                  <a:lnTo>
                    <a:pt x="48" y="5518"/>
                  </a:lnTo>
                  <a:close/>
                </a:path>
              </a:pathLst>
            </a:custGeom>
            <a:solidFill>
              <a:srgbClr val="00E200">
                <a:alpha val="15000"/>
              </a:srgb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815" name="Shape 815"/>
            <p:cNvSpPr/>
            <p:nvPr/>
          </p:nvSpPr>
          <p:spPr>
            <a:xfrm>
              <a:off x="673753" y="2969995"/>
              <a:ext cx="2834691" cy="854261"/>
            </a:xfrm>
            <a:prstGeom prst="line">
              <a:avLst/>
            </a:prstGeom>
            <a:noFill/>
            <a:ln w="25400" cap="flat">
              <a:solidFill>
                <a:srgbClr val="1C4672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816" name="Shape 816"/>
            <p:cNvSpPr/>
            <p:nvPr/>
          </p:nvSpPr>
          <p:spPr>
            <a:xfrm flipH="1" flipV="1">
              <a:off x="1014648" y="1316304"/>
              <a:ext cx="1" cy="2365545"/>
            </a:xfrm>
            <a:prstGeom prst="line">
              <a:avLst/>
            </a:prstGeom>
            <a:noFill/>
            <a:ln w="25400" cap="flat">
              <a:solidFill>
                <a:srgbClr val="1C4672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817" name="Shape 817"/>
            <p:cNvSpPr/>
            <p:nvPr/>
          </p:nvSpPr>
          <p:spPr>
            <a:xfrm flipH="1">
              <a:off x="794301" y="805948"/>
              <a:ext cx="2367393" cy="861914"/>
            </a:xfrm>
            <a:prstGeom prst="line">
              <a:avLst/>
            </a:prstGeom>
            <a:noFill/>
            <a:ln w="25400" cap="flat">
              <a:solidFill>
                <a:srgbClr val="1C4672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818" name="Shape 818"/>
            <p:cNvSpPr/>
            <p:nvPr/>
          </p:nvSpPr>
          <p:spPr>
            <a:xfrm flipH="1">
              <a:off x="2218227" y="1940378"/>
              <a:ext cx="1784093" cy="2193490"/>
            </a:xfrm>
            <a:prstGeom prst="line">
              <a:avLst/>
            </a:prstGeom>
            <a:noFill/>
            <a:ln w="25400" cap="flat">
              <a:solidFill>
                <a:srgbClr val="1C4672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819" name="Shape 819"/>
            <p:cNvSpPr/>
            <p:nvPr/>
          </p:nvSpPr>
          <p:spPr>
            <a:xfrm flipH="1" flipV="1">
              <a:off x="3632221" y="656751"/>
              <a:ext cx="243099" cy="2074025"/>
            </a:xfrm>
            <a:prstGeom prst="line">
              <a:avLst/>
            </a:prstGeom>
            <a:noFill/>
            <a:ln w="25400" cap="flat">
              <a:solidFill>
                <a:srgbClr val="1C4672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820" name="Shape 820"/>
            <p:cNvSpPr/>
            <p:nvPr/>
          </p:nvSpPr>
          <p:spPr>
            <a:xfrm flipH="1" flipV="1">
              <a:off x="2310650" y="666053"/>
              <a:ext cx="2225492" cy="1086664"/>
            </a:xfrm>
            <a:prstGeom prst="line">
              <a:avLst/>
            </a:prstGeom>
            <a:noFill/>
            <a:ln w="25400" cap="flat">
              <a:solidFill>
                <a:srgbClr val="1C4672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sp>
        <p:nvSpPr>
          <p:cNvPr id="822" name="Shape 822"/>
          <p:cNvSpPr/>
          <p:nvPr>
            <p:ph type="body" idx="1"/>
          </p:nvPr>
        </p:nvSpPr>
        <p:spPr>
          <a:xfrm>
            <a:off x="391477" y="1032325"/>
            <a:ext cx="7540626" cy="3353625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pPr lvl="0">
              <a:defRPr sz="1800"/>
            </a:pPr>
            <a:r>
              <a:rPr sz="2200"/>
              <a:t>general form</a:t>
            </a:r>
          </a:p>
        </p:txBody>
      </p:sp>
      <p:sp>
        <p:nvSpPr>
          <p:cNvPr id="823" name="Shape 823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824" name="Shape 824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827" name="Group 827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825" name="VCI_Logo_crop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6" name="AICES-logo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28" name="Shape 828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829" name="Shape 829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46799" tIns="46799" rIns="46799" bIns="46799"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Quadratic Program (QP)</a:t>
            </a:r>
          </a:p>
        </p:txBody>
      </p:sp>
      <p:grpSp>
        <p:nvGrpSpPr>
          <p:cNvPr id="832" name="Group 832"/>
          <p:cNvGrpSpPr/>
          <p:nvPr/>
        </p:nvGrpSpPr>
        <p:grpSpPr>
          <a:xfrm>
            <a:off x="3140788" y="840669"/>
            <a:ext cx="2360525" cy="1166379"/>
            <a:chOff x="335358" y="0"/>
            <a:chExt cx="2360524" cy="1166378"/>
          </a:xfrm>
        </p:grpSpPr>
        <p:sp>
          <p:nvSpPr>
            <p:cNvPr id="830" name="Shape 830"/>
            <p:cNvSpPr/>
            <p:nvPr/>
          </p:nvSpPr>
          <p:spPr>
            <a:xfrm flipH="1">
              <a:off x="335358" y="650177"/>
              <a:ext cx="516201" cy="516202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831" name="Shape 831"/>
            <p:cNvSpPr/>
            <p:nvPr/>
          </p:nvSpPr>
          <p:spPr>
            <a:xfrm>
              <a:off x="469825" y="0"/>
              <a:ext cx="2226058" cy="6173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 algn="ctr"/>
              <a:r>
                <a:rPr>
                  <a:solidFill>
                    <a:srgbClr val="FF0000"/>
                  </a:solidFill>
                </a:rPr>
                <a:t>positive semidefinite</a:t>
              </a:r>
              <a:endParaRPr>
                <a:solidFill>
                  <a:srgbClr val="FF0000"/>
                </a:solidFill>
              </a:endParaRPr>
            </a:p>
            <a:p>
              <a:pPr lvl="0" algn="ctr"/>
              <a:r>
                <a:rPr>
                  <a:solidFill>
                    <a:srgbClr val="FF0000"/>
                  </a:solidFill>
                </a:rPr>
                <a:t>quadratic objective</a:t>
              </a:r>
            </a:p>
          </p:txBody>
        </p:sp>
      </p:grpSp>
      <p:grpSp>
        <p:nvGrpSpPr>
          <p:cNvPr id="835" name="Group 835"/>
          <p:cNvGrpSpPr/>
          <p:nvPr/>
        </p:nvGrpSpPr>
        <p:grpSpPr>
          <a:xfrm>
            <a:off x="278055" y="2898482"/>
            <a:ext cx="2747217" cy="1734633"/>
            <a:chOff x="0" y="84732"/>
            <a:chExt cx="2747215" cy="1734632"/>
          </a:xfrm>
        </p:grpSpPr>
        <p:sp>
          <p:nvSpPr>
            <p:cNvPr id="833" name="Shape 833"/>
            <p:cNvSpPr/>
            <p:nvPr/>
          </p:nvSpPr>
          <p:spPr>
            <a:xfrm flipV="1">
              <a:off x="1427016" y="84732"/>
              <a:ext cx="1178259" cy="678229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834" name="Shape 834"/>
            <p:cNvSpPr/>
            <p:nvPr/>
          </p:nvSpPr>
          <p:spPr>
            <a:xfrm>
              <a:off x="-1" y="712969"/>
              <a:ext cx="2747217" cy="11063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 algn="ctr">
                <a:lnSpc>
                  <a:spcPct val="70000"/>
                </a:lnSpc>
              </a:pPr>
              <a:r>
                <a:rPr>
                  <a:solidFill>
                    <a:srgbClr val="FF0000"/>
                  </a:solidFill>
                </a:rPr>
                <a:t>linear inequalities</a:t>
              </a:r>
              <a:endParaRPr>
                <a:solidFill>
                  <a:srgbClr val="FF0000"/>
                </a:solidFill>
              </a:endParaRPr>
            </a:p>
            <a:p>
              <a:pPr lvl="0" algn="ctr">
                <a:lnSpc>
                  <a:spcPct val="70000"/>
                </a:lnSpc>
              </a:pPr>
              <a:r>
                <a:rPr>
                  <a:solidFill>
                    <a:srgbClr val="FF0000"/>
                  </a:solidFill>
                </a:rPr>
                <a:t>=</a:t>
              </a:r>
              <a:endParaRPr>
                <a:solidFill>
                  <a:srgbClr val="FF0000"/>
                </a:solidFill>
              </a:endParaRPr>
            </a:p>
            <a:p>
              <a:pPr lvl="0" algn="ctr">
                <a:lnSpc>
                  <a:spcPct val="70000"/>
                </a:lnSpc>
              </a:pPr>
              <a:r>
                <a:rPr>
                  <a:solidFill>
                    <a:srgbClr val="FF0000"/>
                  </a:solidFill>
                </a:rPr>
                <a:t>intersection of halfspaces</a:t>
              </a:r>
              <a:endParaRPr>
                <a:solidFill>
                  <a:srgbClr val="FF0000"/>
                </a:solidFill>
              </a:endParaRPr>
            </a:p>
            <a:p>
              <a:pPr lvl="0" algn="ctr">
                <a:lnSpc>
                  <a:spcPct val="70000"/>
                </a:lnSpc>
              </a:pPr>
              <a:r>
                <a:rPr>
                  <a:solidFill>
                    <a:srgbClr val="FF0000"/>
                  </a:solidFill>
                </a:rPr>
                <a:t>=</a:t>
              </a:r>
              <a:endParaRPr>
                <a:solidFill>
                  <a:srgbClr val="FF0000"/>
                </a:solidFill>
              </a:endParaRPr>
            </a:p>
            <a:p>
              <a:pPr lvl="0" algn="ctr">
                <a:lnSpc>
                  <a:spcPct val="70000"/>
                </a:lnSpc>
              </a:pPr>
              <a:r>
                <a:rPr>
                  <a:solidFill>
                    <a:srgbClr val="FF0000"/>
                  </a:solidFill>
                </a:rPr>
                <a:t>polyhedron</a:t>
              </a:r>
            </a:p>
          </p:txBody>
        </p:sp>
      </p:grpSp>
      <p:grpSp>
        <p:nvGrpSpPr>
          <p:cNvPr id="842" name="Group 842"/>
          <p:cNvGrpSpPr/>
          <p:nvPr/>
        </p:nvGrpSpPr>
        <p:grpSpPr>
          <a:xfrm rot="6609001">
            <a:off x="4293258" y="2104831"/>
            <a:ext cx="6721677" cy="3787535"/>
            <a:chOff x="0" y="0"/>
            <a:chExt cx="6721675" cy="3787533"/>
          </a:xfrm>
        </p:grpSpPr>
        <p:sp>
          <p:nvSpPr>
            <p:cNvPr id="836" name="Shape 836"/>
            <p:cNvSpPr/>
            <p:nvPr/>
          </p:nvSpPr>
          <p:spPr>
            <a:xfrm>
              <a:off x="3341389" y="1874317"/>
              <a:ext cx="38898" cy="38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/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837" name="Shape 837"/>
            <p:cNvSpPr/>
            <p:nvPr/>
          </p:nvSpPr>
          <p:spPr>
            <a:xfrm>
              <a:off x="1635052" y="921320"/>
              <a:ext cx="3451572" cy="1944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/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838" name="Shape 838"/>
            <p:cNvSpPr/>
            <p:nvPr/>
          </p:nvSpPr>
          <p:spPr>
            <a:xfrm>
              <a:off x="2643143" y="1489359"/>
              <a:ext cx="1435390" cy="808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/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839" name="Shape 839"/>
            <p:cNvSpPr/>
            <p:nvPr/>
          </p:nvSpPr>
          <p:spPr>
            <a:xfrm>
              <a:off x="866358" y="488176"/>
              <a:ext cx="4988960" cy="2811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/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840" name="Shape 840"/>
            <p:cNvSpPr/>
            <p:nvPr/>
          </p:nvSpPr>
          <p:spPr>
            <a:xfrm>
              <a:off x="366390" y="206453"/>
              <a:ext cx="5988896" cy="3374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/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841" name="Shape 841"/>
            <p:cNvSpPr/>
            <p:nvPr/>
          </p:nvSpPr>
          <p:spPr>
            <a:xfrm>
              <a:off x="0" y="0"/>
              <a:ext cx="6721676" cy="3787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/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grpSp>
        <p:nvGrpSpPr>
          <p:cNvPr id="847" name="Group 847"/>
          <p:cNvGrpSpPr/>
          <p:nvPr/>
        </p:nvGrpSpPr>
        <p:grpSpPr>
          <a:xfrm>
            <a:off x="3260407" y="3460749"/>
            <a:ext cx="4422507" cy="1333966"/>
            <a:chOff x="-2444929" y="180434"/>
            <a:chExt cx="4422505" cy="1333964"/>
          </a:xfrm>
        </p:grpSpPr>
        <p:sp>
          <p:nvSpPr>
            <p:cNvPr id="843" name="Shape 843"/>
            <p:cNvSpPr/>
            <p:nvPr/>
          </p:nvSpPr>
          <p:spPr>
            <a:xfrm>
              <a:off x="1672191" y="180434"/>
              <a:ext cx="120800" cy="12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pic>
          <p:nvPicPr>
            <p:cNvPr id="844" name="pasted-image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725863" y="279400"/>
              <a:ext cx="251713" cy="2135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45" name="Shape 845"/>
            <p:cNvSpPr/>
            <p:nvPr/>
          </p:nvSpPr>
          <p:spPr>
            <a:xfrm flipV="1">
              <a:off x="-1245372" y="306106"/>
              <a:ext cx="2813264" cy="60879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846" name="Shape 846"/>
            <p:cNvSpPr/>
            <p:nvPr/>
          </p:nvSpPr>
          <p:spPr>
            <a:xfrm>
              <a:off x="-2444930" y="897038"/>
              <a:ext cx="1845207" cy="6173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 algn="ctr"/>
              <a:r>
                <a:rPr>
                  <a:solidFill>
                    <a:srgbClr val="FF0000"/>
                  </a:solidFill>
                </a:rPr>
                <a:t>optimal point</a:t>
              </a:r>
              <a:endParaRPr>
                <a:solidFill>
                  <a:srgbClr val="FF0000"/>
                </a:solidFill>
              </a:endParaRPr>
            </a:p>
            <a:p>
              <a:pPr lvl="0" algn="ctr"/>
              <a:r>
                <a:rPr>
                  <a:solidFill>
                    <a:srgbClr val="FF0000"/>
                  </a:solidFill>
                </a:rPr>
                <a:t>can be anywhere</a:t>
              </a:r>
            </a:p>
          </p:txBody>
        </p:sp>
      </p:grp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after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47" grpId="5"/>
      <p:bldP build="whole" bldLvl="1" animBg="1" rev="0" advAuto="0" spid="832" grpId="1"/>
      <p:bldP build="whole" bldLvl="1" animBg="1" rev="0" advAuto="0" spid="835" grpId="3"/>
      <p:bldP build="whole" bldLvl="1" animBg="1" rev="0" advAuto="0" spid="821" grpId="4"/>
      <p:bldP build="whole" bldLvl="1" animBg="1" rev="0" advAuto="0" spid="84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body" idx="1"/>
          </p:nvPr>
        </p:nvSpPr>
        <p:spPr>
          <a:xfrm>
            <a:off x="391477" y="1032325"/>
            <a:ext cx="7540626" cy="3353625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pPr lvl="0">
              <a:defRPr sz="1800"/>
            </a:pPr>
            <a:r>
              <a:rPr sz="2200"/>
              <a:t>general form</a:t>
            </a:r>
          </a:p>
        </p:txBody>
      </p:sp>
      <p:sp>
        <p:nvSpPr>
          <p:cNvPr id="92" name="Shape 92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93" name="Shape 93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96" name="Group 96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94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7" name="Shape 97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98" name="Shape 9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Constrained Optimization</a:t>
            </a:r>
          </a:p>
        </p:txBody>
      </p:sp>
      <p:pic>
        <p:nvPicPr>
          <p:cNvPr id="99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09490" y="1998141"/>
            <a:ext cx="5725020" cy="1388890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100" name="pasted-image.pdf"/>
          <p:cNvPicPr/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2068313" y="2309679"/>
            <a:ext cx="5007245" cy="7658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4" name="Group 104"/>
          <p:cNvGrpSpPr/>
          <p:nvPr/>
        </p:nvGrpSpPr>
        <p:grpSpPr>
          <a:xfrm>
            <a:off x="3967479" y="1024819"/>
            <a:ext cx="2340371" cy="1216731"/>
            <a:chOff x="0" y="0"/>
            <a:chExt cx="2340369" cy="1216730"/>
          </a:xfrm>
        </p:grpSpPr>
        <p:sp>
          <p:nvSpPr>
            <p:cNvPr id="101" name="Shape 101"/>
            <p:cNvSpPr/>
            <p:nvPr/>
          </p:nvSpPr>
          <p:spPr>
            <a:xfrm flipH="1">
              <a:off x="-1" y="384122"/>
              <a:ext cx="649650" cy="832609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02" name="Shape 102"/>
            <p:cNvSpPr/>
            <p:nvPr/>
          </p:nvSpPr>
          <p:spPr>
            <a:xfrm>
              <a:off x="469825" y="0"/>
              <a:ext cx="1870545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0000"/>
                  </a:solidFill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0000"/>
                  </a:solidFill>
                </a:rPr>
                <a:t>objective function</a:t>
              </a:r>
            </a:p>
          </p:txBody>
        </p:sp>
        <p:pic>
          <p:nvPicPr>
            <p:cNvPr id="103" name="pasted-image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81911" y="322113"/>
              <a:ext cx="1170173" cy="2247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8" name="Group 108"/>
          <p:cNvGrpSpPr/>
          <p:nvPr/>
        </p:nvGrpSpPr>
        <p:grpSpPr>
          <a:xfrm>
            <a:off x="2880388" y="3180516"/>
            <a:ext cx="2073695" cy="1265770"/>
            <a:chOff x="0" y="0"/>
            <a:chExt cx="2073694" cy="1265769"/>
          </a:xfrm>
        </p:grpSpPr>
        <p:sp>
          <p:nvSpPr>
            <p:cNvPr id="105" name="Shape 105"/>
            <p:cNvSpPr/>
            <p:nvPr/>
          </p:nvSpPr>
          <p:spPr>
            <a:xfrm>
              <a:off x="0" y="699868"/>
              <a:ext cx="2073695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0000"/>
                  </a:solidFill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0000"/>
                  </a:solidFill>
                </a:rPr>
                <a:t>constraint functions</a:t>
              </a:r>
            </a:p>
          </p:txBody>
        </p:sp>
        <p:sp>
          <p:nvSpPr>
            <p:cNvPr id="106" name="Shape 106"/>
            <p:cNvSpPr/>
            <p:nvPr/>
          </p:nvSpPr>
          <p:spPr>
            <a:xfrm flipV="1">
              <a:off x="922547" y="0"/>
              <a:ext cx="1" cy="765969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07" name="pasted-image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60993" y="1018683"/>
              <a:ext cx="1351708" cy="2470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slow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8" grpId="2"/>
      <p:bldP build="whole" bldLvl="1" animBg="1" rev="0" advAuto="0" spid="104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Shape 849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850" name="Shape 850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853" name="Group 853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851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2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54" name="Shape 854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855" name="Shape 8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Example QP</a:t>
            </a:r>
          </a:p>
        </p:txBody>
      </p:sp>
      <p:sp>
        <p:nvSpPr>
          <p:cNvPr id="856" name="Shape 85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Distance between polyhedra:</a:t>
            </a:r>
          </a:p>
        </p:txBody>
      </p:sp>
      <p:pic>
        <p:nvPicPr>
          <p:cNvPr id="857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6036" y="1467654"/>
            <a:ext cx="5120520" cy="2911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62" name="Group 862"/>
          <p:cNvGrpSpPr/>
          <p:nvPr/>
        </p:nvGrpSpPr>
        <p:grpSpPr>
          <a:xfrm>
            <a:off x="424594" y="2009209"/>
            <a:ext cx="3551235" cy="2412026"/>
            <a:chOff x="-127381" y="0"/>
            <a:chExt cx="3551234" cy="2412024"/>
          </a:xfrm>
        </p:grpSpPr>
        <p:sp>
          <p:nvSpPr>
            <p:cNvPr id="858" name="Shape 858"/>
            <p:cNvSpPr/>
            <p:nvPr/>
          </p:nvSpPr>
          <p:spPr>
            <a:xfrm rot="5370535">
              <a:off x="1085049" y="151828"/>
              <a:ext cx="855037" cy="556115"/>
            </a:xfrm>
            <a:prstGeom prst="rightArrow">
              <a:avLst>
                <a:gd name="adj1" fmla="val 58228"/>
                <a:gd name="adj2" fmla="val 59333"/>
              </a:avLst>
            </a:prstGeom>
            <a:solidFill>
              <a:srgbClr val="EEF4FF"/>
            </a:solidFill>
            <a:ln w="25400" cap="flat">
              <a:solidFill>
                <a:srgbClr val="1C4672"/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400"/>
              </a:lvl1pPr>
            </a:lstStyle>
            <a:p>
              <a:pPr lvl="0">
                <a:defRPr sz="1800"/>
              </a:pPr>
              <a:r>
                <a:rPr sz="1400"/>
                <a:t>QP</a:t>
              </a:r>
            </a:p>
          </p:txBody>
        </p:sp>
        <p:grpSp>
          <p:nvGrpSpPr>
            <p:cNvPr id="861" name="Group 861"/>
            <p:cNvGrpSpPr/>
            <p:nvPr/>
          </p:nvGrpSpPr>
          <p:grpSpPr>
            <a:xfrm>
              <a:off x="-127382" y="1092620"/>
              <a:ext cx="3551235" cy="1319405"/>
              <a:chOff x="-127381" y="-139699"/>
              <a:chExt cx="3551234" cy="1319404"/>
            </a:xfrm>
          </p:grpSpPr>
          <p:pic>
            <p:nvPicPr>
              <p:cNvPr id="859" name=""/>
              <p:cNvPicPr/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-127382" y="-139700"/>
                <a:ext cx="3551235" cy="1319405"/>
              </a:xfrm>
              <a:prstGeom prst="rect">
                <a:avLst/>
              </a:prstGeom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</p:pic>
          <p:pic>
            <p:nvPicPr>
              <p:cNvPr id="860" name="pasted-image.pdf"/>
              <p:cNvPicPr/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128446"/>
                <a:ext cx="3296472" cy="8339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863" name="Shape 863"/>
          <p:cNvSpPr/>
          <p:nvPr/>
        </p:nvSpPr>
        <p:spPr>
          <a:xfrm>
            <a:off x="6500803" y="1169741"/>
            <a:ext cx="1767357" cy="1765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739" y="2194"/>
                </a:moveTo>
                <a:lnTo>
                  <a:pt x="1465" y="7535"/>
                </a:lnTo>
                <a:lnTo>
                  <a:pt x="0" y="14669"/>
                </a:lnTo>
                <a:lnTo>
                  <a:pt x="5154" y="19699"/>
                </a:lnTo>
                <a:lnTo>
                  <a:pt x="11756" y="21600"/>
                </a:lnTo>
                <a:lnTo>
                  <a:pt x="18033" y="16277"/>
                </a:lnTo>
                <a:lnTo>
                  <a:pt x="21600" y="0"/>
                </a:lnTo>
                <a:lnTo>
                  <a:pt x="7739" y="2194"/>
                </a:lnTo>
                <a:close/>
              </a:path>
            </a:pathLst>
          </a:custGeom>
          <a:solidFill>
            <a:srgbClr val="00E200">
              <a:alpha val="15000"/>
            </a:srgbClr>
          </a:solidFill>
          <a:ln w="127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864" name="Shape 864"/>
          <p:cNvSpPr/>
          <p:nvPr/>
        </p:nvSpPr>
        <p:spPr>
          <a:xfrm>
            <a:off x="6861968" y="3378499"/>
            <a:ext cx="2090206" cy="11561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631" y="2065"/>
                </a:moveTo>
                <a:lnTo>
                  <a:pt x="0" y="11239"/>
                </a:lnTo>
                <a:lnTo>
                  <a:pt x="1875" y="17004"/>
                </a:lnTo>
                <a:lnTo>
                  <a:pt x="6605" y="21600"/>
                </a:lnTo>
                <a:lnTo>
                  <a:pt x="13192" y="21103"/>
                </a:lnTo>
                <a:lnTo>
                  <a:pt x="21600" y="7523"/>
                </a:lnTo>
                <a:lnTo>
                  <a:pt x="10232" y="0"/>
                </a:lnTo>
                <a:lnTo>
                  <a:pt x="5631" y="2065"/>
                </a:lnTo>
                <a:close/>
              </a:path>
            </a:pathLst>
          </a:custGeom>
          <a:solidFill>
            <a:srgbClr val="FF0000">
              <a:alpha val="15000"/>
            </a:srgbClr>
          </a:solidFill>
          <a:ln w="127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865" name="Shape 865"/>
          <p:cNvSpPr/>
          <p:nvPr/>
        </p:nvSpPr>
        <p:spPr>
          <a:xfrm>
            <a:off x="7471999" y="2962596"/>
            <a:ext cx="116483" cy="414360"/>
          </a:xfrm>
          <a:prstGeom prst="line">
            <a:avLst/>
          </a:prstGeom>
          <a:ln w="25400">
            <a:solidFill>
              <a:srgbClr val="FF0000"/>
            </a:solidFill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866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219372" y="1849168"/>
            <a:ext cx="330201" cy="347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867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619727" y="3841870"/>
            <a:ext cx="330201" cy="398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868" name="pasted-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39670" y="3037635"/>
            <a:ext cx="816755" cy="193127"/>
          </a:xfrm>
          <a:prstGeom prst="rect">
            <a:avLst/>
          </a:prstGeom>
          <a:ln w="12700">
            <a:miter lim="400000"/>
          </a:ln>
        </p:spPr>
      </p:pic>
      <p:sp>
        <p:nvSpPr>
          <p:cNvPr id="869" name="Shape 869"/>
          <p:cNvSpPr/>
          <p:nvPr/>
        </p:nvSpPr>
        <p:spPr>
          <a:xfrm>
            <a:off x="7396578" y="2838450"/>
            <a:ext cx="120800" cy="1207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870" name="Shape 870"/>
          <p:cNvSpPr/>
          <p:nvPr/>
        </p:nvSpPr>
        <p:spPr>
          <a:xfrm>
            <a:off x="7548978" y="3378200"/>
            <a:ext cx="120800" cy="1207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pic>
        <p:nvPicPr>
          <p:cNvPr id="871" name="pasted-image.pd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303902" y="2618775"/>
            <a:ext cx="213395" cy="222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872" name="pasted-image.pdf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612384" y="3452206"/>
            <a:ext cx="193390" cy="2224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6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Shape 874"/>
          <p:cNvSpPr/>
          <p:nvPr>
            <p:ph type="body" idx="1"/>
          </p:nvPr>
        </p:nvSpPr>
        <p:spPr>
          <a:xfrm>
            <a:off x="391477" y="782700"/>
            <a:ext cx="7540626" cy="33536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general form</a:t>
            </a:r>
            <a:endParaRPr sz="2200"/>
          </a:p>
          <a:p>
            <a:pPr lvl="0">
              <a:defRPr sz="1800"/>
            </a:pPr>
            <a:endParaRPr sz="2200"/>
          </a:p>
          <a:p>
            <a:pPr lvl="0">
              <a:defRPr sz="1800"/>
            </a:pPr>
            <a:endParaRPr sz="2200"/>
          </a:p>
        </p:txBody>
      </p:sp>
      <p:sp>
        <p:nvSpPr>
          <p:cNvPr id="875" name="Shape 875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876" name="Shape 876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879" name="Group 879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877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8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80" name="Shape 880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881" name="Shape 881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46799" tIns="46799" rIns="46799" bIns="46799"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Second-Order Cone Program (SOCP)</a:t>
            </a:r>
          </a:p>
        </p:txBody>
      </p:sp>
      <p:grpSp>
        <p:nvGrpSpPr>
          <p:cNvPr id="884" name="Group 884"/>
          <p:cNvGrpSpPr/>
          <p:nvPr/>
        </p:nvGrpSpPr>
        <p:grpSpPr>
          <a:xfrm>
            <a:off x="395040" y="1239894"/>
            <a:ext cx="6514963" cy="1166379"/>
            <a:chOff x="-139700" y="-139699"/>
            <a:chExt cx="6514962" cy="1166378"/>
          </a:xfrm>
        </p:grpSpPr>
        <p:pic>
          <p:nvPicPr>
            <p:cNvPr id="882" name="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39700" y="-139700"/>
              <a:ext cx="6514962" cy="1166379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  <p:pic>
          <p:nvPicPr>
            <p:cNvPr id="883" name="pasted-image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38199" y="101280"/>
              <a:ext cx="5959164" cy="6839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Shape 886"/>
          <p:cNvSpPr/>
          <p:nvPr>
            <p:ph type="body" idx="1"/>
          </p:nvPr>
        </p:nvSpPr>
        <p:spPr>
          <a:xfrm>
            <a:off x="391477" y="782700"/>
            <a:ext cx="7540626" cy="33536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general form</a:t>
            </a:r>
            <a:endParaRPr sz="2200"/>
          </a:p>
          <a:p>
            <a:pPr lvl="0">
              <a:defRPr sz="1800"/>
            </a:pPr>
            <a:endParaRPr sz="2200"/>
          </a:p>
          <a:p>
            <a:pPr lvl="0">
              <a:defRPr sz="1800"/>
            </a:pPr>
            <a:endParaRPr sz="2200"/>
          </a:p>
          <a:p>
            <a:pPr lvl="0">
              <a:defRPr sz="1800"/>
            </a:pPr>
            <a:endParaRPr sz="2200"/>
          </a:p>
          <a:p>
            <a:pPr lvl="0" marL="182563" indent="-182563">
              <a:defRPr sz="1800"/>
            </a:pPr>
            <a:endParaRPr sz="1500"/>
          </a:p>
          <a:p>
            <a:pPr lvl="0">
              <a:defRPr sz="1800"/>
            </a:pPr>
            <a:r>
              <a:rPr sz="2200"/>
              <a:t> </a:t>
            </a:r>
          </a:p>
        </p:txBody>
      </p:sp>
      <p:sp>
        <p:nvSpPr>
          <p:cNvPr id="887" name="Shape 887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888" name="Shape 888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891" name="Group 891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889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0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92" name="Shape 892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893" name="Shape 893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46799" tIns="46799" rIns="46799" bIns="46799"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Second-Order Cone Program (SOCP)</a:t>
            </a:r>
          </a:p>
        </p:txBody>
      </p:sp>
      <p:grpSp>
        <p:nvGrpSpPr>
          <p:cNvPr id="896" name="Group 896"/>
          <p:cNvGrpSpPr/>
          <p:nvPr/>
        </p:nvGrpSpPr>
        <p:grpSpPr>
          <a:xfrm>
            <a:off x="395040" y="1239894"/>
            <a:ext cx="6514963" cy="1166379"/>
            <a:chOff x="-139700" y="-139699"/>
            <a:chExt cx="6514962" cy="1166378"/>
          </a:xfrm>
        </p:grpSpPr>
        <p:pic>
          <p:nvPicPr>
            <p:cNvPr id="894" name="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39700" y="-139700"/>
              <a:ext cx="6514962" cy="1166379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  <p:pic>
          <p:nvPicPr>
            <p:cNvPr id="895" name="pasted-image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38199" y="101280"/>
              <a:ext cx="5959164" cy="6839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97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89281" y="2679505"/>
            <a:ext cx="3580860" cy="2690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Shape 899"/>
          <p:cNvSpPr/>
          <p:nvPr>
            <p:ph type="body" idx="1"/>
          </p:nvPr>
        </p:nvSpPr>
        <p:spPr>
          <a:xfrm>
            <a:off x="391477" y="782700"/>
            <a:ext cx="7540626" cy="33536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general form</a:t>
            </a:r>
            <a:endParaRPr sz="2200"/>
          </a:p>
          <a:p>
            <a:pPr lvl="0">
              <a:defRPr sz="1800"/>
            </a:pPr>
            <a:endParaRPr sz="2200"/>
          </a:p>
          <a:p>
            <a:pPr lvl="0">
              <a:defRPr sz="1800"/>
            </a:pPr>
            <a:endParaRPr sz="2200"/>
          </a:p>
          <a:p>
            <a:pPr lvl="0">
              <a:defRPr sz="1800"/>
            </a:pPr>
            <a:endParaRPr sz="2200"/>
          </a:p>
          <a:p>
            <a:pPr lvl="0" marL="182563" indent="-182563">
              <a:defRPr sz="1800"/>
            </a:pPr>
            <a:endParaRPr sz="1500"/>
          </a:p>
          <a:p>
            <a:pPr lvl="0">
              <a:defRPr sz="1800"/>
            </a:pPr>
            <a:r>
              <a:rPr sz="2200"/>
              <a:t> </a:t>
            </a:r>
            <a:endParaRPr sz="2200"/>
          </a:p>
          <a:p>
            <a:pPr lvl="0">
              <a:defRPr sz="1800"/>
            </a:pPr>
            <a:endParaRPr sz="2200"/>
          </a:p>
          <a:p>
            <a:pPr lvl="0">
              <a:defRPr sz="1800"/>
            </a:pPr>
            <a:r>
              <a:rPr sz="2200"/>
              <a:t>example constraint:</a:t>
            </a:r>
          </a:p>
        </p:txBody>
      </p:sp>
      <p:sp>
        <p:nvSpPr>
          <p:cNvPr id="900" name="Shape 900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901" name="Shape 901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904" name="Group 904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902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3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05" name="Shape 905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906" name="Shape 906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46799" tIns="46799" rIns="46799" bIns="46799"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Second-Order Cone Program (SOCP)</a:t>
            </a:r>
          </a:p>
        </p:txBody>
      </p:sp>
      <p:grpSp>
        <p:nvGrpSpPr>
          <p:cNvPr id="909" name="Group 909"/>
          <p:cNvGrpSpPr/>
          <p:nvPr/>
        </p:nvGrpSpPr>
        <p:grpSpPr>
          <a:xfrm>
            <a:off x="395040" y="1239894"/>
            <a:ext cx="6514963" cy="1166379"/>
            <a:chOff x="-139700" y="-139699"/>
            <a:chExt cx="6514962" cy="1166378"/>
          </a:xfrm>
        </p:grpSpPr>
        <p:pic>
          <p:nvPicPr>
            <p:cNvPr id="907" name="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39700" y="-139700"/>
              <a:ext cx="6514962" cy="1166379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  <p:pic>
          <p:nvPicPr>
            <p:cNvPr id="908" name="pasted-image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38199" y="101280"/>
              <a:ext cx="5959164" cy="6839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10" name="Screen Shot 2015-06-23 at 21.33.25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06908" y="2795899"/>
            <a:ext cx="1645403" cy="1734634"/>
          </a:xfrm>
          <a:prstGeom prst="rect">
            <a:avLst/>
          </a:prstGeom>
          <a:ln w="12700">
            <a:miter lim="400000"/>
          </a:ln>
        </p:spPr>
      </p:pic>
      <p:pic>
        <p:nvPicPr>
          <p:cNvPr id="911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89281" y="2679505"/>
            <a:ext cx="3580860" cy="269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12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79541" y="3891811"/>
            <a:ext cx="1896560" cy="364206"/>
          </a:xfrm>
          <a:prstGeom prst="rect">
            <a:avLst/>
          </a:prstGeom>
          <a:ln w="12700">
            <a:miter lim="400000"/>
          </a:ln>
        </p:spPr>
      </p:pic>
      <p:sp>
        <p:nvSpPr>
          <p:cNvPr id="913" name="Shape 913"/>
          <p:cNvSpPr/>
          <p:nvPr/>
        </p:nvSpPr>
        <p:spPr>
          <a:xfrm flipV="1">
            <a:off x="5906192" y="4276097"/>
            <a:ext cx="808446" cy="250754"/>
          </a:xfrm>
          <a:prstGeom prst="line">
            <a:avLst/>
          </a:prstGeom>
          <a:ln w="25400">
            <a:solidFill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914" name="Shape 914"/>
          <p:cNvSpPr/>
          <p:nvPr/>
        </p:nvSpPr>
        <p:spPr>
          <a:xfrm flipV="1">
            <a:off x="5924109" y="2593659"/>
            <a:ext cx="6423" cy="849268"/>
          </a:xfrm>
          <a:prstGeom prst="line">
            <a:avLst/>
          </a:prstGeom>
          <a:ln w="25400">
            <a:solidFill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915" name="pasted-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416754" y="4919109"/>
            <a:ext cx="263486" cy="175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916" name="pasted-image.pd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488747" y="4390307"/>
            <a:ext cx="271471" cy="175658"/>
          </a:xfrm>
          <a:prstGeom prst="rect">
            <a:avLst/>
          </a:prstGeom>
          <a:ln w="12700">
            <a:miter lim="400000"/>
          </a:ln>
        </p:spPr>
      </p:pic>
      <p:sp>
        <p:nvSpPr>
          <p:cNvPr id="917" name="Shape 917"/>
          <p:cNvSpPr/>
          <p:nvPr/>
        </p:nvSpPr>
        <p:spPr>
          <a:xfrm>
            <a:off x="5918892" y="4526294"/>
            <a:ext cx="795965" cy="388546"/>
          </a:xfrm>
          <a:prstGeom prst="line">
            <a:avLst/>
          </a:prstGeom>
          <a:ln w="25400">
            <a:solidFill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918" name="pasted-image.pdf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575141" y="2548080"/>
            <a:ext cx="259244" cy="1756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Shape 920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921" name="Shape 921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924" name="Group 924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922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3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25" name="Shape 925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926" name="Shape 926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46799" tIns="46799" rIns="46799" bIns="46799"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Example SOCP</a:t>
            </a:r>
          </a:p>
        </p:txBody>
      </p:sp>
      <p:sp>
        <p:nvSpPr>
          <p:cNvPr id="927" name="Shape 927"/>
          <p:cNvSpPr/>
          <p:nvPr>
            <p:ph type="body" idx="1"/>
          </p:nvPr>
        </p:nvSpPr>
        <p:spPr>
          <a:xfrm>
            <a:off x="401637" y="820853"/>
            <a:ext cx="3847480" cy="3489466"/>
          </a:xfrm>
          <a:prstGeom prst="rect">
            <a:avLst/>
          </a:prstGeom>
        </p:spPr>
        <p:txBody>
          <a:bodyPr/>
          <a:lstStyle/>
          <a:p>
            <a:pPr lvl="0" marL="182563" indent="-182563">
              <a:defRPr sz="1800"/>
            </a:pPr>
            <a:r>
              <a:t>Bounded (conformal) distortion mappings in 2D </a:t>
            </a:r>
            <a:r>
              <a:rPr b="1"/>
              <a:t>[Lipman 2012]</a:t>
            </a:r>
            <a:r>
              <a:t>:</a:t>
            </a:r>
          </a:p>
        </p:txBody>
      </p:sp>
      <p:grpSp>
        <p:nvGrpSpPr>
          <p:cNvPr id="934" name="Group 934"/>
          <p:cNvGrpSpPr/>
          <p:nvPr/>
        </p:nvGrpSpPr>
        <p:grpSpPr>
          <a:xfrm>
            <a:off x="475078" y="3321050"/>
            <a:ext cx="2419803" cy="729531"/>
            <a:chOff x="0" y="0"/>
            <a:chExt cx="2419801" cy="729530"/>
          </a:xfrm>
        </p:grpSpPr>
        <p:sp>
          <p:nvSpPr>
            <p:cNvPr id="928" name="Shape 928"/>
            <p:cNvSpPr/>
            <p:nvPr/>
          </p:nvSpPr>
          <p:spPr>
            <a:xfrm>
              <a:off x="20221" y="22225"/>
              <a:ext cx="2399581" cy="685801"/>
            </a:xfrm>
            <a:prstGeom prst="rect">
              <a:avLst/>
            </a:prstGeom>
            <a:solidFill>
              <a:srgbClr val="DDDDDD"/>
            </a:solidFill>
            <a:ln w="635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929" name="Shape 929"/>
            <p:cNvSpPr/>
            <p:nvPr/>
          </p:nvSpPr>
          <p:spPr>
            <a:xfrm>
              <a:off x="0" y="0"/>
              <a:ext cx="43731" cy="43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1AB00"/>
            </a:solidFill>
            <a:ln w="508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930" name="Shape 930"/>
            <p:cNvSpPr/>
            <p:nvPr/>
          </p:nvSpPr>
          <p:spPr>
            <a:xfrm>
              <a:off x="0" y="685800"/>
              <a:ext cx="43731" cy="43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1AB00"/>
            </a:solidFill>
            <a:ln w="508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931" name="Shape 931"/>
            <p:cNvSpPr/>
            <p:nvPr/>
          </p:nvSpPr>
          <p:spPr>
            <a:xfrm>
              <a:off x="1114425" y="685800"/>
              <a:ext cx="43731" cy="43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1AB00"/>
            </a:solidFill>
            <a:ln w="508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932" name="Shape 932"/>
            <p:cNvSpPr/>
            <p:nvPr/>
          </p:nvSpPr>
          <p:spPr>
            <a:xfrm>
              <a:off x="1114425" y="0"/>
              <a:ext cx="43731" cy="43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1AB00"/>
            </a:solidFill>
            <a:ln w="508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933" name="Shape 933"/>
            <p:cNvSpPr/>
            <p:nvPr/>
          </p:nvSpPr>
          <p:spPr>
            <a:xfrm>
              <a:off x="2095500" y="342900"/>
              <a:ext cx="43731" cy="43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1AB00"/>
            </a:solidFill>
            <a:ln w="508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grpSp>
        <p:nvGrpSpPr>
          <p:cNvPr id="937" name="Group 937"/>
          <p:cNvGrpSpPr/>
          <p:nvPr/>
        </p:nvGrpSpPr>
        <p:grpSpPr>
          <a:xfrm>
            <a:off x="3241695" y="770490"/>
            <a:ext cx="5475430" cy="2909404"/>
            <a:chOff x="0" y="0"/>
            <a:chExt cx="5475429" cy="2909403"/>
          </a:xfrm>
        </p:grpSpPr>
        <p:pic>
          <p:nvPicPr>
            <p:cNvPr id="935" name="Screen Shot 2015-06-23 at 14.31.22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89481" y="0"/>
              <a:ext cx="3885949" cy="19964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36" name="Shape 936"/>
            <p:cNvSpPr/>
            <p:nvPr/>
          </p:nvSpPr>
          <p:spPr>
            <a:xfrm rot="19682073">
              <a:off x="27300" y="2195200"/>
              <a:ext cx="1169015" cy="437966"/>
            </a:xfrm>
            <a:prstGeom prst="rightArrow">
              <a:avLst>
                <a:gd name="adj1" fmla="val 58228"/>
                <a:gd name="adj2" fmla="val 75339"/>
              </a:avLst>
            </a:prstGeom>
            <a:solidFill>
              <a:srgbClr val="EEF4FF"/>
            </a:solidFill>
            <a:ln w="25400" cap="flat">
              <a:solidFill>
                <a:srgbClr val="1C4672"/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000"/>
              </a:lvl1pPr>
            </a:lstStyle>
            <a:p>
              <a:pPr lvl="0">
                <a:defRPr sz="1800"/>
              </a:pPr>
              <a:r>
                <a:rPr sz="1000"/>
                <a:t>LSCM</a:t>
              </a:r>
            </a:p>
          </p:txBody>
        </p:sp>
      </p:grpSp>
      <p:grpSp>
        <p:nvGrpSpPr>
          <p:cNvPr id="940" name="Group 940"/>
          <p:cNvGrpSpPr/>
          <p:nvPr/>
        </p:nvGrpSpPr>
        <p:grpSpPr>
          <a:xfrm>
            <a:off x="3255627" y="2738618"/>
            <a:ext cx="5467588" cy="2022521"/>
            <a:chOff x="0" y="0"/>
            <a:chExt cx="5467586" cy="2022519"/>
          </a:xfrm>
        </p:grpSpPr>
        <p:pic>
          <p:nvPicPr>
            <p:cNvPr id="938" name="Screen Shot 2015-06-23 at 14.32.04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554449" y="0"/>
              <a:ext cx="3913138" cy="20225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39" name="Shape 939"/>
            <p:cNvSpPr/>
            <p:nvPr/>
          </p:nvSpPr>
          <p:spPr>
            <a:xfrm rot="1367252">
              <a:off x="39192" y="1166761"/>
              <a:ext cx="1169015" cy="437966"/>
            </a:xfrm>
            <a:prstGeom prst="rightArrow">
              <a:avLst>
                <a:gd name="adj1" fmla="val 58228"/>
                <a:gd name="adj2" fmla="val 75339"/>
              </a:avLst>
            </a:prstGeom>
            <a:solidFill>
              <a:srgbClr val="EEF4FF"/>
            </a:solidFill>
            <a:ln w="25400" cap="flat">
              <a:solidFill>
                <a:srgbClr val="1C4672"/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000"/>
              </a:lvl1pPr>
            </a:lstStyle>
            <a:p>
              <a:pPr lvl="0">
                <a:defRPr sz="1800"/>
              </a:pPr>
              <a:r>
                <a:rPr sz="1000"/>
                <a:t>BD-LSCM</a:t>
              </a:r>
            </a:p>
          </p:txBody>
        </p:sp>
      </p:grpSp>
      <p:sp>
        <p:nvSpPr>
          <p:cNvPr id="941" name="Shape 941"/>
          <p:cNvSpPr/>
          <p:nvPr/>
        </p:nvSpPr>
        <p:spPr>
          <a:xfrm>
            <a:off x="514694" y="1690375"/>
            <a:ext cx="440140" cy="4401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1C4672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lvl="0"/>
          </a:p>
        </p:txBody>
      </p:sp>
      <p:sp>
        <p:nvSpPr>
          <p:cNvPr id="942" name="Shape 942"/>
          <p:cNvSpPr/>
          <p:nvPr/>
        </p:nvSpPr>
        <p:spPr>
          <a:xfrm>
            <a:off x="637397" y="1877109"/>
            <a:ext cx="194733" cy="1947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68" h="18926" fill="norm" stroke="1" extrusionOk="0">
                <a:moveTo>
                  <a:pt x="4768" y="1368"/>
                </a:moveTo>
                <a:lnTo>
                  <a:pt x="4768" y="1368"/>
                </a:lnTo>
                <a:cubicBezTo>
                  <a:pt x="9438" y="-1337"/>
                  <a:pt x="15514" y="95"/>
                  <a:pt x="18340" y="4566"/>
                </a:cubicBezTo>
                <a:cubicBezTo>
                  <a:pt x="21165" y="9036"/>
                  <a:pt x="19669" y="14853"/>
                  <a:pt x="14999" y="17558"/>
                </a:cubicBezTo>
                <a:cubicBezTo>
                  <a:pt x="10329" y="20263"/>
                  <a:pt x="4253" y="18831"/>
                  <a:pt x="1427" y="14360"/>
                </a:cubicBezTo>
                <a:cubicBezTo>
                  <a:pt x="-145" y="11872"/>
                  <a:pt x="-435" y="8830"/>
                  <a:pt x="641" y="6110"/>
                </a:cubicBezTo>
              </a:path>
            </a:pathLst>
          </a:custGeom>
          <a:ln w="25400">
            <a:solidFill>
              <a:srgbClr val="96BCFF"/>
            </a:solidFill>
            <a:round/>
            <a:head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 lvl="0" algn="ctr"/>
          </a:p>
        </p:txBody>
      </p:sp>
      <p:grpSp>
        <p:nvGrpSpPr>
          <p:cNvPr id="946" name="Group 946"/>
          <p:cNvGrpSpPr/>
          <p:nvPr/>
        </p:nvGrpSpPr>
        <p:grpSpPr>
          <a:xfrm>
            <a:off x="1132057" y="1492400"/>
            <a:ext cx="1631024" cy="756251"/>
            <a:chOff x="0" y="0"/>
            <a:chExt cx="1631022" cy="756250"/>
          </a:xfrm>
        </p:grpSpPr>
        <p:sp>
          <p:nvSpPr>
            <p:cNvPr id="943" name="Shape 943"/>
            <p:cNvSpPr/>
            <p:nvPr/>
          </p:nvSpPr>
          <p:spPr>
            <a:xfrm rot="20088878">
              <a:off x="736198" y="158055"/>
              <a:ext cx="841157" cy="440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1C4672"/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lvl="0"/>
            </a:p>
          </p:txBody>
        </p:sp>
        <p:sp>
          <p:nvSpPr>
            <p:cNvPr id="944" name="Shape 944"/>
            <p:cNvSpPr/>
            <p:nvPr/>
          </p:nvSpPr>
          <p:spPr>
            <a:xfrm>
              <a:off x="0" y="248472"/>
              <a:ext cx="697601" cy="437927"/>
            </a:xfrm>
            <a:prstGeom prst="rightArrow">
              <a:avLst>
                <a:gd name="adj1" fmla="val 58228"/>
                <a:gd name="adj2" fmla="val 75346"/>
              </a:avLst>
            </a:prstGeom>
            <a:solidFill>
              <a:srgbClr val="EEF4FF"/>
            </a:solidFill>
            <a:ln w="25400" cap="flat">
              <a:solidFill>
                <a:srgbClr val="1C4672"/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000"/>
              </a:lvl1pPr>
            </a:lstStyle>
            <a:p>
              <a:pPr lvl="0">
                <a:defRPr sz="1800"/>
              </a:pPr>
              <a:r>
                <a:rPr sz="1000"/>
                <a:t>deform</a:t>
              </a:r>
            </a:p>
          </p:txBody>
        </p:sp>
        <p:sp>
          <p:nvSpPr>
            <p:cNvPr id="945" name="Shape 945"/>
            <p:cNvSpPr/>
            <p:nvPr/>
          </p:nvSpPr>
          <p:spPr>
            <a:xfrm>
              <a:off x="1073486" y="322897"/>
              <a:ext cx="194733" cy="19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8" h="18926" fill="norm" stroke="1" extrusionOk="0">
                  <a:moveTo>
                    <a:pt x="4768" y="1368"/>
                  </a:moveTo>
                  <a:lnTo>
                    <a:pt x="4768" y="1368"/>
                  </a:lnTo>
                  <a:cubicBezTo>
                    <a:pt x="9438" y="-1337"/>
                    <a:pt x="15514" y="95"/>
                    <a:pt x="18340" y="4566"/>
                  </a:cubicBezTo>
                  <a:cubicBezTo>
                    <a:pt x="21165" y="9036"/>
                    <a:pt x="19669" y="14853"/>
                    <a:pt x="14999" y="17558"/>
                  </a:cubicBezTo>
                  <a:cubicBezTo>
                    <a:pt x="10329" y="20263"/>
                    <a:pt x="4253" y="18831"/>
                    <a:pt x="1427" y="14360"/>
                  </a:cubicBezTo>
                  <a:cubicBezTo>
                    <a:pt x="-145" y="11872"/>
                    <a:pt x="-435" y="8830"/>
                    <a:pt x="641" y="6110"/>
                  </a:cubicBezTo>
                </a:path>
              </a:pathLst>
            </a:custGeom>
            <a:noFill/>
            <a:ln w="25400" cap="flat">
              <a:solidFill>
                <a:srgbClr val="96BCFF"/>
              </a:solidFill>
              <a:prstDash val="solid"/>
              <a:round/>
              <a:headEnd type="stealth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</a:p>
          </p:txBody>
        </p:sp>
      </p:grpSp>
      <p:grpSp>
        <p:nvGrpSpPr>
          <p:cNvPr id="951" name="Group 951"/>
          <p:cNvGrpSpPr/>
          <p:nvPr/>
        </p:nvGrpSpPr>
        <p:grpSpPr>
          <a:xfrm>
            <a:off x="2851494" y="1551228"/>
            <a:ext cx="976956" cy="790639"/>
            <a:chOff x="0" y="0"/>
            <a:chExt cx="976954" cy="790638"/>
          </a:xfrm>
        </p:grpSpPr>
        <p:sp>
          <p:nvSpPr>
            <p:cNvPr id="947" name="Shape 947"/>
            <p:cNvSpPr/>
            <p:nvPr/>
          </p:nvSpPr>
          <p:spPr>
            <a:xfrm rot="741812">
              <a:off x="131957" y="88579"/>
              <a:ext cx="841157" cy="126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1C4672"/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lvl="0"/>
            </a:p>
          </p:txBody>
        </p:sp>
        <p:sp>
          <p:nvSpPr>
            <p:cNvPr id="948" name="Shape 948"/>
            <p:cNvSpPr/>
            <p:nvPr/>
          </p:nvSpPr>
          <p:spPr>
            <a:xfrm>
              <a:off x="439899" y="60869"/>
              <a:ext cx="194732" cy="19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8" h="18926" fill="norm" stroke="1" extrusionOk="0">
                  <a:moveTo>
                    <a:pt x="4768" y="1368"/>
                  </a:moveTo>
                  <a:lnTo>
                    <a:pt x="4768" y="1368"/>
                  </a:lnTo>
                  <a:cubicBezTo>
                    <a:pt x="9438" y="-1337"/>
                    <a:pt x="15514" y="95"/>
                    <a:pt x="18340" y="4566"/>
                  </a:cubicBezTo>
                  <a:cubicBezTo>
                    <a:pt x="21165" y="9036"/>
                    <a:pt x="19669" y="14853"/>
                    <a:pt x="14999" y="17558"/>
                  </a:cubicBezTo>
                  <a:cubicBezTo>
                    <a:pt x="10329" y="20263"/>
                    <a:pt x="4253" y="18831"/>
                    <a:pt x="1427" y="14360"/>
                  </a:cubicBezTo>
                  <a:cubicBezTo>
                    <a:pt x="-145" y="11872"/>
                    <a:pt x="-435" y="8830"/>
                    <a:pt x="641" y="6110"/>
                  </a:cubicBezTo>
                </a:path>
              </a:pathLst>
            </a:custGeom>
            <a:noFill/>
            <a:ln w="25400" cap="flat">
              <a:solidFill>
                <a:srgbClr val="96BCFF"/>
              </a:solidFill>
              <a:prstDash val="solid"/>
              <a:round/>
              <a:headEnd type="stealth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</a:p>
          </p:txBody>
        </p:sp>
        <p:sp>
          <p:nvSpPr>
            <p:cNvPr id="949" name="Shape 949"/>
            <p:cNvSpPr/>
            <p:nvPr/>
          </p:nvSpPr>
          <p:spPr>
            <a:xfrm>
              <a:off x="0" y="350499"/>
              <a:ext cx="440140" cy="440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1C4672"/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lvl="0"/>
            </a:p>
          </p:txBody>
        </p:sp>
        <p:sp>
          <p:nvSpPr>
            <p:cNvPr id="950" name="Shape 950"/>
            <p:cNvSpPr/>
            <p:nvPr/>
          </p:nvSpPr>
          <p:spPr>
            <a:xfrm>
              <a:off x="122704" y="557312"/>
              <a:ext cx="194733" cy="19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8" h="18926" fill="norm" stroke="1" extrusionOk="0">
                  <a:moveTo>
                    <a:pt x="15000" y="1368"/>
                  </a:moveTo>
                  <a:lnTo>
                    <a:pt x="15000" y="1368"/>
                  </a:lnTo>
                  <a:cubicBezTo>
                    <a:pt x="10330" y="-1337"/>
                    <a:pt x="4254" y="95"/>
                    <a:pt x="1428" y="4566"/>
                  </a:cubicBezTo>
                  <a:cubicBezTo>
                    <a:pt x="-1397" y="9036"/>
                    <a:pt x="99" y="14853"/>
                    <a:pt x="4769" y="17558"/>
                  </a:cubicBezTo>
                  <a:cubicBezTo>
                    <a:pt x="9439" y="20263"/>
                    <a:pt x="15515" y="18831"/>
                    <a:pt x="18341" y="14360"/>
                  </a:cubicBezTo>
                  <a:cubicBezTo>
                    <a:pt x="19913" y="11872"/>
                    <a:pt x="20203" y="8830"/>
                    <a:pt x="19127" y="6110"/>
                  </a:cubicBezTo>
                </a:path>
              </a:pathLst>
            </a:custGeom>
            <a:noFill/>
            <a:ln w="25400" cap="flat">
              <a:solidFill>
                <a:srgbClr val="96BCFF"/>
              </a:solidFill>
              <a:prstDash val="solid"/>
              <a:round/>
              <a:headEnd type="stealth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</a:p>
          </p:txBody>
        </p:sp>
      </p:grpSp>
      <p:grpSp>
        <p:nvGrpSpPr>
          <p:cNvPr id="954" name="Group 954"/>
          <p:cNvGrpSpPr/>
          <p:nvPr/>
        </p:nvGrpSpPr>
        <p:grpSpPr>
          <a:xfrm>
            <a:off x="3165946" y="1464391"/>
            <a:ext cx="560041" cy="514180"/>
            <a:chOff x="0" y="0"/>
            <a:chExt cx="560040" cy="514179"/>
          </a:xfrm>
        </p:grpSpPr>
        <p:sp>
          <p:nvSpPr>
            <p:cNvPr id="952" name="Shape 952"/>
            <p:cNvSpPr/>
            <p:nvPr/>
          </p:nvSpPr>
          <p:spPr>
            <a:xfrm>
              <a:off x="0" y="23862"/>
              <a:ext cx="560041" cy="490318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953" name="Shape 953"/>
            <p:cNvSpPr/>
            <p:nvPr/>
          </p:nvSpPr>
          <p:spPr>
            <a:xfrm flipH="1">
              <a:off x="83566" y="0"/>
              <a:ext cx="400002" cy="47665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grpSp>
        <p:nvGrpSpPr>
          <p:cNvPr id="957" name="Group 957"/>
          <p:cNvGrpSpPr/>
          <p:nvPr/>
        </p:nvGrpSpPr>
        <p:grpSpPr>
          <a:xfrm>
            <a:off x="2810346" y="1953341"/>
            <a:ext cx="560041" cy="514180"/>
            <a:chOff x="0" y="0"/>
            <a:chExt cx="560040" cy="514179"/>
          </a:xfrm>
        </p:grpSpPr>
        <p:sp>
          <p:nvSpPr>
            <p:cNvPr id="955" name="Shape 955"/>
            <p:cNvSpPr/>
            <p:nvPr/>
          </p:nvSpPr>
          <p:spPr>
            <a:xfrm>
              <a:off x="-1" y="23862"/>
              <a:ext cx="560042" cy="490318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956" name="Shape 956"/>
            <p:cNvSpPr/>
            <p:nvPr/>
          </p:nvSpPr>
          <p:spPr>
            <a:xfrm flipH="1">
              <a:off x="83566" y="-1"/>
              <a:ext cx="400002" cy="476651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sp>
        <p:nvSpPr>
          <p:cNvPr id="958" name="Shape 958"/>
          <p:cNvSpPr/>
          <p:nvPr/>
        </p:nvSpPr>
        <p:spPr>
          <a:xfrm>
            <a:off x="827990" y="2268622"/>
            <a:ext cx="2569678" cy="46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1300">
                <a:solidFill>
                  <a:srgbClr val="FF0000"/>
                </a:solidFill>
              </a:rPr>
              <a:t>non-convex constraint but </a:t>
            </a:r>
            <a:endParaRPr sz="1300">
              <a:solidFill>
                <a:srgbClr val="FF0000"/>
              </a:solidFill>
            </a:endParaRPr>
          </a:p>
          <a:p>
            <a:pPr lvl="0"/>
            <a:r>
              <a:rPr sz="1300">
                <a:solidFill>
                  <a:srgbClr val="FF0000"/>
                </a:solidFill>
              </a:rPr>
              <a:t>approximation by SOCP possible!</a:t>
            </a:r>
          </a:p>
        </p:txBody>
      </p:sp>
      <p:pic>
        <p:nvPicPr>
          <p:cNvPr id="959" name="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34895" y="858139"/>
            <a:ext cx="2137327" cy="698501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960" name="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557107" y="2856033"/>
            <a:ext cx="2292902" cy="1655714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presetClass="entr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presetClass="entr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presetClass="entr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presetClass="entr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presetClass="entr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59" grpId="9"/>
      <p:bldP build="whole" bldLvl="1" animBg="1" rev="0" advAuto="0" spid="951" grpId="2"/>
      <p:bldP build="whole" bldLvl="1" animBg="1" rev="0" advAuto="0" spid="937" grpId="7"/>
      <p:bldP build="whole" bldLvl="1" animBg="1" rev="0" advAuto="0" spid="958" grpId="5"/>
      <p:bldP build="whole" bldLvl="1" animBg="1" rev="0" advAuto="0" spid="954" grpId="3"/>
      <p:bldP build="whole" bldLvl="1" animBg="1" rev="0" advAuto="0" spid="957" grpId="4"/>
      <p:bldP build="whole" bldLvl="1" animBg="1" rev="0" advAuto="0" spid="946" grpId="1"/>
      <p:bldP build="whole" bldLvl="1" animBg="1" rev="0" advAuto="0" spid="934" grpId="6"/>
      <p:bldP build="whole" bldLvl="1" animBg="1" rev="0" advAuto="0" spid="940" grpId="8"/>
      <p:bldP build="whole" bldLvl="1" animBg="1" rev="0" advAuto="0" spid="960" grpId="1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Shape 962"/>
          <p:cNvSpPr/>
          <p:nvPr>
            <p:ph type="body" idx="1"/>
          </p:nvPr>
        </p:nvSpPr>
        <p:spPr>
          <a:xfrm>
            <a:off x="391477" y="782700"/>
            <a:ext cx="7540626" cy="3353625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pPr lvl="0">
              <a:defRPr sz="1800"/>
            </a:pPr>
            <a:r>
              <a:rPr sz="2200"/>
              <a:t>general form</a:t>
            </a:r>
          </a:p>
        </p:txBody>
      </p:sp>
      <p:sp>
        <p:nvSpPr>
          <p:cNvPr id="963" name="Shape 963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964" name="Shape 964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967" name="Group 967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965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6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68" name="Shape 968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969" name="Shape 96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Semidefinite Program (SDP)</a:t>
            </a:r>
          </a:p>
        </p:txBody>
      </p:sp>
      <p:grpSp>
        <p:nvGrpSpPr>
          <p:cNvPr id="972" name="Group 972"/>
          <p:cNvGrpSpPr/>
          <p:nvPr/>
        </p:nvGrpSpPr>
        <p:grpSpPr>
          <a:xfrm>
            <a:off x="493220" y="1219525"/>
            <a:ext cx="4973450" cy="1649029"/>
            <a:chOff x="-139700" y="-139700"/>
            <a:chExt cx="4973449" cy="1649027"/>
          </a:xfrm>
        </p:grpSpPr>
        <p:pic>
          <p:nvPicPr>
            <p:cNvPr id="970" name="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39700" y="-139700"/>
              <a:ext cx="4973450" cy="1649028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  <p:pic>
          <p:nvPicPr>
            <p:cNvPr id="971" name="pasted-image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64401" y="64067"/>
              <a:ext cx="4365248" cy="12414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76" name="Group 976"/>
          <p:cNvGrpSpPr/>
          <p:nvPr/>
        </p:nvGrpSpPr>
        <p:grpSpPr>
          <a:xfrm>
            <a:off x="1843864" y="2354096"/>
            <a:ext cx="2365361" cy="1500819"/>
            <a:chOff x="0" y="0"/>
            <a:chExt cx="2365360" cy="1500818"/>
          </a:xfrm>
        </p:grpSpPr>
        <p:sp>
          <p:nvSpPr>
            <p:cNvPr id="973" name="Shape 973"/>
            <p:cNvSpPr/>
            <p:nvPr/>
          </p:nvSpPr>
          <p:spPr>
            <a:xfrm>
              <a:off x="1182680" y="444680"/>
              <a:ext cx="1" cy="451791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974" name="Shape 974"/>
            <p:cNvSpPr/>
            <p:nvPr/>
          </p:nvSpPr>
          <p:spPr>
            <a:xfrm>
              <a:off x="408203" y="0"/>
              <a:ext cx="1548954" cy="435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0000"/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975" name="Shape 975"/>
            <p:cNvSpPr/>
            <p:nvPr/>
          </p:nvSpPr>
          <p:spPr>
            <a:xfrm>
              <a:off x="-1" y="883456"/>
              <a:ext cx="2365362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 algn="ctr"/>
              <a:r>
                <a:rPr>
                  <a:solidFill>
                    <a:srgbClr val="FF0000"/>
                  </a:solidFill>
                </a:rPr>
                <a:t>X is required to be</a:t>
              </a:r>
              <a:endParaRPr>
                <a:solidFill>
                  <a:srgbClr val="FF0000"/>
                </a:solidFill>
              </a:endParaRPr>
            </a:p>
            <a:p>
              <a:pPr lvl="0" algn="ctr"/>
              <a:r>
                <a:rPr b="1">
                  <a:solidFill>
                    <a:srgbClr val="FF0000"/>
                  </a:solidFill>
                </a:rPr>
                <a:t>positive semidefinite</a:t>
              </a:r>
            </a:p>
          </p:txBody>
        </p:sp>
      </p:grpSp>
      <p:grpSp>
        <p:nvGrpSpPr>
          <p:cNvPr id="979" name="Group 979"/>
          <p:cNvGrpSpPr/>
          <p:nvPr/>
        </p:nvGrpSpPr>
        <p:grpSpPr>
          <a:xfrm>
            <a:off x="4589090" y="1270896"/>
            <a:ext cx="3385895" cy="617363"/>
            <a:chOff x="0" y="0"/>
            <a:chExt cx="3385894" cy="617361"/>
          </a:xfrm>
        </p:grpSpPr>
        <p:sp>
          <p:nvSpPr>
            <p:cNvPr id="977" name="Shape 977"/>
            <p:cNvSpPr/>
            <p:nvPr/>
          </p:nvSpPr>
          <p:spPr>
            <a:xfrm flipH="1" flipV="1">
              <a:off x="0" y="308680"/>
              <a:ext cx="1574354" cy="1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978" name="Shape 978"/>
            <p:cNvSpPr/>
            <p:nvPr/>
          </p:nvSpPr>
          <p:spPr>
            <a:xfrm>
              <a:off x="1490012" y="0"/>
              <a:ext cx="1895883" cy="6173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 algn="ctr"/>
              <a:r>
                <a:rPr>
                  <a:solidFill>
                    <a:srgbClr val="FF0000"/>
                  </a:solidFill>
                </a:rPr>
                <a:t>linear function in </a:t>
              </a:r>
              <a:endParaRPr>
                <a:solidFill>
                  <a:srgbClr val="FF0000"/>
                </a:solidFill>
              </a:endParaRPr>
            </a:p>
            <a:p>
              <a:pPr lvl="0" algn="ctr"/>
              <a:r>
                <a:rPr>
                  <a:solidFill>
                    <a:srgbClr val="FF0000"/>
                  </a:solidFill>
                </a:rPr>
                <a:t>matrix space</a:t>
              </a:r>
            </a:p>
          </p:txBody>
        </p:sp>
      </p:grpSp>
      <p:grpSp>
        <p:nvGrpSpPr>
          <p:cNvPr id="982" name="Group 982"/>
          <p:cNvGrpSpPr/>
          <p:nvPr/>
        </p:nvGrpSpPr>
        <p:grpSpPr>
          <a:xfrm>
            <a:off x="5901606" y="2150831"/>
            <a:ext cx="2657027" cy="617363"/>
            <a:chOff x="0" y="0"/>
            <a:chExt cx="2657025" cy="617361"/>
          </a:xfrm>
        </p:grpSpPr>
        <p:sp>
          <p:nvSpPr>
            <p:cNvPr id="980" name="Shape 980"/>
            <p:cNvSpPr/>
            <p:nvPr/>
          </p:nvSpPr>
          <p:spPr>
            <a:xfrm>
              <a:off x="0" y="0"/>
              <a:ext cx="2657027" cy="6173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/>
              <a:r>
                <a:t>with</a:t>
              </a:r>
            </a:p>
            <a:p>
              <a:pPr lvl="0"/>
              <a:r>
                <a:t>(symmetric nxn matrices)</a:t>
              </a:r>
            </a:p>
          </p:txBody>
        </p:sp>
        <p:pic>
          <p:nvPicPr>
            <p:cNvPr id="981" name="pasted-image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73092" y="51461"/>
              <a:ext cx="1574355" cy="2477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79" grpId="1"/>
      <p:bldP build="whole" bldLvl="1" animBg="1" rev="0" advAuto="0" spid="976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Shape 984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985" name="Shape 985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988" name="Group 988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986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7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89" name="Shape 989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990" name="Shape 99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Example SDP</a:t>
            </a:r>
          </a:p>
        </p:txBody>
      </p:sp>
      <p:sp>
        <p:nvSpPr>
          <p:cNvPr id="991" name="Shape 99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Shape 993"/>
          <p:cNvSpPr/>
          <p:nvPr/>
        </p:nvSpPr>
        <p:spPr>
          <a:xfrm>
            <a:off x="785018" y="1503363"/>
            <a:ext cx="7573964" cy="8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>
            <a:spAutoFit/>
          </a:bodyPr>
          <a:lstStyle>
            <a:lvl1pPr algn="ctr">
              <a:defRPr sz="5000">
                <a:solidFill>
                  <a:srgbClr val="446FB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446FBA"/>
                </a:solidFill>
              </a:rPr>
              <a:t>Finding Minima</a:t>
            </a:r>
          </a:p>
        </p:txBody>
      </p:sp>
    </p:spTree>
  </p:cSld>
  <p:clrMapOvr>
    <a:masterClrMapping/>
  </p:clrMapOvr>
  <p:transition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Shape 995"/>
          <p:cNvSpPr/>
          <p:nvPr>
            <p:ph type="body" idx="1"/>
          </p:nvPr>
        </p:nvSpPr>
        <p:spPr>
          <a:xfrm>
            <a:off x="401637" y="1106653"/>
            <a:ext cx="7540626" cy="3477122"/>
          </a:xfrm>
          <a:prstGeom prst="rect">
            <a:avLst/>
          </a:prstGeom>
        </p:spPr>
        <p:txBody>
          <a:bodyPr/>
          <a:lstStyle/>
          <a:p>
            <a:pPr lvl="0" marL="182563" indent="-182563">
              <a:defRPr sz="1800"/>
            </a:pPr>
            <a:r>
              <a:rPr b="1"/>
              <a:t>Necessary condition for minimum of</a:t>
            </a:r>
            <a:endParaRPr b="1"/>
          </a:p>
          <a:p>
            <a:pPr lvl="0" marL="182563" indent="-182563">
              <a:defRPr sz="1800"/>
            </a:pPr>
          </a:p>
          <a:p>
            <a:pPr lvl="0" marL="182563" indent="-182563">
              <a:defRPr sz="1800"/>
            </a:pPr>
          </a:p>
          <a:p>
            <a:pPr lvl="0" marL="182563" indent="-182563">
              <a:defRPr sz="1800"/>
            </a:pPr>
            <a:r>
              <a:rPr b="1"/>
              <a:t>Langrangian</a:t>
            </a:r>
            <a:r>
              <a:t>:</a:t>
            </a:r>
          </a:p>
          <a:p>
            <a:pPr lvl="0" marL="182563" indent="-182563">
              <a:defRPr sz="1800"/>
            </a:pPr>
          </a:p>
          <a:p>
            <a:pPr lvl="0" marL="182563" indent="-182563">
              <a:defRPr sz="1800"/>
            </a:pPr>
            <a:r>
              <a:rPr b="1"/>
              <a:t>Karush-Kuhn-Tucker (KKT)</a:t>
            </a:r>
            <a:r>
              <a:t> </a:t>
            </a:r>
          </a:p>
          <a:p>
            <a:pPr lvl="0" marL="0" indent="0">
              <a:buSzTx/>
              <a:buFontTx/>
              <a:buNone/>
              <a:defRPr sz="1800"/>
            </a:pPr>
            <a:r>
              <a:t>   conditions for </a:t>
            </a:r>
            <a:r>
              <a:rPr b="1"/>
              <a:t>minimum</a:t>
            </a:r>
            <a:r>
              <a:t> </a:t>
            </a:r>
          </a:p>
          <a:p>
            <a:pPr lvl="1" marL="445168" indent="-267368">
              <a:buFontTx/>
              <a:buAutoNum type="arabicPeriod" startAt="1"/>
              <a:defRPr sz="1800"/>
            </a:pPr>
            <a:r>
              <a:rPr sz="1600"/>
              <a:t>Stationarity:</a:t>
            </a:r>
            <a:endParaRPr sz="1600"/>
          </a:p>
          <a:p>
            <a:pPr lvl="1" marL="445168" indent="-267368">
              <a:buFontTx/>
              <a:buAutoNum type="arabicPeriod" startAt="1"/>
              <a:defRPr sz="1800"/>
            </a:pPr>
            <a:r>
              <a:rPr sz="1600"/>
              <a:t>Primal feasibility:</a:t>
            </a:r>
            <a:endParaRPr sz="1600"/>
          </a:p>
          <a:p>
            <a:pPr lvl="1" marL="445168" indent="-267368">
              <a:buFontTx/>
              <a:buAutoNum type="arabicPeriod" startAt="1"/>
              <a:defRPr sz="1800"/>
            </a:pPr>
            <a:r>
              <a:rPr sz="1600"/>
              <a:t>Dual feasibility:</a:t>
            </a:r>
            <a:endParaRPr sz="1600"/>
          </a:p>
          <a:p>
            <a:pPr lvl="1" marL="445168" indent="-267368">
              <a:buFontTx/>
              <a:buAutoNum type="arabicPeriod" startAt="1"/>
              <a:defRPr sz="1800"/>
            </a:pPr>
            <a:r>
              <a:rPr sz="1600"/>
              <a:t>Complementary slackness:</a:t>
            </a:r>
          </a:p>
        </p:txBody>
      </p:sp>
      <p:sp>
        <p:nvSpPr>
          <p:cNvPr id="996" name="Shape 996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997" name="Shape 997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1000" name="Group 1000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998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9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01" name="Shape 1001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002" name="Shape 100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First-Order Optimality Conditions</a:t>
            </a:r>
          </a:p>
        </p:txBody>
      </p:sp>
      <p:grpSp>
        <p:nvGrpSpPr>
          <p:cNvPr id="1005" name="Group 1005"/>
          <p:cNvGrpSpPr/>
          <p:nvPr/>
        </p:nvGrpSpPr>
        <p:grpSpPr>
          <a:xfrm>
            <a:off x="5199450" y="808153"/>
            <a:ext cx="3849411" cy="1006754"/>
            <a:chOff x="-139699" y="-139700"/>
            <a:chExt cx="3849409" cy="1006752"/>
          </a:xfrm>
        </p:grpSpPr>
        <p:pic>
          <p:nvPicPr>
            <p:cNvPr id="1003" name="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39700" y="-139700"/>
              <a:ext cx="3849411" cy="1006753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  <p:pic>
          <p:nvPicPr>
            <p:cNvPr id="1004" name="pasted-image.pdf"/>
            <p:cNvPicPr/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143651" y="112652"/>
              <a:ext cx="3282624" cy="502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06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49215" y="3107386"/>
            <a:ext cx="250445" cy="200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7" name="pasted-image.pdf"/>
          <p:cNvPicPr/>
          <p:nvPr/>
        </p:nvPicPr>
        <p:blipFill>
          <a:blip r:embed="rId7">
            <a:extLst/>
          </a:blip>
          <a:srcRect l="33052" t="0" r="0" b="0"/>
          <a:stretch>
            <a:fillRect/>
          </a:stretch>
        </p:blipFill>
        <p:spPr>
          <a:xfrm>
            <a:off x="2098793" y="3454809"/>
            <a:ext cx="2660414" cy="233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8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128297" y="2140009"/>
            <a:ext cx="2751748" cy="242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9" name="pasted-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793515" y="3715013"/>
            <a:ext cx="982187" cy="232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0" name="pasted-image.pd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190815" y="4034349"/>
            <a:ext cx="599661" cy="200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1" name="pasted-image.pdf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604075" y="4340957"/>
            <a:ext cx="1187328" cy="2322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14" name="Group 1014"/>
          <p:cNvGrpSpPr/>
          <p:nvPr/>
        </p:nvGrpSpPr>
        <p:grpSpPr>
          <a:xfrm>
            <a:off x="6045972" y="2760485"/>
            <a:ext cx="2632532" cy="909463"/>
            <a:chOff x="0" y="0"/>
            <a:chExt cx="2632531" cy="909461"/>
          </a:xfrm>
        </p:grpSpPr>
        <p:sp>
          <p:nvSpPr>
            <p:cNvPr id="1012" name="Shape 1012"/>
            <p:cNvSpPr/>
            <p:nvPr/>
          </p:nvSpPr>
          <p:spPr>
            <a:xfrm>
              <a:off x="0" y="0"/>
              <a:ext cx="2632532" cy="909462"/>
            </a:xfrm>
            <a:prstGeom prst="rect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lvl="0" algn="ctr"/>
              <a:r>
                <a:rPr>
                  <a:solidFill>
                    <a:srgbClr val="FF0000"/>
                  </a:solidFill>
                </a:rPr>
                <a:t>without constraints just  </a:t>
              </a:r>
              <a:endParaRPr>
                <a:solidFill>
                  <a:srgbClr val="FF0000"/>
                </a:solidFill>
              </a:endParaRPr>
            </a:p>
            <a:p>
              <a:pPr lvl="0"/>
              <a:endParaRPr>
                <a:solidFill>
                  <a:srgbClr val="FF0000"/>
                </a:solidFill>
              </a:endParaRPr>
            </a:p>
          </p:txBody>
        </p:sp>
        <p:pic>
          <p:nvPicPr>
            <p:cNvPr id="1013" name="pasted-image.pdf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634847" y="435478"/>
              <a:ext cx="1362837" cy="312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slow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after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9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nodeType="after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9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after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9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nodeType="afterEffect" presetClass="entr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9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afterEffect" presetClass="entr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presetClass="entr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10" grpId="6"/>
      <p:bldP build="whole" bldLvl="1" animBg="1" rev="0" advAuto="0" spid="1011" grpId="7"/>
      <p:bldP build="whole" bldLvl="1" animBg="1" rev="0" advAuto="0" spid="1006" grpId="3"/>
      <p:bldP build="whole" bldLvl="1" animBg="1" rev="0" advAuto="0" spid="1014" grpId="8"/>
      <p:bldP build="whole" bldLvl="1" animBg="1" rev="0" advAuto="0" spid="1008" grpId="2"/>
      <p:bldP build="whole" bldLvl="1" animBg="1" rev="0" advAuto="0" spid="1007" grpId="4"/>
      <p:bldP build="p" bldLvl="5" animBg="1" rev="0" advAuto="0" spid="995" grpId="1"/>
      <p:bldP build="whole" bldLvl="1" animBg="1" rev="0" advAuto="0" spid="1009" grpId="5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Shape 1016"/>
          <p:cNvSpPr/>
          <p:nvPr>
            <p:ph type="body" idx="1"/>
          </p:nvPr>
        </p:nvSpPr>
        <p:spPr>
          <a:xfrm>
            <a:off x="401637" y="1106653"/>
            <a:ext cx="7540626" cy="3477122"/>
          </a:xfrm>
          <a:prstGeom prst="rect">
            <a:avLst/>
          </a:prstGeom>
        </p:spPr>
        <p:txBody>
          <a:bodyPr/>
          <a:lstStyle/>
          <a:p>
            <a:pPr lvl="0" marL="182563" indent="-182563">
              <a:defRPr sz="1800"/>
            </a:pPr>
            <a:r>
              <a:rPr b="1"/>
              <a:t>Necessary condition for minimum of</a:t>
            </a:r>
            <a:endParaRPr b="1"/>
          </a:p>
          <a:p>
            <a:pPr lvl="0" marL="182563" indent="-182563">
              <a:defRPr sz="1800"/>
            </a:pPr>
          </a:p>
          <a:p>
            <a:pPr lvl="0" marL="182563" indent="-182563">
              <a:defRPr sz="1800"/>
            </a:pPr>
          </a:p>
          <a:p>
            <a:pPr lvl="0" marL="182563" indent="-182563">
              <a:defRPr sz="1800"/>
            </a:pPr>
            <a:r>
              <a:rPr b="1"/>
              <a:t>Langrangian</a:t>
            </a:r>
            <a:r>
              <a:t>:</a:t>
            </a:r>
          </a:p>
          <a:p>
            <a:pPr lvl="0" marL="182563" indent="-182563">
              <a:defRPr sz="1800"/>
            </a:pPr>
          </a:p>
          <a:p>
            <a:pPr lvl="0" marL="182563" indent="-182563">
              <a:defRPr sz="1800"/>
            </a:pPr>
            <a:r>
              <a:rPr b="1"/>
              <a:t>Karush-Kuhn-Tucker (KKT)</a:t>
            </a:r>
            <a:r>
              <a:t> </a:t>
            </a:r>
          </a:p>
          <a:p>
            <a:pPr lvl="0" marL="0" indent="0">
              <a:buSzTx/>
              <a:buFontTx/>
              <a:buNone/>
              <a:defRPr sz="1800"/>
            </a:pPr>
            <a:r>
              <a:t>   conditions for </a:t>
            </a:r>
            <a:r>
              <a:rPr b="1"/>
              <a:t>minimum</a:t>
            </a:r>
            <a:r>
              <a:t> </a:t>
            </a:r>
          </a:p>
          <a:p>
            <a:pPr lvl="1" marL="445168" indent="-267368">
              <a:buFontTx/>
              <a:buAutoNum type="arabicPeriod" startAt="1"/>
              <a:defRPr sz="1800"/>
            </a:pPr>
            <a:r>
              <a:rPr sz="1600"/>
              <a:t>Stationarity:</a:t>
            </a:r>
            <a:endParaRPr sz="1600"/>
          </a:p>
          <a:p>
            <a:pPr lvl="1" marL="445168" indent="-267368">
              <a:buFontTx/>
              <a:buAutoNum type="arabicPeriod" startAt="1"/>
              <a:defRPr sz="1800"/>
            </a:pPr>
            <a:r>
              <a:rPr sz="1600"/>
              <a:t>Primal feasibility:</a:t>
            </a:r>
            <a:endParaRPr sz="1600"/>
          </a:p>
          <a:p>
            <a:pPr lvl="1" marL="445168" indent="-267368">
              <a:buFontTx/>
              <a:buAutoNum type="arabicPeriod" startAt="1"/>
              <a:defRPr sz="1800"/>
            </a:pPr>
            <a:r>
              <a:rPr sz="1600"/>
              <a:t>Dual feasibility:</a:t>
            </a:r>
            <a:endParaRPr sz="1600"/>
          </a:p>
          <a:p>
            <a:pPr lvl="1" marL="445168" indent="-267368">
              <a:buFontTx/>
              <a:buAutoNum type="arabicPeriod" startAt="1"/>
              <a:defRPr sz="1800"/>
            </a:pPr>
            <a:r>
              <a:rPr sz="1600"/>
              <a:t>Complementary slackness:</a:t>
            </a:r>
          </a:p>
        </p:txBody>
      </p:sp>
      <p:sp>
        <p:nvSpPr>
          <p:cNvPr id="1017" name="Shape 1017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1018" name="Shape 1018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1021" name="Group 1021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1019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0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22" name="Shape 1022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023" name="Shape 102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First-Order Optimality Conditions</a:t>
            </a:r>
          </a:p>
        </p:txBody>
      </p:sp>
      <p:grpSp>
        <p:nvGrpSpPr>
          <p:cNvPr id="1026" name="Group 1026"/>
          <p:cNvGrpSpPr/>
          <p:nvPr/>
        </p:nvGrpSpPr>
        <p:grpSpPr>
          <a:xfrm>
            <a:off x="5199450" y="808153"/>
            <a:ext cx="3849411" cy="1006754"/>
            <a:chOff x="-139699" y="-139700"/>
            <a:chExt cx="3849409" cy="1006752"/>
          </a:xfrm>
        </p:grpSpPr>
        <p:pic>
          <p:nvPicPr>
            <p:cNvPr id="1024" name="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39700" y="-139700"/>
              <a:ext cx="3849411" cy="1006753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  <p:pic>
          <p:nvPicPr>
            <p:cNvPr id="1025" name="pasted-image.pdf"/>
            <p:cNvPicPr/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143651" y="112652"/>
              <a:ext cx="3282624" cy="502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27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49215" y="3107386"/>
            <a:ext cx="250445" cy="200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8" name="pasted-image.pdf"/>
          <p:cNvPicPr/>
          <p:nvPr/>
        </p:nvPicPr>
        <p:blipFill>
          <a:blip r:embed="rId7">
            <a:extLst/>
          </a:blip>
          <a:srcRect l="33052" t="0" r="0" b="0"/>
          <a:stretch>
            <a:fillRect/>
          </a:stretch>
        </p:blipFill>
        <p:spPr>
          <a:xfrm>
            <a:off x="2098793" y="3454809"/>
            <a:ext cx="2660414" cy="233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9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128297" y="2140009"/>
            <a:ext cx="2751748" cy="242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0" name="pasted-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793515" y="3715013"/>
            <a:ext cx="982187" cy="232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1" name="pasted-image.pd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190815" y="4034349"/>
            <a:ext cx="599661" cy="200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2" name="pasted-image.pdf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604075" y="4340957"/>
            <a:ext cx="1187328" cy="2322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36" name="Group 1036"/>
          <p:cNvGrpSpPr/>
          <p:nvPr/>
        </p:nvGrpSpPr>
        <p:grpSpPr>
          <a:xfrm>
            <a:off x="4090262" y="2613274"/>
            <a:ext cx="2535298" cy="972106"/>
            <a:chOff x="0" y="0"/>
            <a:chExt cx="2535296" cy="972104"/>
          </a:xfrm>
        </p:grpSpPr>
        <p:sp>
          <p:nvSpPr>
            <p:cNvPr id="1033" name="Shape 1033"/>
            <p:cNvSpPr/>
            <p:nvPr/>
          </p:nvSpPr>
          <p:spPr>
            <a:xfrm>
              <a:off x="0" y="0"/>
              <a:ext cx="2535298" cy="567393"/>
            </a:xfrm>
            <a:prstGeom prst="rect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600">
                  <a:solidFill>
                    <a:srgbClr val="FF000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1600">
                  <a:solidFill>
                    <a:srgbClr val="FF0000"/>
                  </a:solidFill>
                </a:rPr>
                <a:t>Recall Lagrange Multiplier</a:t>
              </a:r>
              <a:endParaRPr sz="1600">
                <a:solidFill>
                  <a:srgbClr val="FF0000"/>
                </a:solidFill>
              </a:endParaRPr>
            </a:p>
          </p:txBody>
        </p:sp>
        <p:pic>
          <p:nvPicPr>
            <p:cNvPr id="1034" name="pasted-image.pdf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771753" y="322558"/>
              <a:ext cx="1204601" cy="2071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35" name="Shape 1035"/>
            <p:cNvSpPr/>
            <p:nvPr/>
          </p:nvSpPr>
          <p:spPr>
            <a:xfrm>
              <a:off x="744355" y="560949"/>
              <a:ext cx="504995" cy="411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6" h="20102" fill="norm" stroke="1" extrusionOk="0">
                  <a:moveTo>
                    <a:pt x="21136" y="0"/>
                  </a:moveTo>
                  <a:cubicBezTo>
                    <a:pt x="21600" y="4968"/>
                    <a:pt x="20263" y="9937"/>
                    <a:pt x="17447" y="13711"/>
                  </a:cubicBezTo>
                  <a:cubicBezTo>
                    <a:pt x="13129" y="19497"/>
                    <a:pt x="6197" y="21600"/>
                    <a:pt x="0" y="19004"/>
                  </a:cubicBezTo>
                </a:path>
              </a:pathLst>
            </a:custGeom>
            <a:noFill/>
            <a:ln w="25400" cap="flat">
              <a:solidFill>
                <a:srgbClr val="FF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sp>
        <p:nvSpPr>
          <p:cNvPr id="1037" name="Shape 1037"/>
          <p:cNvSpPr/>
          <p:nvPr/>
        </p:nvSpPr>
        <p:spPr>
          <a:xfrm>
            <a:off x="6558897" y="3103155"/>
            <a:ext cx="1693895" cy="1161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9" h="21099" fill="norm" stroke="1" extrusionOk="0">
                <a:moveTo>
                  <a:pt x="20691" y="802"/>
                </a:moveTo>
                <a:cubicBezTo>
                  <a:pt x="20846" y="1446"/>
                  <a:pt x="20980" y="2100"/>
                  <a:pt x="21090" y="2763"/>
                </a:cubicBezTo>
                <a:cubicBezTo>
                  <a:pt x="21510" y="5286"/>
                  <a:pt x="21600" y="7899"/>
                  <a:pt x="21351" y="10468"/>
                </a:cubicBezTo>
                <a:cubicBezTo>
                  <a:pt x="21268" y="11422"/>
                  <a:pt x="21012" y="12330"/>
                  <a:pt x="20609" y="13102"/>
                </a:cubicBezTo>
                <a:cubicBezTo>
                  <a:pt x="20025" y="14219"/>
                  <a:pt x="19208" y="14950"/>
                  <a:pt x="18357" y="15624"/>
                </a:cubicBezTo>
                <a:cubicBezTo>
                  <a:pt x="17504" y="16300"/>
                  <a:pt x="16618" y="16919"/>
                  <a:pt x="15894" y="17853"/>
                </a:cubicBezTo>
                <a:cubicBezTo>
                  <a:pt x="15212" y="18732"/>
                  <a:pt x="14702" y="19851"/>
                  <a:pt x="14416" y="21099"/>
                </a:cubicBezTo>
                <a:lnTo>
                  <a:pt x="0" y="9358"/>
                </a:lnTo>
                <a:cubicBezTo>
                  <a:pt x="754" y="7648"/>
                  <a:pt x="1736" y="6182"/>
                  <a:pt x="2884" y="5037"/>
                </a:cubicBezTo>
                <a:cubicBezTo>
                  <a:pt x="4069" y="3855"/>
                  <a:pt x="5411" y="3035"/>
                  <a:pt x="6788" y="2359"/>
                </a:cubicBezTo>
                <a:cubicBezTo>
                  <a:pt x="11220" y="182"/>
                  <a:pt x="15943" y="-501"/>
                  <a:pt x="20590" y="363"/>
                </a:cubicBezTo>
              </a:path>
            </a:pathLst>
          </a:custGeom>
          <a:solidFill>
            <a:srgbClr val="00E200">
              <a:alpha val="15000"/>
            </a:srgbClr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038" name="Shape 1038"/>
          <p:cNvSpPr/>
          <p:nvPr/>
        </p:nvSpPr>
        <p:spPr>
          <a:xfrm>
            <a:off x="7672091" y="2879297"/>
            <a:ext cx="600035" cy="1862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15" h="21600" fill="norm" stroke="1" extrusionOk="0">
                <a:moveTo>
                  <a:pt x="10099" y="0"/>
                </a:moveTo>
                <a:cubicBezTo>
                  <a:pt x="14027" y="992"/>
                  <a:pt x="17008" y="2367"/>
                  <a:pt x="18661" y="3949"/>
                </a:cubicBezTo>
                <a:cubicBezTo>
                  <a:pt x="20327" y="5544"/>
                  <a:pt x="20567" y="7275"/>
                  <a:pt x="19350" y="8917"/>
                </a:cubicBezTo>
                <a:cubicBezTo>
                  <a:pt x="19132" y="9532"/>
                  <a:pt x="18456" y="10117"/>
                  <a:pt x="17390" y="10616"/>
                </a:cubicBezTo>
                <a:cubicBezTo>
                  <a:pt x="14303" y="12057"/>
                  <a:pt x="8761" y="12489"/>
                  <a:pt x="4931" y="13678"/>
                </a:cubicBezTo>
                <a:cubicBezTo>
                  <a:pt x="641" y="15011"/>
                  <a:pt x="-1033" y="17082"/>
                  <a:pt x="638" y="18991"/>
                </a:cubicBezTo>
                <a:lnTo>
                  <a:pt x="2957" y="21600"/>
                </a:lnTo>
              </a:path>
            </a:pathLst>
          </a:custGeom>
          <a:ln w="25400">
            <a:solidFill>
              <a:srgbClr val="EC7528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039" name="Shape 1039"/>
          <p:cNvSpPr/>
          <p:nvPr/>
        </p:nvSpPr>
        <p:spPr>
          <a:xfrm>
            <a:off x="6432105" y="3099548"/>
            <a:ext cx="2764891" cy="1591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0612" fill="norm" stroke="1" extrusionOk="0">
                <a:moveTo>
                  <a:pt x="22" y="20612"/>
                </a:moveTo>
                <a:cubicBezTo>
                  <a:pt x="-17" y="18241"/>
                  <a:pt x="-4" y="15869"/>
                  <a:pt x="58" y="13500"/>
                </a:cubicBezTo>
                <a:cubicBezTo>
                  <a:pt x="117" y="11295"/>
                  <a:pt x="212" y="8988"/>
                  <a:pt x="881" y="6940"/>
                </a:cubicBezTo>
                <a:cubicBezTo>
                  <a:pt x="2043" y="3383"/>
                  <a:pt x="4318" y="1861"/>
                  <a:pt x="6497" y="996"/>
                </a:cubicBezTo>
                <a:cubicBezTo>
                  <a:pt x="11493" y="-988"/>
                  <a:pt x="16817" y="-34"/>
                  <a:pt x="21583" y="4090"/>
                </a:cubicBezTo>
              </a:path>
            </a:pathLst>
          </a:custGeom>
          <a:ln w="25400">
            <a:solidFill>
              <a:srgbClr val="00E2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040" name="Shape 1040"/>
          <p:cNvSpPr/>
          <p:nvPr/>
        </p:nvSpPr>
        <p:spPr>
          <a:xfrm>
            <a:off x="6103302" y="3359744"/>
            <a:ext cx="2559641" cy="1449917"/>
          </a:xfrm>
          <a:prstGeom prst="line">
            <a:avLst/>
          </a:prstGeom>
          <a:ln w="25400">
            <a:solidFill>
              <a:srgbClr val="7B67F6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grpSp>
        <p:nvGrpSpPr>
          <p:cNvPr id="1045" name="Group 1045"/>
          <p:cNvGrpSpPr/>
          <p:nvPr/>
        </p:nvGrpSpPr>
        <p:grpSpPr>
          <a:xfrm>
            <a:off x="7197259" y="2855645"/>
            <a:ext cx="2562930" cy="2562931"/>
            <a:chOff x="0" y="0"/>
            <a:chExt cx="2562929" cy="2562929"/>
          </a:xfrm>
        </p:grpSpPr>
        <p:sp>
          <p:nvSpPr>
            <p:cNvPr id="1041" name="Shape 1041"/>
            <p:cNvSpPr/>
            <p:nvPr/>
          </p:nvSpPr>
          <p:spPr>
            <a:xfrm>
              <a:off x="818998" y="831766"/>
              <a:ext cx="924933" cy="924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042" name="Shape 1042"/>
            <p:cNvSpPr/>
            <p:nvPr/>
          </p:nvSpPr>
          <p:spPr>
            <a:xfrm>
              <a:off x="1272215" y="1284982"/>
              <a:ext cx="18500" cy="18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043" name="Shape 1043"/>
            <p:cNvSpPr/>
            <p:nvPr/>
          </p:nvSpPr>
          <p:spPr>
            <a:xfrm>
              <a:off x="363700" y="363700"/>
              <a:ext cx="1835529" cy="1835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044" name="Shape 1044"/>
            <p:cNvSpPr/>
            <p:nvPr/>
          </p:nvSpPr>
          <p:spPr>
            <a:xfrm>
              <a:off x="0" y="0"/>
              <a:ext cx="2562930" cy="2562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pic>
        <p:nvPicPr>
          <p:cNvPr id="1046" name="pasted-image.pdf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230743" y="3728318"/>
            <a:ext cx="183321" cy="1555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7" name="pasted-image.pdf"/>
          <p:cNvPicPr/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828532" y="3930596"/>
            <a:ext cx="276575" cy="233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8" name="pasted-image.pdf"/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6998940" y="2918069"/>
            <a:ext cx="287071" cy="242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9" name="pasted-image.pdf"/>
          <p:cNvPicPr/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8338641" y="3249360"/>
            <a:ext cx="277502" cy="2426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2" name="Group 1052"/>
          <p:cNvGrpSpPr/>
          <p:nvPr/>
        </p:nvGrpSpPr>
        <p:grpSpPr>
          <a:xfrm>
            <a:off x="7876221" y="2038488"/>
            <a:ext cx="1018715" cy="909462"/>
            <a:chOff x="0" y="0"/>
            <a:chExt cx="1018713" cy="909461"/>
          </a:xfrm>
        </p:grpSpPr>
        <p:sp>
          <p:nvSpPr>
            <p:cNvPr id="1050" name="Shape 1050"/>
            <p:cNvSpPr/>
            <p:nvPr/>
          </p:nvSpPr>
          <p:spPr>
            <a:xfrm>
              <a:off x="-1" y="0"/>
              <a:ext cx="1018715" cy="90946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EC7528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lvl="0" algn="ctr"/>
              <a:r>
                <a:rPr>
                  <a:solidFill>
                    <a:srgbClr val="EC7528"/>
                  </a:solidFill>
                </a:rPr>
                <a:t>active</a:t>
              </a:r>
              <a:endParaRPr>
                <a:solidFill>
                  <a:srgbClr val="EC7528"/>
                </a:solidFill>
              </a:endParaRPr>
            </a:p>
            <a:p>
              <a:pPr lvl="0" algn="ctr"/>
              <a:endParaRPr>
                <a:solidFill>
                  <a:srgbClr val="EC7528"/>
                </a:solidFill>
              </a:endParaRPr>
            </a:p>
            <a:p>
              <a:pPr lvl="0" algn="ctr"/>
              <a:r>
                <a:rPr>
                  <a:solidFill>
                    <a:srgbClr val="EC7528"/>
                  </a:solidFill>
                </a:rPr>
                <a:t>              </a:t>
              </a:r>
            </a:p>
          </p:txBody>
        </p:sp>
        <p:pic>
          <p:nvPicPr>
            <p:cNvPr id="1051" name="pasted-image.pdf"/>
            <p:cNvPicPr/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68989" y="373788"/>
              <a:ext cx="861300" cy="4055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55" name="Group 1055"/>
          <p:cNvGrpSpPr/>
          <p:nvPr/>
        </p:nvGrpSpPr>
        <p:grpSpPr>
          <a:xfrm>
            <a:off x="5869621" y="4207944"/>
            <a:ext cx="1018714" cy="909463"/>
            <a:chOff x="0" y="0"/>
            <a:chExt cx="1018713" cy="909461"/>
          </a:xfrm>
        </p:grpSpPr>
        <p:sp>
          <p:nvSpPr>
            <p:cNvPr id="1053" name="Shape 1053"/>
            <p:cNvSpPr/>
            <p:nvPr/>
          </p:nvSpPr>
          <p:spPr>
            <a:xfrm>
              <a:off x="-1" y="0"/>
              <a:ext cx="1018715" cy="90946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E200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lvl="0" algn="ctr"/>
              <a:r>
                <a:rPr>
                  <a:solidFill>
                    <a:srgbClr val="00E200"/>
                  </a:solidFill>
                </a:rPr>
                <a:t>inactive</a:t>
              </a:r>
              <a:endParaRPr>
                <a:solidFill>
                  <a:srgbClr val="00E200"/>
                </a:solidFill>
              </a:endParaRPr>
            </a:p>
            <a:p>
              <a:pPr lvl="0" algn="ctr"/>
              <a:endParaRPr>
                <a:solidFill>
                  <a:srgbClr val="EC7528"/>
                </a:solidFill>
              </a:endParaRPr>
            </a:p>
            <a:p>
              <a:pPr lvl="0" algn="ctr"/>
              <a:r>
                <a:rPr>
                  <a:solidFill>
                    <a:srgbClr val="EC7528"/>
                  </a:solidFill>
                </a:rPr>
                <a:t>              </a:t>
              </a:r>
            </a:p>
          </p:txBody>
        </p:sp>
        <p:pic>
          <p:nvPicPr>
            <p:cNvPr id="1054" name="pasted-image.pdf"/>
            <p:cNvPicPr/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81196" y="375830"/>
              <a:ext cx="861300" cy="4055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58" name="Group 1058"/>
          <p:cNvGrpSpPr/>
          <p:nvPr/>
        </p:nvGrpSpPr>
        <p:grpSpPr>
          <a:xfrm>
            <a:off x="7953357" y="3842196"/>
            <a:ext cx="489775" cy="448293"/>
            <a:chOff x="0" y="0"/>
            <a:chExt cx="489773" cy="448292"/>
          </a:xfrm>
        </p:grpSpPr>
        <p:sp>
          <p:nvSpPr>
            <p:cNvPr id="1056" name="Shape 1056"/>
            <p:cNvSpPr/>
            <p:nvPr/>
          </p:nvSpPr>
          <p:spPr>
            <a:xfrm>
              <a:off x="206689" y="0"/>
              <a:ext cx="283085" cy="27390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057" name="pasted-image.pdf"/>
            <p:cNvPicPr/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0" y="274593"/>
              <a:ext cx="395718" cy="173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61" name="Group 1061"/>
          <p:cNvGrpSpPr/>
          <p:nvPr/>
        </p:nvGrpSpPr>
        <p:grpSpPr>
          <a:xfrm>
            <a:off x="7394545" y="3562934"/>
            <a:ext cx="762971" cy="323697"/>
            <a:chOff x="0" y="0"/>
            <a:chExt cx="762969" cy="323695"/>
          </a:xfrm>
        </p:grpSpPr>
        <p:sp>
          <p:nvSpPr>
            <p:cNvPr id="1059" name="Shape 1059"/>
            <p:cNvSpPr/>
            <p:nvPr/>
          </p:nvSpPr>
          <p:spPr>
            <a:xfrm flipH="1" flipV="1">
              <a:off x="479618" y="0"/>
              <a:ext cx="283352" cy="273629"/>
            </a:xfrm>
            <a:prstGeom prst="line">
              <a:avLst/>
            </a:prstGeom>
            <a:noFill/>
            <a:ln w="25400" cap="flat">
              <a:solidFill>
                <a:srgbClr val="EC7528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060" name="pasted-image.pdf"/>
            <p:cNvPicPr/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0" y="113839"/>
              <a:ext cx="534706" cy="2098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62" name="Shape 1062"/>
          <p:cNvSpPr/>
          <p:nvPr/>
        </p:nvSpPr>
        <p:spPr>
          <a:xfrm>
            <a:off x="8111252" y="3791858"/>
            <a:ext cx="87978" cy="87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2" grpId="4"/>
      <p:bldP build="whole" bldLvl="1" animBg="1" rev="0" advAuto="0" spid="1061" grpId="3"/>
      <p:bldP build="whole" bldLvl="1" animBg="1" rev="0" advAuto="0" spid="1055" grpId="5"/>
      <p:bldP build="whole" bldLvl="1" animBg="1" rev="0" advAuto="0" spid="1058" grpId="2"/>
      <p:bldP build="whole" bldLvl="1" animBg="1" rev="0" advAuto="0" spid="103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body" idx="1"/>
          </p:nvPr>
        </p:nvSpPr>
        <p:spPr>
          <a:xfrm>
            <a:off x="391477" y="930725"/>
            <a:ext cx="7540626" cy="3353625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pPr lvl="0">
              <a:defRPr sz="1800"/>
            </a:pPr>
            <a:r>
              <a:rPr sz="2200"/>
              <a:t>geometric interpretation</a:t>
            </a:r>
          </a:p>
        </p:txBody>
      </p:sp>
      <p:sp>
        <p:nvSpPr>
          <p:cNvPr id="111" name="Shape 111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112" name="Shape 112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115" name="Group 115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113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6" name="Shape 116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17" name="Shape 117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46799" tIns="46799" rIns="46799" bIns="46799"/>
          <a:lstStyle>
            <a:lvl1pPr algn="l"/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       Constrained Optimization</a:t>
            </a:r>
          </a:p>
        </p:txBody>
      </p:sp>
      <p:pic>
        <p:nvPicPr>
          <p:cNvPr id="118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99731" y="4289789"/>
            <a:ext cx="998386" cy="253016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hape 119"/>
          <p:cNvSpPr/>
          <p:nvPr/>
        </p:nvSpPr>
        <p:spPr>
          <a:xfrm>
            <a:off x="2682065" y="1623536"/>
            <a:ext cx="823891" cy="2557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15" h="21600" fill="norm" stroke="1" extrusionOk="0">
                <a:moveTo>
                  <a:pt x="10099" y="0"/>
                </a:moveTo>
                <a:cubicBezTo>
                  <a:pt x="14027" y="992"/>
                  <a:pt x="17008" y="2367"/>
                  <a:pt x="18661" y="3949"/>
                </a:cubicBezTo>
                <a:cubicBezTo>
                  <a:pt x="20327" y="5544"/>
                  <a:pt x="20567" y="7275"/>
                  <a:pt x="19350" y="8917"/>
                </a:cubicBezTo>
                <a:cubicBezTo>
                  <a:pt x="19132" y="9532"/>
                  <a:pt x="18456" y="10117"/>
                  <a:pt x="17390" y="10616"/>
                </a:cubicBezTo>
                <a:cubicBezTo>
                  <a:pt x="14303" y="12057"/>
                  <a:pt x="8761" y="12489"/>
                  <a:pt x="4931" y="13678"/>
                </a:cubicBezTo>
                <a:cubicBezTo>
                  <a:pt x="641" y="15011"/>
                  <a:pt x="-1033" y="17082"/>
                  <a:pt x="638" y="18991"/>
                </a:cubicBezTo>
                <a:lnTo>
                  <a:pt x="2957" y="21600"/>
                </a:lnTo>
              </a:path>
            </a:pathLst>
          </a:cu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grpSp>
        <p:nvGrpSpPr>
          <p:cNvPr id="122" name="Group 122"/>
          <p:cNvGrpSpPr/>
          <p:nvPr/>
        </p:nvGrpSpPr>
        <p:grpSpPr>
          <a:xfrm>
            <a:off x="5171510" y="50772"/>
            <a:ext cx="3849411" cy="1006754"/>
            <a:chOff x="-139699" y="-139700"/>
            <a:chExt cx="3849409" cy="1006752"/>
          </a:xfrm>
        </p:grpSpPr>
        <p:pic>
          <p:nvPicPr>
            <p:cNvPr id="120" name="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39700" y="-139700"/>
              <a:ext cx="3849411" cy="1006753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  <p:pic>
          <p:nvPicPr>
            <p:cNvPr id="121" name="pasted-image.pdf"/>
            <p:cNvPicPr/>
            <p:nvPr/>
          </p:nvPicPr>
          <p:blipFill>
            <a:blip r:embed="rId6">
              <a:extLst/>
            </a:blip>
            <a:srcRect l="0" t="0" r="0" b="0"/>
            <a:stretch>
              <a:fillRect/>
            </a:stretch>
          </p:blipFill>
          <p:spPr>
            <a:xfrm>
              <a:off x="143651" y="112652"/>
              <a:ext cx="3282624" cy="502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7" name="Group 127"/>
          <p:cNvGrpSpPr/>
          <p:nvPr/>
        </p:nvGrpSpPr>
        <p:grpSpPr>
          <a:xfrm>
            <a:off x="194627" y="3494793"/>
            <a:ext cx="1366243" cy="1212460"/>
            <a:chOff x="0" y="0"/>
            <a:chExt cx="1366242" cy="1212459"/>
          </a:xfrm>
        </p:grpSpPr>
        <p:sp>
          <p:nvSpPr>
            <p:cNvPr id="123" name="Shape 123"/>
            <p:cNvSpPr/>
            <p:nvPr/>
          </p:nvSpPr>
          <p:spPr>
            <a:xfrm>
              <a:off x="286124" y="979822"/>
              <a:ext cx="84929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24" name="Shape 124"/>
            <p:cNvSpPr/>
            <p:nvPr/>
          </p:nvSpPr>
          <p:spPr>
            <a:xfrm flipV="1">
              <a:off x="301159" y="123389"/>
              <a:ext cx="6422" cy="8492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25" name="pasted-image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02756" y="1036802"/>
              <a:ext cx="263487" cy="1756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" name="pasted-image.pdf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271470" cy="1756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Shape 1064"/>
          <p:cNvSpPr/>
          <p:nvPr/>
        </p:nvSpPr>
        <p:spPr>
          <a:xfrm>
            <a:off x="784224" y="1846263"/>
            <a:ext cx="7573965" cy="8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>
            <a:spAutoFit/>
          </a:bodyPr>
          <a:lstStyle>
            <a:lvl1pPr algn="ctr">
              <a:defRPr sz="5000">
                <a:solidFill>
                  <a:srgbClr val="446FB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446FBA"/>
                </a:solidFill>
              </a:rPr>
              <a:t>Algorithms</a:t>
            </a:r>
          </a:p>
        </p:txBody>
      </p:sp>
    </p:spTree>
  </p:cSld>
  <p:clrMapOvr>
    <a:masterClrMapping/>
  </p:clrMapOvr>
  <p:transition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Shape 1066"/>
          <p:cNvSpPr/>
          <p:nvPr/>
        </p:nvSpPr>
        <p:spPr>
          <a:xfrm>
            <a:off x="784224" y="1846263"/>
            <a:ext cx="7573965" cy="8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>
            <a:spAutoFit/>
          </a:bodyPr>
          <a:lstStyle>
            <a:lvl1pPr algn="ctr">
              <a:defRPr sz="5000">
                <a:solidFill>
                  <a:srgbClr val="446FB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446FBA"/>
                </a:solidFill>
              </a:rPr>
              <a:t>Active Set Method</a:t>
            </a:r>
          </a:p>
        </p:txBody>
      </p:sp>
    </p:spTree>
  </p:cSld>
  <p:clrMapOvr>
    <a:masterClrMapping/>
  </p:clrMapOvr>
  <p:transition spd="slow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roup 1074"/>
          <p:cNvGrpSpPr/>
          <p:nvPr/>
        </p:nvGrpSpPr>
        <p:grpSpPr>
          <a:xfrm rot="18377968">
            <a:off x="3651699" y="-1798566"/>
            <a:ext cx="5871194" cy="7614996"/>
            <a:chOff x="0" y="0"/>
            <a:chExt cx="5871192" cy="7614994"/>
          </a:xfrm>
        </p:grpSpPr>
        <p:sp>
          <p:nvSpPr>
            <p:cNvPr id="1068" name="Shape 1068"/>
            <p:cNvSpPr/>
            <p:nvPr/>
          </p:nvSpPr>
          <p:spPr>
            <a:xfrm rot="6609001">
              <a:off x="2916147" y="3788049"/>
              <a:ext cx="38899" cy="38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069" name="Shape 1069"/>
            <p:cNvSpPr/>
            <p:nvPr/>
          </p:nvSpPr>
          <p:spPr>
            <a:xfrm rot="6609001">
              <a:off x="1209811" y="2835051"/>
              <a:ext cx="3451572" cy="1944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070" name="Shape 1070"/>
            <p:cNvSpPr/>
            <p:nvPr/>
          </p:nvSpPr>
          <p:spPr>
            <a:xfrm rot="6609001">
              <a:off x="2217901" y="3403090"/>
              <a:ext cx="1435391" cy="808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071" name="Shape 1071"/>
            <p:cNvSpPr/>
            <p:nvPr/>
          </p:nvSpPr>
          <p:spPr>
            <a:xfrm rot="6609001">
              <a:off x="441116" y="2401907"/>
              <a:ext cx="4988961" cy="2811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072" name="Shape 1072"/>
            <p:cNvSpPr/>
            <p:nvPr/>
          </p:nvSpPr>
          <p:spPr>
            <a:xfrm rot="6609001">
              <a:off x="-58852" y="2120184"/>
              <a:ext cx="5988897" cy="3374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073" name="Shape 1073"/>
            <p:cNvSpPr/>
            <p:nvPr/>
          </p:nvSpPr>
          <p:spPr>
            <a:xfrm rot="6609001">
              <a:off x="-425242" y="1913730"/>
              <a:ext cx="6721677" cy="3787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sp>
        <p:nvSpPr>
          <p:cNvPr id="1075" name="Shape 1075"/>
          <p:cNvSpPr/>
          <p:nvPr>
            <p:ph type="body" idx="1"/>
          </p:nvPr>
        </p:nvSpPr>
        <p:spPr>
          <a:xfrm>
            <a:off x="401637" y="947853"/>
            <a:ext cx="3321249" cy="3635922"/>
          </a:xfrm>
          <a:prstGeom prst="rect">
            <a:avLst/>
          </a:prstGeom>
        </p:spPr>
        <p:txBody>
          <a:bodyPr/>
          <a:lstStyle/>
          <a:p>
            <a:pPr lvl="0" marL="182563" indent="-182563">
              <a:defRPr sz="1800"/>
            </a:pPr>
            <a:r>
              <a:t>Assume feasible</a:t>
            </a:r>
          </a:p>
          <a:p>
            <a:pPr lvl="0" marL="182563" indent="-182563">
              <a:defRPr sz="1800"/>
            </a:pPr>
            <a:r>
              <a:t>Initialize Active Set</a:t>
            </a:r>
          </a:p>
          <a:p>
            <a:pPr lvl="0" marL="182563" indent="-182563">
              <a:defRPr sz="1800"/>
            </a:pPr>
          </a:p>
          <a:p>
            <a:pPr lvl="0" marL="182563" indent="-182563">
              <a:defRPr sz="1800"/>
            </a:pPr>
            <a:r>
              <a:t>While KKT not satisfied</a:t>
            </a:r>
          </a:p>
          <a:p>
            <a:pPr lvl="1" marL="635000" indent="-182562">
              <a:defRPr sz="1800"/>
            </a:pPr>
            <a:r>
              <a:rPr sz="1600"/>
              <a:t>Optimize with equality constraints of A</a:t>
            </a:r>
            <a:endParaRPr sz="1600"/>
          </a:p>
          <a:p>
            <a:pPr lvl="1" marL="635000" indent="-182562">
              <a:defRPr sz="1800"/>
            </a:pPr>
            <a:r>
              <a:rPr sz="1600"/>
              <a:t>if constraint gets violated, </a:t>
            </a:r>
            <a:r>
              <a:rPr b="1" sz="1600"/>
              <a:t>activate</a:t>
            </a:r>
            <a:r>
              <a:rPr sz="1600"/>
              <a:t> it</a:t>
            </a:r>
          </a:p>
        </p:txBody>
      </p:sp>
      <p:sp>
        <p:nvSpPr>
          <p:cNvPr id="1076" name="Shape 1076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1077" name="Shape 1077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1080" name="Group 1080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1078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9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81" name="Shape 1081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082" name="Shape 108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Active Set Method</a:t>
            </a:r>
          </a:p>
        </p:txBody>
      </p:sp>
      <p:sp>
        <p:nvSpPr>
          <p:cNvPr id="1083" name="Shape 1083"/>
          <p:cNvSpPr/>
          <p:nvPr/>
        </p:nvSpPr>
        <p:spPr>
          <a:xfrm>
            <a:off x="4120705" y="1680760"/>
            <a:ext cx="2764891" cy="1591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0612" fill="norm" stroke="1" extrusionOk="0">
                <a:moveTo>
                  <a:pt x="22" y="20612"/>
                </a:moveTo>
                <a:cubicBezTo>
                  <a:pt x="-17" y="18241"/>
                  <a:pt x="-4" y="15869"/>
                  <a:pt x="58" y="13500"/>
                </a:cubicBezTo>
                <a:cubicBezTo>
                  <a:pt x="117" y="11295"/>
                  <a:pt x="212" y="8988"/>
                  <a:pt x="881" y="6940"/>
                </a:cubicBezTo>
                <a:cubicBezTo>
                  <a:pt x="2043" y="3383"/>
                  <a:pt x="4318" y="1861"/>
                  <a:pt x="6497" y="996"/>
                </a:cubicBezTo>
                <a:cubicBezTo>
                  <a:pt x="11493" y="-988"/>
                  <a:pt x="16817" y="-34"/>
                  <a:pt x="21583" y="4090"/>
                </a:cubicBezTo>
              </a:path>
            </a:pathLst>
          </a:custGeom>
          <a:ln w="25400">
            <a:solidFill>
              <a:srgbClr val="00E2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084" name="Shape 1084"/>
          <p:cNvSpPr/>
          <p:nvPr/>
        </p:nvSpPr>
        <p:spPr>
          <a:xfrm>
            <a:off x="3978169" y="2860211"/>
            <a:ext cx="3338442" cy="2017382"/>
          </a:xfrm>
          <a:prstGeom prst="line">
            <a:avLst/>
          </a:prstGeom>
          <a:ln w="25400">
            <a:solidFill>
              <a:srgbClr val="00E2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085" name="Shape 1085"/>
          <p:cNvSpPr/>
          <p:nvPr/>
        </p:nvSpPr>
        <p:spPr>
          <a:xfrm>
            <a:off x="4122110" y="1685593"/>
            <a:ext cx="2927114" cy="3028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412" fill="norm" stroke="1" extrusionOk="0">
                <a:moveTo>
                  <a:pt x="12871" y="106"/>
                </a:moveTo>
                <a:lnTo>
                  <a:pt x="15686" y="475"/>
                </a:lnTo>
                <a:lnTo>
                  <a:pt x="19085" y="6672"/>
                </a:lnTo>
                <a:lnTo>
                  <a:pt x="20164" y="12968"/>
                </a:lnTo>
                <a:lnTo>
                  <a:pt x="21589" y="21412"/>
                </a:lnTo>
                <a:lnTo>
                  <a:pt x="27" y="8897"/>
                </a:lnTo>
                <a:cubicBezTo>
                  <a:pt x="-11" y="8228"/>
                  <a:pt x="-8" y="7567"/>
                  <a:pt x="34" y="6917"/>
                </a:cubicBezTo>
                <a:cubicBezTo>
                  <a:pt x="75" y="6272"/>
                  <a:pt x="155" y="5631"/>
                  <a:pt x="342" y="5018"/>
                </a:cubicBezTo>
                <a:cubicBezTo>
                  <a:pt x="710" y="3809"/>
                  <a:pt x="1484" y="2718"/>
                  <a:pt x="2602" y="1951"/>
                </a:cubicBezTo>
                <a:cubicBezTo>
                  <a:pt x="3288" y="1481"/>
                  <a:pt x="4073" y="1168"/>
                  <a:pt x="4871" y="909"/>
                </a:cubicBezTo>
                <a:cubicBezTo>
                  <a:pt x="7451" y="74"/>
                  <a:pt x="10194" y="-188"/>
                  <a:pt x="12896" y="133"/>
                </a:cubicBezTo>
              </a:path>
            </a:pathLst>
          </a:custGeom>
          <a:solidFill>
            <a:srgbClr val="00E200">
              <a:alpha val="15000"/>
            </a:srgbClr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086" name="Shape 1086"/>
          <p:cNvSpPr/>
          <p:nvPr/>
        </p:nvSpPr>
        <p:spPr>
          <a:xfrm>
            <a:off x="6120632" y="1504817"/>
            <a:ext cx="795400" cy="1520131"/>
          </a:xfrm>
          <a:prstGeom prst="line">
            <a:avLst/>
          </a:prstGeom>
          <a:ln w="25400">
            <a:solidFill>
              <a:srgbClr val="00E2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087" name="Shape 1087"/>
          <p:cNvSpPr/>
          <p:nvPr/>
        </p:nvSpPr>
        <p:spPr>
          <a:xfrm>
            <a:off x="6629689" y="2145545"/>
            <a:ext cx="461664" cy="2812379"/>
          </a:xfrm>
          <a:prstGeom prst="line">
            <a:avLst/>
          </a:prstGeom>
          <a:ln w="25400">
            <a:solidFill>
              <a:srgbClr val="00E2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088" name="Shape 1088"/>
          <p:cNvSpPr/>
          <p:nvPr/>
        </p:nvSpPr>
        <p:spPr>
          <a:xfrm>
            <a:off x="6426034" y="2034017"/>
            <a:ext cx="510371" cy="2204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50" h="21600" fill="norm" stroke="1" extrusionOk="0">
                <a:moveTo>
                  <a:pt x="0" y="21600"/>
                </a:moveTo>
                <a:cubicBezTo>
                  <a:pt x="2920" y="20784"/>
                  <a:pt x="5563" y="19912"/>
                  <a:pt x="7903" y="18993"/>
                </a:cubicBezTo>
                <a:cubicBezTo>
                  <a:pt x="11737" y="17486"/>
                  <a:pt x="14732" y="15863"/>
                  <a:pt x="16893" y="14171"/>
                </a:cubicBezTo>
                <a:cubicBezTo>
                  <a:pt x="20299" y="11503"/>
                  <a:pt x="21600" y="8687"/>
                  <a:pt x="19615" y="5934"/>
                </a:cubicBezTo>
                <a:cubicBezTo>
                  <a:pt x="18583" y="4505"/>
                  <a:pt x="16664" y="3115"/>
                  <a:pt x="13536" y="1879"/>
                </a:cubicBezTo>
                <a:cubicBezTo>
                  <a:pt x="11795" y="1190"/>
                  <a:pt x="9701" y="559"/>
                  <a:pt x="7303" y="0"/>
                </a:cubicBezTo>
              </a:path>
            </a:pathLst>
          </a:custGeom>
          <a:ln w="25400">
            <a:solidFill>
              <a:srgbClr val="FF0000"/>
            </a:solidFill>
            <a:custDash>
              <a:ds d="200000" sp="200000"/>
            </a:custDash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089" name="Shape 1089"/>
          <p:cNvSpPr/>
          <p:nvPr/>
        </p:nvSpPr>
        <p:spPr>
          <a:xfrm>
            <a:off x="6400986" y="4170742"/>
            <a:ext cx="87978" cy="87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pic>
        <p:nvPicPr>
          <p:cNvPr id="1090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32714" y="934319"/>
            <a:ext cx="252799" cy="240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1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18304" y="4120749"/>
            <a:ext cx="252799" cy="240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2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05496" y="1332126"/>
            <a:ext cx="694470" cy="2402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075" grpId="1"/>
      <p:bldP build="whole" bldLvl="1" animBg="1" rev="0" advAuto="0" spid="1088" grpId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0" name="Group 1100"/>
          <p:cNvGrpSpPr/>
          <p:nvPr/>
        </p:nvGrpSpPr>
        <p:grpSpPr>
          <a:xfrm rot="18377968">
            <a:off x="3651699" y="-1798566"/>
            <a:ext cx="5871194" cy="7614996"/>
            <a:chOff x="0" y="0"/>
            <a:chExt cx="5871192" cy="7614994"/>
          </a:xfrm>
        </p:grpSpPr>
        <p:sp>
          <p:nvSpPr>
            <p:cNvPr id="1094" name="Shape 1094"/>
            <p:cNvSpPr/>
            <p:nvPr/>
          </p:nvSpPr>
          <p:spPr>
            <a:xfrm rot="6609001">
              <a:off x="2916147" y="3788049"/>
              <a:ext cx="38899" cy="38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095" name="Shape 1095"/>
            <p:cNvSpPr/>
            <p:nvPr/>
          </p:nvSpPr>
          <p:spPr>
            <a:xfrm rot="6609001">
              <a:off x="1209811" y="2835051"/>
              <a:ext cx="3451572" cy="1944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096" name="Shape 1096"/>
            <p:cNvSpPr/>
            <p:nvPr/>
          </p:nvSpPr>
          <p:spPr>
            <a:xfrm rot="6609001">
              <a:off x="2217901" y="3403090"/>
              <a:ext cx="1435391" cy="808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097" name="Shape 1097"/>
            <p:cNvSpPr/>
            <p:nvPr/>
          </p:nvSpPr>
          <p:spPr>
            <a:xfrm rot="6609001">
              <a:off x="441116" y="2401907"/>
              <a:ext cx="4988961" cy="2811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098" name="Shape 1098"/>
            <p:cNvSpPr/>
            <p:nvPr/>
          </p:nvSpPr>
          <p:spPr>
            <a:xfrm rot="6609001">
              <a:off x="-58852" y="2120184"/>
              <a:ext cx="5988897" cy="3374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099" name="Shape 1099"/>
            <p:cNvSpPr/>
            <p:nvPr/>
          </p:nvSpPr>
          <p:spPr>
            <a:xfrm rot="6609001">
              <a:off x="-425242" y="1913730"/>
              <a:ext cx="6721677" cy="3787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sp>
        <p:nvSpPr>
          <p:cNvPr id="1101" name="Shape 1101"/>
          <p:cNvSpPr/>
          <p:nvPr>
            <p:ph type="body" idx="1"/>
          </p:nvPr>
        </p:nvSpPr>
        <p:spPr>
          <a:xfrm>
            <a:off x="401637" y="947853"/>
            <a:ext cx="3321249" cy="3635922"/>
          </a:xfrm>
          <a:prstGeom prst="rect">
            <a:avLst/>
          </a:prstGeom>
        </p:spPr>
        <p:txBody>
          <a:bodyPr/>
          <a:lstStyle/>
          <a:p>
            <a:pPr lvl="0" marL="182563" indent="-182563">
              <a:defRPr sz="1800"/>
            </a:pPr>
            <a:r>
              <a:t>Assume feasible</a:t>
            </a:r>
          </a:p>
          <a:p>
            <a:pPr lvl="0" marL="182563" indent="-182563">
              <a:defRPr sz="1800"/>
            </a:pPr>
            <a:r>
              <a:t>Initialize Active Set</a:t>
            </a:r>
          </a:p>
          <a:p>
            <a:pPr lvl="0" marL="182563" indent="-182563">
              <a:defRPr sz="1800"/>
            </a:pPr>
          </a:p>
          <a:p>
            <a:pPr lvl="0" marL="182563" indent="-182563">
              <a:defRPr sz="1800"/>
            </a:pPr>
            <a:r>
              <a:t>While KKT not satisfied</a:t>
            </a:r>
          </a:p>
          <a:p>
            <a:pPr lvl="1" marL="635000" indent="-182562">
              <a:defRPr sz="1800"/>
            </a:pPr>
            <a:r>
              <a:rPr sz="1600"/>
              <a:t>Optimize with equality constraints of A</a:t>
            </a:r>
            <a:endParaRPr sz="1600"/>
          </a:p>
          <a:p>
            <a:pPr lvl="1" marL="635000" indent="-182562">
              <a:defRPr sz="1800"/>
            </a:pPr>
            <a:r>
              <a:rPr sz="1600"/>
              <a:t>if constraint gets violated, </a:t>
            </a:r>
            <a:r>
              <a:rPr b="1" sz="1600"/>
              <a:t>activate</a:t>
            </a:r>
            <a:r>
              <a:rPr sz="1600"/>
              <a:t> it</a:t>
            </a:r>
          </a:p>
        </p:txBody>
      </p:sp>
      <p:sp>
        <p:nvSpPr>
          <p:cNvPr id="1102" name="Shape 1102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1103" name="Shape 1103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1106" name="Group 1106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1104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5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07" name="Shape 1107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108" name="Shape 110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Active Set Method</a:t>
            </a:r>
          </a:p>
        </p:txBody>
      </p:sp>
      <p:sp>
        <p:nvSpPr>
          <p:cNvPr id="1109" name="Shape 1109"/>
          <p:cNvSpPr/>
          <p:nvPr/>
        </p:nvSpPr>
        <p:spPr>
          <a:xfrm>
            <a:off x="4120705" y="1680760"/>
            <a:ext cx="2764891" cy="1591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0612" fill="norm" stroke="1" extrusionOk="0">
                <a:moveTo>
                  <a:pt x="22" y="20612"/>
                </a:moveTo>
                <a:cubicBezTo>
                  <a:pt x="-17" y="18241"/>
                  <a:pt x="-4" y="15869"/>
                  <a:pt x="58" y="13500"/>
                </a:cubicBezTo>
                <a:cubicBezTo>
                  <a:pt x="117" y="11295"/>
                  <a:pt x="212" y="8988"/>
                  <a:pt x="881" y="6940"/>
                </a:cubicBezTo>
                <a:cubicBezTo>
                  <a:pt x="2043" y="3383"/>
                  <a:pt x="4318" y="1861"/>
                  <a:pt x="6497" y="996"/>
                </a:cubicBezTo>
                <a:cubicBezTo>
                  <a:pt x="11493" y="-988"/>
                  <a:pt x="16817" y="-34"/>
                  <a:pt x="21583" y="4090"/>
                </a:cubicBezTo>
              </a:path>
            </a:pathLst>
          </a:custGeom>
          <a:ln w="25400">
            <a:solidFill>
              <a:srgbClr val="00E2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110" name="Shape 1110"/>
          <p:cNvSpPr/>
          <p:nvPr/>
        </p:nvSpPr>
        <p:spPr>
          <a:xfrm>
            <a:off x="3978169" y="2860211"/>
            <a:ext cx="3338442" cy="2017382"/>
          </a:xfrm>
          <a:prstGeom prst="line">
            <a:avLst/>
          </a:prstGeom>
          <a:ln w="25400">
            <a:solidFill>
              <a:srgbClr val="00E2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111" name="Shape 1111"/>
          <p:cNvSpPr/>
          <p:nvPr/>
        </p:nvSpPr>
        <p:spPr>
          <a:xfrm>
            <a:off x="4122110" y="1685593"/>
            <a:ext cx="2927114" cy="3028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412" fill="norm" stroke="1" extrusionOk="0">
                <a:moveTo>
                  <a:pt x="12871" y="106"/>
                </a:moveTo>
                <a:lnTo>
                  <a:pt x="15686" y="475"/>
                </a:lnTo>
                <a:lnTo>
                  <a:pt x="19085" y="6672"/>
                </a:lnTo>
                <a:lnTo>
                  <a:pt x="20164" y="12968"/>
                </a:lnTo>
                <a:lnTo>
                  <a:pt x="21589" y="21412"/>
                </a:lnTo>
                <a:lnTo>
                  <a:pt x="27" y="8897"/>
                </a:lnTo>
                <a:cubicBezTo>
                  <a:pt x="-11" y="8228"/>
                  <a:pt x="-8" y="7567"/>
                  <a:pt x="34" y="6917"/>
                </a:cubicBezTo>
                <a:cubicBezTo>
                  <a:pt x="75" y="6272"/>
                  <a:pt x="155" y="5631"/>
                  <a:pt x="342" y="5018"/>
                </a:cubicBezTo>
                <a:cubicBezTo>
                  <a:pt x="710" y="3809"/>
                  <a:pt x="1484" y="2718"/>
                  <a:pt x="2602" y="1951"/>
                </a:cubicBezTo>
                <a:cubicBezTo>
                  <a:pt x="3288" y="1481"/>
                  <a:pt x="4073" y="1168"/>
                  <a:pt x="4871" y="909"/>
                </a:cubicBezTo>
                <a:cubicBezTo>
                  <a:pt x="7451" y="74"/>
                  <a:pt x="10194" y="-188"/>
                  <a:pt x="12896" y="133"/>
                </a:cubicBezTo>
              </a:path>
            </a:pathLst>
          </a:custGeom>
          <a:solidFill>
            <a:srgbClr val="00E200">
              <a:alpha val="15000"/>
            </a:srgbClr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112" name="Shape 1112"/>
          <p:cNvSpPr/>
          <p:nvPr/>
        </p:nvSpPr>
        <p:spPr>
          <a:xfrm>
            <a:off x="6120632" y="1504817"/>
            <a:ext cx="795400" cy="1520131"/>
          </a:xfrm>
          <a:prstGeom prst="line">
            <a:avLst/>
          </a:prstGeom>
          <a:ln w="25400">
            <a:solidFill>
              <a:srgbClr val="00E2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113" name="Shape 1113"/>
          <p:cNvSpPr/>
          <p:nvPr/>
        </p:nvSpPr>
        <p:spPr>
          <a:xfrm>
            <a:off x="6629689" y="2145545"/>
            <a:ext cx="461664" cy="2812379"/>
          </a:xfrm>
          <a:prstGeom prst="line">
            <a:avLst/>
          </a:prstGeom>
          <a:ln w="25400">
            <a:solidFill>
              <a:srgbClr val="7B67F6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114" name="Shape 1114"/>
          <p:cNvSpPr/>
          <p:nvPr/>
        </p:nvSpPr>
        <p:spPr>
          <a:xfrm>
            <a:off x="6426034" y="3480442"/>
            <a:ext cx="419545" cy="758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3727" y="19226"/>
                  <a:pt x="7106" y="16691"/>
                  <a:pt x="10106" y="14020"/>
                </a:cubicBezTo>
                <a:cubicBezTo>
                  <a:pt x="15021" y="9642"/>
                  <a:pt x="18885" y="4929"/>
                  <a:pt x="21600" y="0"/>
                </a:cubicBezTo>
              </a:path>
            </a:pathLst>
          </a:custGeom>
          <a:ln w="25400">
            <a:solidFill>
              <a:srgbClr val="FF0000"/>
            </a:solidFill>
            <a:custDash>
              <a:ds d="200000" sp="200000"/>
            </a:custDash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115" name="Shape 1115"/>
          <p:cNvSpPr/>
          <p:nvPr/>
        </p:nvSpPr>
        <p:spPr>
          <a:xfrm>
            <a:off x="6400986" y="4170742"/>
            <a:ext cx="87978" cy="87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pic>
        <p:nvPicPr>
          <p:cNvPr id="1116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18304" y="4120749"/>
            <a:ext cx="252799" cy="240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7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32714" y="934319"/>
            <a:ext cx="252799" cy="240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8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25191" y="3233753"/>
            <a:ext cx="245138" cy="2402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21" name="Group 1121"/>
          <p:cNvGrpSpPr/>
          <p:nvPr/>
        </p:nvGrpSpPr>
        <p:grpSpPr>
          <a:xfrm>
            <a:off x="6662606" y="2576892"/>
            <a:ext cx="187649" cy="909940"/>
            <a:chOff x="0" y="0"/>
            <a:chExt cx="187647" cy="909938"/>
          </a:xfrm>
        </p:grpSpPr>
        <p:sp>
          <p:nvSpPr>
            <p:cNvPr id="1119" name="Shape 1119"/>
            <p:cNvSpPr/>
            <p:nvPr/>
          </p:nvSpPr>
          <p:spPr>
            <a:xfrm flipH="1" flipV="1">
              <a:off x="45772" y="48839"/>
              <a:ext cx="141876" cy="86110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120" name="Shape 1120"/>
            <p:cNvSpPr/>
            <p:nvPr/>
          </p:nvSpPr>
          <p:spPr>
            <a:xfrm>
              <a:off x="0" y="0"/>
              <a:ext cx="87977" cy="87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pic>
        <p:nvPicPr>
          <p:cNvPr id="1122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84968" y="2360881"/>
            <a:ext cx="252799" cy="240236"/>
          </a:xfrm>
          <a:prstGeom prst="rect">
            <a:avLst/>
          </a:prstGeom>
          <a:ln w="12700">
            <a:miter lim="400000"/>
          </a:ln>
        </p:spPr>
      </p:pic>
      <p:sp>
        <p:nvSpPr>
          <p:cNvPr id="1123" name="Shape 1123"/>
          <p:cNvSpPr/>
          <p:nvPr/>
        </p:nvSpPr>
        <p:spPr>
          <a:xfrm>
            <a:off x="6802306" y="3434142"/>
            <a:ext cx="87978" cy="87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pic>
        <p:nvPicPr>
          <p:cNvPr id="1124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05496" y="1332126"/>
            <a:ext cx="694470" cy="2402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21" grpId="1"/>
      <p:bldP build="whole" bldLvl="1" animBg="1" rev="0" advAuto="0" spid="1122" grpId="2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2" name="Group 1132"/>
          <p:cNvGrpSpPr/>
          <p:nvPr/>
        </p:nvGrpSpPr>
        <p:grpSpPr>
          <a:xfrm rot="18377968">
            <a:off x="3651699" y="-1798566"/>
            <a:ext cx="5871194" cy="7614996"/>
            <a:chOff x="0" y="0"/>
            <a:chExt cx="5871192" cy="7614994"/>
          </a:xfrm>
        </p:grpSpPr>
        <p:sp>
          <p:nvSpPr>
            <p:cNvPr id="1126" name="Shape 1126"/>
            <p:cNvSpPr/>
            <p:nvPr/>
          </p:nvSpPr>
          <p:spPr>
            <a:xfrm rot="6609001">
              <a:off x="2916147" y="3788049"/>
              <a:ext cx="38899" cy="38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127" name="Shape 1127"/>
            <p:cNvSpPr/>
            <p:nvPr/>
          </p:nvSpPr>
          <p:spPr>
            <a:xfrm rot="6609001">
              <a:off x="1209811" y="2835051"/>
              <a:ext cx="3451572" cy="1944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128" name="Shape 1128"/>
            <p:cNvSpPr/>
            <p:nvPr/>
          </p:nvSpPr>
          <p:spPr>
            <a:xfrm rot="6609001">
              <a:off x="2217901" y="3403090"/>
              <a:ext cx="1435391" cy="808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129" name="Shape 1129"/>
            <p:cNvSpPr/>
            <p:nvPr/>
          </p:nvSpPr>
          <p:spPr>
            <a:xfrm rot="6609001">
              <a:off x="441116" y="2401907"/>
              <a:ext cx="4988961" cy="2811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130" name="Shape 1130"/>
            <p:cNvSpPr/>
            <p:nvPr/>
          </p:nvSpPr>
          <p:spPr>
            <a:xfrm rot="6609001">
              <a:off x="-58852" y="2120184"/>
              <a:ext cx="5988897" cy="3374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131" name="Shape 1131"/>
            <p:cNvSpPr/>
            <p:nvPr/>
          </p:nvSpPr>
          <p:spPr>
            <a:xfrm rot="6609001">
              <a:off x="-425242" y="1913730"/>
              <a:ext cx="6721677" cy="3787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sp>
        <p:nvSpPr>
          <p:cNvPr id="1133" name="Shape 1133"/>
          <p:cNvSpPr/>
          <p:nvPr>
            <p:ph type="body" idx="1"/>
          </p:nvPr>
        </p:nvSpPr>
        <p:spPr>
          <a:xfrm>
            <a:off x="401637" y="947853"/>
            <a:ext cx="3321249" cy="3635922"/>
          </a:xfrm>
          <a:prstGeom prst="rect">
            <a:avLst/>
          </a:prstGeom>
        </p:spPr>
        <p:txBody>
          <a:bodyPr/>
          <a:lstStyle/>
          <a:p>
            <a:pPr lvl="0" marL="182563" indent="-182563">
              <a:defRPr sz="1800"/>
            </a:pPr>
            <a:r>
              <a:t>Assume feasible</a:t>
            </a:r>
          </a:p>
          <a:p>
            <a:pPr lvl="0" marL="182563" indent="-182563">
              <a:defRPr sz="1800"/>
            </a:pPr>
            <a:r>
              <a:t>Initialize Active Set</a:t>
            </a:r>
          </a:p>
          <a:p>
            <a:pPr lvl="0" marL="182563" indent="-182563">
              <a:defRPr sz="1800"/>
            </a:pPr>
          </a:p>
          <a:p>
            <a:pPr lvl="0" marL="182563" indent="-182563">
              <a:defRPr sz="1800"/>
            </a:pPr>
            <a:r>
              <a:t>While KKT not satisfied</a:t>
            </a:r>
          </a:p>
          <a:p>
            <a:pPr lvl="1" marL="635000" indent="-182562">
              <a:defRPr sz="1800"/>
            </a:pPr>
            <a:r>
              <a:rPr sz="1600"/>
              <a:t>Optimize with equality constraints of A</a:t>
            </a:r>
            <a:endParaRPr sz="1600"/>
          </a:p>
          <a:p>
            <a:pPr lvl="1" marL="635000" indent="-182562">
              <a:defRPr sz="1800"/>
            </a:pPr>
            <a:r>
              <a:rPr sz="1600"/>
              <a:t>if constraint gets violated, </a:t>
            </a:r>
            <a:r>
              <a:rPr b="1" sz="1600"/>
              <a:t>activate</a:t>
            </a:r>
            <a:r>
              <a:rPr sz="1600"/>
              <a:t> it</a:t>
            </a:r>
          </a:p>
        </p:txBody>
      </p:sp>
      <p:sp>
        <p:nvSpPr>
          <p:cNvPr id="1134" name="Shape 1134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1135" name="Shape 1135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1138" name="Group 1138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1136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7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39" name="Shape 1139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140" name="Shape 114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Active Set Method</a:t>
            </a:r>
          </a:p>
        </p:txBody>
      </p:sp>
      <p:sp>
        <p:nvSpPr>
          <p:cNvPr id="1141" name="Shape 1141"/>
          <p:cNvSpPr/>
          <p:nvPr/>
        </p:nvSpPr>
        <p:spPr>
          <a:xfrm>
            <a:off x="4120705" y="1680760"/>
            <a:ext cx="2764891" cy="1591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0612" fill="norm" stroke="1" extrusionOk="0">
                <a:moveTo>
                  <a:pt x="22" y="20612"/>
                </a:moveTo>
                <a:cubicBezTo>
                  <a:pt x="-17" y="18241"/>
                  <a:pt x="-4" y="15869"/>
                  <a:pt x="58" y="13500"/>
                </a:cubicBezTo>
                <a:cubicBezTo>
                  <a:pt x="117" y="11295"/>
                  <a:pt x="212" y="8988"/>
                  <a:pt x="881" y="6940"/>
                </a:cubicBezTo>
                <a:cubicBezTo>
                  <a:pt x="2043" y="3383"/>
                  <a:pt x="4318" y="1861"/>
                  <a:pt x="6497" y="996"/>
                </a:cubicBezTo>
                <a:cubicBezTo>
                  <a:pt x="11493" y="-988"/>
                  <a:pt x="16817" y="-34"/>
                  <a:pt x="21583" y="4090"/>
                </a:cubicBezTo>
              </a:path>
            </a:pathLst>
          </a:custGeom>
          <a:ln w="25400">
            <a:solidFill>
              <a:srgbClr val="00E2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142" name="Shape 1142"/>
          <p:cNvSpPr/>
          <p:nvPr/>
        </p:nvSpPr>
        <p:spPr>
          <a:xfrm>
            <a:off x="3978169" y="2860211"/>
            <a:ext cx="3338442" cy="2017382"/>
          </a:xfrm>
          <a:prstGeom prst="line">
            <a:avLst/>
          </a:prstGeom>
          <a:ln w="25400">
            <a:solidFill>
              <a:srgbClr val="00E2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143" name="Shape 1143"/>
          <p:cNvSpPr/>
          <p:nvPr/>
        </p:nvSpPr>
        <p:spPr>
          <a:xfrm>
            <a:off x="4122110" y="1685593"/>
            <a:ext cx="2927114" cy="3028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412" fill="norm" stroke="1" extrusionOk="0">
                <a:moveTo>
                  <a:pt x="12871" y="106"/>
                </a:moveTo>
                <a:lnTo>
                  <a:pt x="15686" y="475"/>
                </a:lnTo>
                <a:lnTo>
                  <a:pt x="19085" y="6672"/>
                </a:lnTo>
                <a:lnTo>
                  <a:pt x="20164" y="12968"/>
                </a:lnTo>
                <a:lnTo>
                  <a:pt x="21589" y="21412"/>
                </a:lnTo>
                <a:lnTo>
                  <a:pt x="27" y="8897"/>
                </a:lnTo>
                <a:cubicBezTo>
                  <a:pt x="-11" y="8228"/>
                  <a:pt x="-8" y="7567"/>
                  <a:pt x="34" y="6917"/>
                </a:cubicBezTo>
                <a:cubicBezTo>
                  <a:pt x="75" y="6272"/>
                  <a:pt x="155" y="5631"/>
                  <a:pt x="342" y="5018"/>
                </a:cubicBezTo>
                <a:cubicBezTo>
                  <a:pt x="710" y="3809"/>
                  <a:pt x="1484" y="2718"/>
                  <a:pt x="2602" y="1951"/>
                </a:cubicBezTo>
                <a:cubicBezTo>
                  <a:pt x="3288" y="1481"/>
                  <a:pt x="4073" y="1168"/>
                  <a:pt x="4871" y="909"/>
                </a:cubicBezTo>
                <a:cubicBezTo>
                  <a:pt x="7451" y="74"/>
                  <a:pt x="10194" y="-188"/>
                  <a:pt x="12896" y="133"/>
                </a:cubicBezTo>
              </a:path>
            </a:pathLst>
          </a:custGeom>
          <a:solidFill>
            <a:srgbClr val="00E200">
              <a:alpha val="15000"/>
            </a:srgbClr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144" name="Shape 1144"/>
          <p:cNvSpPr/>
          <p:nvPr/>
        </p:nvSpPr>
        <p:spPr>
          <a:xfrm>
            <a:off x="6120632" y="1504817"/>
            <a:ext cx="795400" cy="1520131"/>
          </a:xfrm>
          <a:prstGeom prst="line">
            <a:avLst/>
          </a:prstGeom>
          <a:ln w="25400">
            <a:solidFill>
              <a:srgbClr val="7B67F6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145" name="Shape 1145"/>
          <p:cNvSpPr/>
          <p:nvPr/>
        </p:nvSpPr>
        <p:spPr>
          <a:xfrm>
            <a:off x="6629689" y="2145545"/>
            <a:ext cx="461664" cy="2812379"/>
          </a:xfrm>
          <a:prstGeom prst="line">
            <a:avLst/>
          </a:prstGeom>
          <a:ln w="25400">
            <a:solidFill>
              <a:srgbClr val="7B67F6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146" name="Shape 1146"/>
          <p:cNvSpPr/>
          <p:nvPr/>
        </p:nvSpPr>
        <p:spPr>
          <a:xfrm>
            <a:off x="6426034" y="3480442"/>
            <a:ext cx="419545" cy="758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3727" y="19226"/>
                  <a:pt x="7106" y="16691"/>
                  <a:pt x="10106" y="14020"/>
                </a:cubicBezTo>
                <a:cubicBezTo>
                  <a:pt x="15021" y="9642"/>
                  <a:pt x="18885" y="4929"/>
                  <a:pt x="21600" y="0"/>
                </a:cubicBezTo>
              </a:path>
            </a:pathLst>
          </a:custGeom>
          <a:ln w="25400">
            <a:solidFill>
              <a:srgbClr val="FF0000"/>
            </a:solidFill>
            <a:custDash>
              <a:ds d="200000" sp="200000"/>
            </a:custDash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147" name="Shape 1147"/>
          <p:cNvSpPr/>
          <p:nvPr/>
        </p:nvSpPr>
        <p:spPr>
          <a:xfrm>
            <a:off x="6400986" y="4170742"/>
            <a:ext cx="87978" cy="87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pic>
        <p:nvPicPr>
          <p:cNvPr id="1148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18304" y="4120749"/>
            <a:ext cx="252799" cy="240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9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32714" y="934319"/>
            <a:ext cx="252799" cy="240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0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25191" y="3233753"/>
            <a:ext cx="245138" cy="2402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53" name="Group 1153"/>
          <p:cNvGrpSpPr/>
          <p:nvPr/>
        </p:nvGrpSpPr>
        <p:grpSpPr>
          <a:xfrm>
            <a:off x="6662606" y="2576892"/>
            <a:ext cx="187649" cy="909940"/>
            <a:chOff x="0" y="0"/>
            <a:chExt cx="187647" cy="909938"/>
          </a:xfrm>
        </p:grpSpPr>
        <p:sp>
          <p:nvSpPr>
            <p:cNvPr id="1151" name="Shape 1151"/>
            <p:cNvSpPr/>
            <p:nvPr/>
          </p:nvSpPr>
          <p:spPr>
            <a:xfrm flipH="1" flipV="1">
              <a:off x="45772" y="48839"/>
              <a:ext cx="141876" cy="86110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152" name="Shape 1152"/>
            <p:cNvSpPr/>
            <p:nvPr/>
          </p:nvSpPr>
          <p:spPr>
            <a:xfrm>
              <a:off x="0" y="0"/>
              <a:ext cx="87977" cy="87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pic>
        <p:nvPicPr>
          <p:cNvPr id="1154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84968" y="2360881"/>
            <a:ext cx="252799" cy="240236"/>
          </a:xfrm>
          <a:prstGeom prst="rect">
            <a:avLst/>
          </a:prstGeom>
          <a:ln w="12700">
            <a:miter lim="400000"/>
          </a:ln>
        </p:spPr>
      </p:pic>
      <p:sp>
        <p:nvSpPr>
          <p:cNvPr id="1155" name="Shape 1155"/>
          <p:cNvSpPr/>
          <p:nvPr/>
        </p:nvSpPr>
        <p:spPr>
          <a:xfrm>
            <a:off x="6802306" y="3434142"/>
            <a:ext cx="87978" cy="87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pic>
        <p:nvPicPr>
          <p:cNvPr id="1156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05496" y="1332126"/>
            <a:ext cx="694470" cy="2402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Shape 1158"/>
          <p:cNvSpPr/>
          <p:nvPr>
            <p:ph type="body" idx="1"/>
          </p:nvPr>
        </p:nvSpPr>
        <p:spPr>
          <a:xfrm>
            <a:off x="401637" y="947853"/>
            <a:ext cx="3321249" cy="3635922"/>
          </a:xfrm>
          <a:prstGeom prst="rect">
            <a:avLst/>
          </a:prstGeom>
        </p:spPr>
        <p:txBody>
          <a:bodyPr/>
          <a:lstStyle/>
          <a:p>
            <a:pPr lvl="0" marL="182563" indent="-182563">
              <a:defRPr sz="1800"/>
            </a:pPr>
            <a:r>
              <a:t>Assume feasible</a:t>
            </a:r>
          </a:p>
          <a:p>
            <a:pPr lvl="0" marL="182563" indent="-182563">
              <a:defRPr sz="1800"/>
            </a:pPr>
            <a:r>
              <a:t>Initialize Active Set</a:t>
            </a:r>
          </a:p>
          <a:p>
            <a:pPr lvl="0" marL="182563" indent="-182563">
              <a:defRPr sz="1800"/>
            </a:pPr>
          </a:p>
          <a:p>
            <a:pPr lvl="0" marL="182563" indent="-182563">
              <a:defRPr sz="1800"/>
            </a:pPr>
            <a:r>
              <a:t>While KKT not satisfied</a:t>
            </a:r>
          </a:p>
          <a:p>
            <a:pPr lvl="1" marL="635000" indent="-182562">
              <a:defRPr sz="1800"/>
            </a:pPr>
            <a:r>
              <a:rPr sz="1600"/>
              <a:t>Optimize with equality constraints of A</a:t>
            </a:r>
            <a:endParaRPr sz="1600"/>
          </a:p>
          <a:p>
            <a:pPr lvl="1" marL="635000" indent="-182562">
              <a:defRPr sz="1800"/>
            </a:pPr>
            <a:r>
              <a:rPr sz="1600"/>
              <a:t>if constraint gets violated, </a:t>
            </a:r>
            <a:r>
              <a:rPr b="1" sz="1600"/>
              <a:t>activate</a:t>
            </a:r>
            <a:r>
              <a:rPr sz="1600"/>
              <a:t> it</a:t>
            </a:r>
          </a:p>
        </p:txBody>
      </p:sp>
      <p:pic>
        <p:nvPicPr>
          <p:cNvPr id="1159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5496" y="1332126"/>
            <a:ext cx="694470" cy="2402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66" name="Group 1166"/>
          <p:cNvGrpSpPr/>
          <p:nvPr/>
        </p:nvGrpSpPr>
        <p:grpSpPr>
          <a:xfrm rot="18377968">
            <a:off x="3651699" y="-1798566"/>
            <a:ext cx="5871194" cy="7614996"/>
            <a:chOff x="0" y="0"/>
            <a:chExt cx="5871192" cy="7614994"/>
          </a:xfrm>
        </p:grpSpPr>
        <p:sp>
          <p:nvSpPr>
            <p:cNvPr id="1160" name="Shape 1160"/>
            <p:cNvSpPr/>
            <p:nvPr/>
          </p:nvSpPr>
          <p:spPr>
            <a:xfrm rot="6609001">
              <a:off x="2916147" y="3788049"/>
              <a:ext cx="38899" cy="38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161" name="Shape 1161"/>
            <p:cNvSpPr/>
            <p:nvPr/>
          </p:nvSpPr>
          <p:spPr>
            <a:xfrm rot="6609001">
              <a:off x="1209811" y="2835051"/>
              <a:ext cx="3451572" cy="1944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162" name="Shape 1162"/>
            <p:cNvSpPr/>
            <p:nvPr/>
          </p:nvSpPr>
          <p:spPr>
            <a:xfrm rot="6609001">
              <a:off x="2217901" y="3403090"/>
              <a:ext cx="1435391" cy="808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163" name="Shape 1163"/>
            <p:cNvSpPr/>
            <p:nvPr/>
          </p:nvSpPr>
          <p:spPr>
            <a:xfrm rot="6609001">
              <a:off x="441116" y="2401907"/>
              <a:ext cx="4988961" cy="2811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164" name="Shape 1164"/>
            <p:cNvSpPr/>
            <p:nvPr/>
          </p:nvSpPr>
          <p:spPr>
            <a:xfrm rot="6609001">
              <a:off x="-58852" y="2120184"/>
              <a:ext cx="5988897" cy="3374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165" name="Shape 1165"/>
            <p:cNvSpPr/>
            <p:nvPr/>
          </p:nvSpPr>
          <p:spPr>
            <a:xfrm rot="6609001">
              <a:off x="-425242" y="1913730"/>
              <a:ext cx="6721677" cy="3787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sp>
        <p:nvSpPr>
          <p:cNvPr id="1167" name="Shape 1167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1168" name="Shape 1168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1171" name="Group 1171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1169" name="VCI_Logo_crop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0" name="AICES-logo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72" name="Shape 1172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173" name="Shape 117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Active Set Method</a:t>
            </a:r>
          </a:p>
        </p:txBody>
      </p:sp>
      <p:sp>
        <p:nvSpPr>
          <p:cNvPr id="1174" name="Shape 1174"/>
          <p:cNvSpPr/>
          <p:nvPr/>
        </p:nvSpPr>
        <p:spPr>
          <a:xfrm>
            <a:off x="4120705" y="1680760"/>
            <a:ext cx="2764891" cy="1591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0612" fill="norm" stroke="1" extrusionOk="0">
                <a:moveTo>
                  <a:pt x="22" y="20612"/>
                </a:moveTo>
                <a:cubicBezTo>
                  <a:pt x="-17" y="18241"/>
                  <a:pt x="-4" y="15869"/>
                  <a:pt x="58" y="13500"/>
                </a:cubicBezTo>
                <a:cubicBezTo>
                  <a:pt x="117" y="11295"/>
                  <a:pt x="212" y="8988"/>
                  <a:pt x="881" y="6940"/>
                </a:cubicBezTo>
                <a:cubicBezTo>
                  <a:pt x="2043" y="3383"/>
                  <a:pt x="4318" y="1861"/>
                  <a:pt x="6497" y="996"/>
                </a:cubicBezTo>
                <a:cubicBezTo>
                  <a:pt x="11493" y="-988"/>
                  <a:pt x="16817" y="-34"/>
                  <a:pt x="21583" y="4090"/>
                </a:cubicBezTo>
              </a:path>
            </a:pathLst>
          </a:custGeom>
          <a:ln w="25400">
            <a:solidFill>
              <a:srgbClr val="00E2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175" name="Shape 1175"/>
          <p:cNvSpPr/>
          <p:nvPr/>
        </p:nvSpPr>
        <p:spPr>
          <a:xfrm>
            <a:off x="3978169" y="2860211"/>
            <a:ext cx="3338442" cy="2017382"/>
          </a:xfrm>
          <a:prstGeom prst="line">
            <a:avLst/>
          </a:prstGeom>
          <a:ln w="25400">
            <a:solidFill>
              <a:srgbClr val="00E2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176" name="Shape 1176"/>
          <p:cNvSpPr/>
          <p:nvPr/>
        </p:nvSpPr>
        <p:spPr>
          <a:xfrm>
            <a:off x="4122110" y="1685593"/>
            <a:ext cx="2927114" cy="3028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412" fill="norm" stroke="1" extrusionOk="0">
                <a:moveTo>
                  <a:pt x="12871" y="106"/>
                </a:moveTo>
                <a:lnTo>
                  <a:pt x="15686" y="475"/>
                </a:lnTo>
                <a:lnTo>
                  <a:pt x="19085" y="6672"/>
                </a:lnTo>
                <a:lnTo>
                  <a:pt x="20164" y="12968"/>
                </a:lnTo>
                <a:lnTo>
                  <a:pt x="21589" y="21412"/>
                </a:lnTo>
                <a:lnTo>
                  <a:pt x="27" y="8897"/>
                </a:lnTo>
                <a:cubicBezTo>
                  <a:pt x="-11" y="8228"/>
                  <a:pt x="-8" y="7567"/>
                  <a:pt x="34" y="6917"/>
                </a:cubicBezTo>
                <a:cubicBezTo>
                  <a:pt x="75" y="6272"/>
                  <a:pt x="155" y="5631"/>
                  <a:pt x="342" y="5018"/>
                </a:cubicBezTo>
                <a:cubicBezTo>
                  <a:pt x="710" y="3809"/>
                  <a:pt x="1484" y="2718"/>
                  <a:pt x="2602" y="1951"/>
                </a:cubicBezTo>
                <a:cubicBezTo>
                  <a:pt x="3288" y="1481"/>
                  <a:pt x="4073" y="1168"/>
                  <a:pt x="4871" y="909"/>
                </a:cubicBezTo>
                <a:cubicBezTo>
                  <a:pt x="7451" y="74"/>
                  <a:pt x="10194" y="-188"/>
                  <a:pt x="12896" y="133"/>
                </a:cubicBezTo>
              </a:path>
            </a:pathLst>
          </a:custGeom>
          <a:solidFill>
            <a:srgbClr val="00E200">
              <a:alpha val="15000"/>
            </a:srgbClr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177" name="Shape 1177"/>
          <p:cNvSpPr/>
          <p:nvPr/>
        </p:nvSpPr>
        <p:spPr>
          <a:xfrm>
            <a:off x="6120632" y="1504817"/>
            <a:ext cx="795400" cy="1520131"/>
          </a:xfrm>
          <a:prstGeom prst="line">
            <a:avLst/>
          </a:prstGeom>
          <a:ln w="25400">
            <a:solidFill>
              <a:srgbClr val="7B67F6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178" name="Shape 1178"/>
          <p:cNvSpPr/>
          <p:nvPr/>
        </p:nvSpPr>
        <p:spPr>
          <a:xfrm>
            <a:off x="6629689" y="2145545"/>
            <a:ext cx="461664" cy="2812379"/>
          </a:xfrm>
          <a:prstGeom prst="line">
            <a:avLst/>
          </a:prstGeom>
          <a:ln w="25400">
            <a:solidFill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179" name="Shape 1179"/>
          <p:cNvSpPr/>
          <p:nvPr/>
        </p:nvSpPr>
        <p:spPr>
          <a:xfrm>
            <a:off x="6426034" y="3480442"/>
            <a:ext cx="419545" cy="758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3727" y="19226"/>
                  <a:pt x="7106" y="16691"/>
                  <a:pt x="10106" y="14020"/>
                </a:cubicBezTo>
                <a:cubicBezTo>
                  <a:pt x="15021" y="9642"/>
                  <a:pt x="18885" y="4929"/>
                  <a:pt x="21600" y="0"/>
                </a:cubicBezTo>
              </a:path>
            </a:pathLst>
          </a:custGeom>
          <a:ln w="25400">
            <a:solidFill>
              <a:srgbClr val="FF0000"/>
            </a:solidFill>
            <a:custDash>
              <a:ds d="200000" sp="200000"/>
            </a:custDash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180" name="Shape 1180"/>
          <p:cNvSpPr/>
          <p:nvPr/>
        </p:nvSpPr>
        <p:spPr>
          <a:xfrm>
            <a:off x="6400986" y="4170742"/>
            <a:ext cx="87978" cy="87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pic>
        <p:nvPicPr>
          <p:cNvPr id="1181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18304" y="4120749"/>
            <a:ext cx="252799" cy="240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2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32714" y="934319"/>
            <a:ext cx="252799" cy="240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3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25191" y="3233753"/>
            <a:ext cx="245138" cy="240236"/>
          </a:xfrm>
          <a:prstGeom prst="rect">
            <a:avLst/>
          </a:prstGeom>
          <a:ln w="12700">
            <a:miter lim="400000"/>
          </a:ln>
        </p:spPr>
      </p:pic>
      <p:sp>
        <p:nvSpPr>
          <p:cNvPr id="1184" name="Shape 1184"/>
          <p:cNvSpPr/>
          <p:nvPr/>
        </p:nvSpPr>
        <p:spPr>
          <a:xfrm flipH="1" flipV="1">
            <a:off x="6708378" y="2625732"/>
            <a:ext cx="141876" cy="861100"/>
          </a:xfrm>
          <a:prstGeom prst="line">
            <a:avLst/>
          </a:prstGeom>
          <a:ln w="25400">
            <a:solidFill>
              <a:srgbClr val="FF0000"/>
            </a:solidFill>
            <a:custDash>
              <a:ds d="200000" sp="200000"/>
            </a:custDash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185" name="Shape 1185"/>
          <p:cNvSpPr/>
          <p:nvPr/>
        </p:nvSpPr>
        <p:spPr>
          <a:xfrm>
            <a:off x="6802306" y="3434142"/>
            <a:ext cx="87978" cy="87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pic>
        <p:nvPicPr>
          <p:cNvPr id="1186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784968" y="2360881"/>
            <a:ext cx="252799" cy="2402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89" name="Group 1189"/>
          <p:cNvGrpSpPr/>
          <p:nvPr/>
        </p:nvGrpSpPr>
        <p:grpSpPr>
          <a:xfrm>
            <a:off x="6699394" y="2519780"/>
            <a:ext cx="927527" cy="343057"/>
            <a:chOff x="0" y="0"/>
            <a:chExt cx="927525" cy="343056"/>
          </a:xfrm>
        </p:grpSpPr>
        <p:sp>
          <p:nvSpPr>
            <p:cNvPr id="1187" name="Shape 1187"/>
            <p:cNvSpPr/>
            <p:nvPr/>
          </p:nvSpPr>
          <p:spPr>
            <a:xfrm flipV="1">
              <a:off x="0" y="-1"/>
              <a:ext cx="703947" cy="10353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188" name="pasted-image.pdf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13726" y="177674"/>
              <a:ext cx="513800" cy="1653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90" name="Shape 1190"/>
          <p:cNvSpPr/>
          <p:nvPr/>
        </p:nvSpPr>
        <p:spPr>
          <a:xfrm flipH="1" flipV="1">
            <a:off x="6426373" y="2092721"/>
            <a:ext cx="277402" cy="521768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191" name="Shape 1191"/>
          <p:cNvSpPr/>
          <p:nvPr/>
        </p:nvSpPr>
        <p:spPr>
          <a:xfrm>
            <a:off x="6662606" y="2576892"/>
            <a:ext cx="87978" cy="87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90" grpId="1"/>
      <p:bldP build="whole" bldLvl="1" animBg="1" rev="0" advAuto="0" spid="1189" grpId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9" name="Group 1199"/>
          <p:cNvGrpSpPr/>
          <p:nvPr/>
        </p:nvGrpSpPr>
        <p:grpSpPr>
          <a:xfrm rot="18377968">
            <a:off x="3651699" y="-1798566"/>
            <a:ext cx="5871194" cy="7614996"/>
            <a:chOff x="0" y="0"/>
            <a:chExt cx="5871192" cy="7614994"/>
          </a:xfrm>
        </p:grpSpPr>
        <p:sp>
          <p:nvSpPr>
            <p:cNvPr id="1193" name="Shape 1193"/>
            <p:cNvSpPr/>
            <p:nvPr/>
          </p:nvSpPr>
          <p:spPr>
            <a:xfrm rot="6609001">
              <a:off x="2916147" y="3788049"/>
              <a:ext cx="38899" cy="38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194" name="Shape 1194"/>
            <p:cNvSpPr/>
            <p:nvPr/>
          </p:nvSpPr>
          <p:spPr>
            <a:xfrm rot="6609001">
              <a:off x="1209811" y="2835051"/>
              <a:ext cx="3451572" cy="1944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195" name="Shape 1195"/>
            <p:cNvSpPr/>
            <p:nvPr/>
          </p:nvSpPr>
          <p:spPr>
            <a:xfrm rot="6609001">
              <a:off x="2217901" y="3403090"/>
              <a:ext cx="1435391" cy="808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196" name="Shape 1196"/>
            <p:cNvSpPr/>
            <p:nvPr/>
          </p:nvSpPr>
          <p:spPr>
            <a:xfrm rot="6609001">
              <a:off x="441116" y="2401907"/>
              <a:ext cx="4988961" cy="2811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197" name="Shape 1197"/>
            <p:cNvSpPr/>
            <p:nvPr/>
          </p:nvSpPr>
          <p:spPr>
            <a:xfrm rot="6609001">
              <a:off x="-58852" y="2120184"/>
              <a:ext cx="5988897" cy="3374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198" name="Shape 1198"/>
            <p:cNvSpPr/>
            <p:nvPr/>
          </p:nvSpPr>
          <p:spPr>
            <a:xfrm rot="6609001">
              <a:off x="-425242" y="1913730"/>
              <a:ext cx="6721677" cy="3787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sp>
        <p:nvSpPr>
          <p:cNvPr id="1200" name="Shape 1200"/>
          <p:cNvSpPr/>
          <p:nvPr>
            <p:ph type="body" idx="1"/>
          </p:nvPr>
        </p:nvSpPr>
        <p:spPr>
          <a:xfrm>
            <a:off x="401637" y="947853"/>
            <a:ext cx="3321249" cy="3635922"/>
          </a:xfrm>
          <a:prstGeom prst="rect">
            <a:avLst/>
          </a:prstGeom>
        </p:spPr>
        <p:txBody>
          <a:bodyPr/>
          <a:lstStyle/>
          <a:p>
            <a:pPr lvl="0" marL="182563" indent="-182563">
              <a:defRPr sz="1800"/>
            </a:pPr>
            <a:r>
              <a:t>Assume feasible</a:t>
            </a:r>
          </a:p>
          <a:p>
            <a:pPr lvl="0" marL="182563" indent="-182563">
              <a:defRPr sz="1800"/>
            </a:pPr>
            <a:r>
              <a:t>Initialize Active Set</a:t>
            </a:r>
          </a:p>
          <a:p>
            <a:pPr lvl="0" marL="182563" indent="-182563">
              <a:defRPr sz="1800"/>
            </a:pPr>
          </a:p>
          <a:p>
            <a:pPr lvl="0" marL="182563" indent="-182563">
              <a:defRPr sz="1800"/>
            </a:pPr>
            <a:r>
              <a:t>While KKT not satisfied</a:t>
            </a:r>
          </a:p>
          <a:p>
            <a:pPr lvl="1" marL="635000" indent="-182562">
              <a:defRPr sz="1800"/>
            </a:pPr>
            <a:r>
              <a:rPr sz="1600"/>
              <a:t>Optimize with equality constraints of A</a:t>
            </a:r>
            <a:endParaRPr sz="1600"/>
          </a:p>
          <a:p>
            <a:pPr lvl="1" marL="635000" indent="-182562">
              <a:defRPr sz="1800"/>
            </a:pPr>
            <a:r>
              <a:rPr sz="1600"/>
              <a:t>if constraint gets violated, </a:t>
            </a:r>
            <a:r>
              <a:rPr b="1" sz="1600"/>
              <a:t>activate</a:t>
            </a:r>
            <a:r>
              <a:rPr sz="1600"/>
              <a:t> it</a:t>
            </a:r>
            <a:endParaRPr sz="1600"/>
          </a:p>
          <a:p>
            <a:pPr lvl="1" marL="635000" indent="-182562">
              <a:defRPr sz="1800"/>
            </a:pPr>
            <a:r>
              <a:rPr sz="1600"/>
              <a:t>if Lagrange multiplier gets negative </a:t>
            </a:r>
            <a:r>
              <a:rPr b="1" sz="1600"/>
              <a:t>deactivate</a:t>
            </a:r>
            <a:r>
              <a:rPr sz="1600"/>
              <a:t> corresponding constraint</a:t>
            </a:r>
          </a:p>
        </p:txBody>
      </p:sp>
      <p:sp>
        <p:nvSpPr>
          <p:cNvPr id="1201" name="Shape 1201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1202" name="Shape 1202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1205" name="Group 1205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1203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4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06" name="Shape 1206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207" name="Shape 120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Active Set Method</a:t>
            </a:r>
          </a:p>
        </p:txBody>
      </p:sp>
      <p:sp>
        <p:nvSpPr>
          <p:cNvPr id="1208" name="Shape 1208"/>
          <p:cNvSpPr/>
          <p:nvPr/>
        </p:nvSpPr>
        <p:spPr>
          <a:xfrm>
            <a:off x="4120705" y="1680760"/>
            <a:ext cx="2764891" cy="1591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0612" fill="norm" stroke="1" extrusionOk="0">
                <a:moveTo>
                  <a:pt x="22" y="20612"/>
                </a:moveTo>
                <a:cubicBezTo>
                  <a:pt x="-17" y="18241"/>
                  <a:pt x="-4" y="15869"/>
                  <a:pt x="58" y="13500"/>
                </a:cubicBezTo>
                <a:cubicBezTo>
                  <a:pt x="117" y="11295"/>
                  <a:pt x="212" y="8988"/>
                  <a:pt x="881" y="6940"/>
                </a:cubicBezTo>
                <a:cubicBezTo>
                  <a:pt x="2043" y="3383"/>
                  <a:pt x="4318" y="1861"/>
                  <a:pt x="6497" y="996"/>
                </a:cubicBezTo>
                <a:cubicBezTo>
                  <a:pt x="11493" y="-988"/>
                  <a:pt x="16817" y="-34"/>
                  <a:pt x="21583" y="4090"/>
                </a:cubicBezTo>
              </a:path>
            </a:pathLst>
          </a:custGeom>
          <a:ln w="25400">
            <a:solidFill>
              <a:srgbClr val="00E2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209" name="Shape 1209"/>
          <p:cNvSpPr/>
          <p:nvPr/>
        </p:nvSpPr>
        <p:spPr>
          <a:xfrm>
            <a:off x="3978169" y="2860211"/>
            <a:ext cx="3338442" cy="2017382"/>
          </a:xfrm>
          <a:prstGeom prst="line">
            <a:avLst/>
          </a:prstGeom>
          <a:ln w="25400">
            <a:solidFill>
              <a:srgbClr val="00E2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210" name="Shape 1210"/>
          <p:cNvSpPr/>
          <p:nvPr/>
        </p:nvSpPr>
        <p:spPr>
          <a:xfrm>
            <a:off x="4122110" y="1685593"/>
            <a:ext cx="2927114" cy="3028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412" fill="norm" stroke="1" extrusionOk="0">
                <a:moveTo>
                  <a:pt x="12871" y="106"/>
                </a:moveTo>
                <a:lnTo>
                  <a:pt x="15686" y="475"/>
                </a:lnTo>
                <a:lnTo>
                  <a:pt x="19085" y="6672"/>
                </a:lnTo>
                <a:lnTo>
                  <a:pt x="20164" y="12968"/>
                </a:lnTo>
                <a:lnTo>
                  <a:pt x="21589" y="21412"/>
                </a:lnTo>
                <a:lnTo>
                  <a:pt x="27" y="8897"/>
                </a:lnTo>
                <a:cubicBezTo>
                  <a:pt x="-11" y="8228"/>
                  <a:pt x="-8" y="7567"/>
                  <a:pt x="34" y="6917"/>
                </a:cubicBezTo>
                <a:cubicBezTo>
                  <a:pt x="75" y="6272"/>
                  <a:pt x="155" y="5631"/>
                  <a:pt x="342" y="5018"/>
                </a:cubicBezTo>
                <a:cubicBezTo>
                  <a:pt x="710" y="3809"/>
                  <a:pt x="1484" y="2718"/>
                  <a:pt x="2602" y="1951"/>
                </a:cubicBezTo>
                <a:cubicBezTo>
                  <a:pt x="3288" y="1481"/>
                  <a:pt x="4073" y="1168"/>
                  <a:pt x="4871" y="909"/>
                </a:cubicBezTo>
                <a:cubicBezTo>
                  <a:pt x="7451" y="74"/>
                  <a:pt x="10194" y="-188"/>
                  <a:pt x="12896" y="133"/>
                </a:cubicBezTo>
              </a:path>
            </a:pathLst>
          </a:custGeom>
          <a:solidFill>
            <a:srgbClr val="00E200">
              <a:alpha val="15000"/>
            </a:srgbClr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211" name="Shape 1211"/>
          <p:cNvSpPr/>
          <p:nvPr/>
        </p:nvSpPr>
        <p:spPr>
          <a:xfrm>
            <a:off x="6120632" y="1504817"/>
            <a:ext cx="795400" cy="1520131"/>
          </a:xfrm>
          <a:prstGeom prst="line">
            <a:avLst/>
          </a:prstGeom>
          <a:ln w="25400">
            <a:solidFill>
              <a:srgbClr val="7B67F6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212" name="Shape 1212"/>
          <p:cNvSpPr/>
          <p:nvPr/>
        </p:nvSpPr>
        <p:spPr>
          <a:xfrm>
            <a:off x="6629689" y="2145545"/>
            <a:ext cx="461664" cy="2812379"/>
          </a:xfrm>
          <a:prstGeom prst="line">
            <a:avLst/>
          </a:prstGeom>
          <a:ln w="25400">
            <a:solidFill>
              <a:srgbClr val="00E2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213" name="Shape 1213"/>
          <p:cNvSpPr/>
          <p:nvPr/>
        </p:nvSpPr>
        <p:spPr>
          <a:xfrm>
            <a:off x="6426034" y="3480442"/>
            <a:ext cx="419545" cy="758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3727" y="19226"/>
                  <a:pt x="7106" y="16691"/>
                  <a:pt x="10106" y="14020"/>
                </a:cubicBezTo>
                <a:cubicBezTo>
                  <a:pt x="15021" y="9642"/>
                  <a:pt x="18885" y="4929"/>
                  <a:pt x="21600" y="0"/>
                </a:cubicBezTo>
              </a:path>
            </a:pathLst>
          </a:custGeom>
          <a:ln w="25400">
            <a:solidFill>
              <a:srgbClr val="FF0000"/>
            </a:solidFill>
            <a:custDash>
              <a:ds d="200000" sp="200000"/>
            </a:custDash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214" name="Shape 1214"/>
          <p:cNvSpPr/>
          <p:nvPr/>
        </p:nvSpPr>
        <p:spPr>
          <a:xfrm>
            <a:off x="6400986" y="4170742"/>
            <a:ext cx="87978" cy="87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pic>
        <p:nvPicPr>
          <p:cNvPr id="1215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18304" y="4120749"/>
            <a:ext cx="252799" cy="240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6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32714" y="934319"/>
            <a:ext cx="252799" cy="240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7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25191" y="3233753"/>
            <a:ext cx="245138" cy="240236"/>
          </a:xfrm>
          <a:prstGeom prst="rect">
            <a:avLst/>
          </a:prstGeom>
          <a:ln w="12700">
            <a:miter lim="400000"/>
          </a:ln>
        </p:spPr>
      </p:pic>
      <p:sp>
        <p:nvSpPr>
          <p:cNvPr id="1218" name="Shape 1218"/>
          <p:cNvSpPr/>
          <p:nvPr/>
        </p:nvSpPr>
        <p:spPr>
          <a:xfrm flipH="1" flipV="1">
            <a:off x="6708378" y="2625732"/>
            <a:ext cx="141876" cy="861100"/>
          </a:xfrm>
          <a:prstGeom prst="line">
            <a:avLst/>
          </a:prstGeom>
          <a:ln w="25400">
            <a:solidFill>
              <a:srgbClr val="FF0000"/>
            </a:solidFill>
            <a:custDash>
              <a:ds d="200000" sp="200000"/>
            </a:custDash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219" name="Shape 1219"/>
          <p:cNvSpPr/>
          <p:nvPr/>
        </p:nvSpPr>
        <p:spPr>
          <a:xfrm>
            <a:off x="6802306" y="3434142"/>
            <a:ext cx="87978" cy="87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pic>
        <p:nvPicPr>
          <p:cNvPr id="1220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84968" y="2360881"/>
            <a:ext cx="252799" cy="2402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25" name="Group 1225"/>
          <p:cNvGrpSpPr/>
          <p:nvPr/>
        </p:nvGrpSpPr>
        <p:grpSpPr>
          <a:xfrm>
            <a:off x="5568627" y="1951050"/>
            <a:ext cx="1128583" cy="655265"/>
            <a:chOff x="0" y="0"/>
            <a:chExt cx="1128581" cy="655264"/>
          </a:xfrm>
        </p:grpSpPr>
        <p:pic>
          <p:nvPicPr>
            <p:cNvPr id="1221" name="pasted-image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787371" cy="211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224" name="Group 1224"/>
            <p:cNvGrpSpPr/>
            <p:nvPr/>
          </p:nvGrpSpPr>
          <p:grpSpPr>
            <a:xfrm>
              <a:off x="820928" y="98792"/>
              <a:ext cx="307654" cy="556473"/>
              <a:chOff x="0" y="6305"/>
              <a:chExt cx="307652" cy="556472"/>
            </a:xfrm>
          </p:grpSpPr>
          <p:sp>
            <p:nvSpPr>
              <p:cNvPr id="1222" name="Shape 1222"/>
              <p:cNvSpPr/>
              <p:nvPr/>
            </p:nvSpPr>
            <p:spPr>
              <a:xfrm flipH="1" flipV="1">
                <a:off x="29574" y="30539"/>
                <a:ext cx="278079" cy="532239"/>
              </a:xfrm>
              <a:prstGeom prst="line">
                <a:avLst/>
              </a:prstGeom>
              <a:noFill/>
              <a:ln w="25400" cap="flat">
                <a:solidFill>
                  <a:srgbClr val="FF0000"/>
                </a:solidFill>
                <a:custDash>
                  <a:ds d="200000" sp="200000"/>
                </a:custDash>
                <a:miter lim="400000"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1223" name="Shape 1223"/>
              <p:cNvSpPr/>
              <p:nvPr/>
            </p:nvSpPr>
            <p:spPr>
              <a:xfrm>
                <a:off x="0" y="6305"/>
                <a:ext cx="87977" cy="87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</p:grpSp>
      </p:grpSp>
      <p:sp>
        <p:nvSpPr>
          <p:cNvPr id="1226" name="Shape 1226"/>
          <p:cNvSpPr/>
          <p:nvPr/>
        </p:nvSpPr>
        <p:spPr>
          <a:xfrm>
            <a:off x="6662606" y="2576892"/>
            <a:ext cx="87978" cy="87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pic>
        <p:nvPicPr>
          <p:cNvPr id="1227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705496" y="1332126"/>
            <a:ext cx="694470" cy="240236"/>
          </a:xfrm>
          <a:prstGeom prst="rect">
            <a:avLst/>
          </a:prstGeom>
          <a:ln w="12700">
            <a:miter lim="400000"/>
          </a:ln>
        </p:spPr>
      </p:pic>
      <p:sp>
        <p:nvSpPr>
          <p:cNvPr id="1228" name="Shape 1228"/>
          <p:cNvSpPr/>
          <p:nvPr/>
        </p:nvSpPr>
        <p:spPr>
          <a:xfrm>
            <a:off x="2247825" y="4123619"/>
            <a:ext cx="3649959" cy="642762"/>
          </a:xfrm>
          <a:prstGeom prst="rect">
            <a:avLst/>
          </a:prstGeom>
          <a:solidFill>
            <a:srgbClr val="FFFFFF"/>
          </a:solidFill>
          <a:ln w="25400">
            <a:solidFill>
              <a:srgbClr val="FF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/>
            <a:r>
              <a:rPr>
                <a:solidFill>
                  <a:srgbClr val="FF0000"/>
                </a:solidFill>
              </a:rPr>
              <a:t>active set methods iterate on</a:t>
            </a:r>
            <a:endParaRPr>
              <a:solidFill>
                <a:srgbClr val="FF0000"/>
              </a:solidFill>
            </a:endParaRPr>
          </a:p>
          <a:p>
            <a:pPr lvl="0"/>
            <a:r>
              <a:rPr>
                <a:solidFill>
                  <a:srgbClr val="FF0000"/>
                </a:solidFill>
              </a:rPr>
              <a:t>the boundary of the feasible region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28" grpId="2"/>
      <p:bldP build="whole" bldLvl="1" animBg="1" rev="0" advAuto="0" spid="1225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Shape 123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Given</a:t>
            </a:r>
            <a:endParaRPr sz="2000"/>
          </a:p>
          <a:p>
            <a:pPr lvl="0">
              <a:defRPr sz="1800"/>
            </a:pPr>
            <a:endParaRPr sz="2000"/>
          </a:p>
          <a:p>
            <a:pPr lvl="0" marL="182562" indent="-182562">
              <a:defRPr sz="1800"/>
            </a:pPr>
            <a:endParaRPr sz="2800"/>
          </a:p>
          <a:p>
            <a:pPr lvl="0">
              <a:defRPr sz="1800"/>
            </a:pPr>
            <a:endParaRPr sz="2000"/>
          </a:p>
          <a:p>
            <a:pPr lvl="0">
              <a:defRPr sz="1800"/>
            </a:pPr>
            <a:r>
              <a:rPr sz="2000"/>
              <a:t>Corresponding (Phase 1) </a:t>
            </a:r>
            <a:r>
              <a:rPr b="1" sz="2000"/>
              <a:t>Feasibility Problem</a:t>
            </a:r>
            <a:r>
              <a:rPr sz="2000"/>
              <a:t>:</a:t>
            </a:r>
          </a:p>
        </p:txBody>
      </p:sp>
      <p:sp>
        <p:nvSpPr>
          <p:cNvPr id="1231" name="Shape 1231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1232" name="Shape 1232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1235" name="Group 1235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1233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4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36" name="Shape 1236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237" name="Shape 123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How to find feasible starting point?</a:t>
            </a:r>
          </a:p>
        </p:txBody>
      </p:sp>
      <p:grpSp>
        <p:nvGrpSpPr>
          <p:cNvPr id="1240" name="Group 1240"/>
          <p:cNvGrpSpPr/>
          <p:nvPr/>
        </p:nvGrpSpPr>
        <p:grpSpPr>
          <a:xfrm>
            <a:off x="1704349" y="1024053"/>
            <a:ext cx="3849411" cy="1006754"/>
            <a:chOff x="-139699" y="-139700"/>
            <a:chExt cx="3849409" cy="1006752"/>
          </a:xfrm>
        </p:grpSpPr>
        <p:pic>
          <p:nvPicPr>
            <p:cNvPr id="1238" name="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39700" y="-139700"/>
              <a:ext cx="3849411" cy="1006753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  <p:pic>
          <p:nvPicPr>
            <p:cNvPr id="1239" name="pasted-image.pdf"/>
            <p:cNvPicPr/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143651" y="112652"/>
              <a:ext cx="3282624" cy="502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43" name="Group 1243"/>
          <p:cNvGrpSpPr/>
          <p:nvPr/>
        </p:nvGrpSpPr>
        <p:grpSpPr>
          <a:xfrm>
            <a:off x="1704349" y="3135400"/>
            <a:ext cx="3849411" cy="1006753"/>
            <a:chOff x="-139699" y="-139700"/>
            <a:chExt cx="3849409" cy="1006752"/>
          </a:xfrm>
        </p:grpSpPr>
        <p:pic>
          <p:nvPicPr>
            <p:cNvPr id="1241" name="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39700" y="-139700"/>
              <a:ext cx="3849411" cy="1006753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  <p:pic>
          <p:nvPicPr>
            <p:cNvPr id="1242" name="pasted-image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9154" y="112652"/>
              <a:ext cx="3371702" cy="5020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47" name="Group 1247"/>
          <p:cNvGrpSpPr/>
          <p:nvPr/>
        </p:nvGrpSpPr>
        <p:grpSpPr>
          <a:xfrm>
            <a:off x="6093385" y="3171119"/>
            <a:ext cx="2721767" cy="1150762"/>
            <a:chOff x="0" y="0"/>
            <a:chExt cx="2721766" cy="1150761"/>
          </a:xfrm>
        </p:grpSpPr>
        <p:sp>
          <p:nvSpPr>
            <p:cNvPr id="1244" name="Shape 1244"/>
            <p:cNvSpPr/>
            <p:nvPr/>
          </p:nvSpPr>
          <p:spPr>
            <a:xfrm>
              <a:off x="0" y="0"/>
              <a:ext cx="2721767" cy="11507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/>
              <a:r>
                <a:rPr>
                  <a:solidFill>
                    <a:srgbClr val="FF0000"/>
                  </a:solidFill>
                </a:rPr>
                <a:t>also constrained problem</a:t>
              </a:r>
              <a:endParaRPr>
                <a:solidFill>
                  <a:srgbClr val="FF0000"/>
                </a:solidFill>
              </a:endParaRPr>
            </a:p>
            <a:p>
              <a:pPr lvl="0"/>
              <a:r>
                <a:rPr b="1">
                  <a:solidFill>
                    <a:srgbClr val="FF0000"/>
                  </a:solidFill>
                </a:rPr>
                <a:t>but </a:t>
              </a:r>
              <a:r>
                <a:rPr>
                  <a:solidFill>
                    <a:srgbClr val="FF0000"/>
                  </a:solidFill>
                </a:rPr>
                <a:t>for arbitrary</a:t>
              </a:r>
              <a:endParaRPr>
                <a:solidFill>
                  <a:srgbClr val="FF0000"/>
                </a:solidFill>
              </a:endParaRPr>
            </a:p>
            <a:p>
              <a:pPr lvl="0"/>
              <a:r>
                <a:rPr>
                  <a:solidFill>
                    <a:srgbClr val="FF0000"/>
                  </a:solidFill>
                </a:rPr>
                <a:t>choose</a:t>
              </a:r>
              <a:endParaRPr>
                <a:solidFill>
                  <a:srgbClr val="FF0000"/>
                </a:solidFill>
              </a:endParaRPr>
            </a:p>
          </p:txBody>
        </p:sp>
        <p:pic>
          <p:nvPicPr>
            <p:cNvPr id="1245" name="pasted-image.pdf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769898" y="319332"/>
              <a:ext cx="822310" cy="2163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6" name="pasted-image.pdf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926038" y="572425"/>
              <a:ext cx="1357371" cy="312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54" name="Group 1254"/>
          <p:cNvGrpSpPr/>
          <p:nvPr/>
        </p:nvGrpSpPr>
        <p:grpSpPr>
          <a:xfrm>
            <a:off x="6520403" y="744350"/>
            <a:ext cx="2195000" cy="2013591"/>
            <a:chOff x="271473" y="519052"/>
            <a:chExt cx="2194998" cy="2013589"/>
          </a:xfrm>
        </p:grpSpPr>
        <p:sp>
          <p:nvSpPr>
            <p:cNvPr id="1248" name="Shape 1248"/>
            <p:cNvSpPr/>
            <p:nvPr/>
          </p:nvSpPr>
          <p:spPr>
            <a:xfrm flipH="1">
              <a:off x="1699599" y="1539042"/>
              <a:ext cx="766874" cy="993600"/>
            </a:xfrm>
            <a:prstGeom prst="line">
              <a:avLst/>
            </a:prstGeom>
            <a:noFill/>
            <a:ln w="25400" cap="flat">
              <a:solidFill>
                <a:srgbClr val="1C4672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249" name="Shape 1249"/>
            <p:cNvSpPr/>
            <p:nvPr/>
          </p:nvSpPr>
          <p:spPr>
            <a:xfrm flipH="1" flipV="1">
              <a:off x="2316669" y="852274"/>
              <a:ext cx="97356" cy="830597"/>
            </a:xfrm>
            <a:prstGeom prst="line">
              <a:avLst/>
            </a:prstGeom>
            <a:noFill/>
            <a:ln w="25400" cap="flat">
              <a:solidFill>
                <a:srgbClr val="1C4672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250" name="Shape 1250"/>
            <p:cNvSpPr/>
            <p:nvPr/>
          </p:nvSpPr>
          <p:spPr>
            <a:xfrm flipH="1" flipV="1">
              <a:off x="1550346" y="568133"/>
              <a:ext cx="891256" cy="435183"/>
            </a:xfrm>
            <a:prstGeom prst="line">
              <a:avLst/>
            </a:prstGeom>
            <a:noFill/>
            <a:ln w="25400" cap="flat">
              <a:solidFill>
                <a:srgbClr val="1C4672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251" name="Shape 1251"/>
            <p:cNvSpPr/>
            <p:nvPr/>
          </p:nvSpPr>
          <p:spPr>
            <a:xfrm flipH="1" flipV="1">
              <a:off x="506395" y="925479"/>
              <a:ext cx="1" cy="1180608"/>
            </a:xfrm>
            <a:prstGeom prst="line">
              <a:avLst/>
            </a:prstGeom>
            <a:noFill/>
            <a:ln w="25400" cap="flat">
              <a:solidFill>
                <a:srgbClr val="1C4672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252" name="Shape 1252"/>
            <p:cNvSpPr/>
            <p:nvPr/>
          </p:nvSpPr>
          <p:spPr>
            <a:xfrm flipH="1">
              <a:off x="271473" y="519052"/>
              <a:ext cx="1540122" cy="582375"/>
            </a:xfrm>
            <a:prstGeom prst="line">
              <a:avLst/>
            </a:prstGeom>
            <a:noFill/>
            <a:ln w="25400" cap="flat">
              <a:solidFill>
                <a:srgbClr val="1C4672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253" name="Shape 1253"/>
            <p:cNvSpPr/>
            <p:nvPr/>
          </p:nvSpPr>
          <p:spPr>
            <a:xfrm>
              <a:off x="358200" y="1998673"/>
              <a:ext cx="1510967" cy="503111"/>
            </a:xfrm>
            <a:prstGeom prst="line">
              <a:avLst/>
            </a:prstGeom>
            <a:noFill/>
            <a:ln w="25400" cap="flat">
              <a:solidFill>
                <a:srgbClr val="1C4672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grpSp>
        <p:nvGrpSpPr>
          <p:cNvPr id="1265" name="Group 1265"/>
          <p:cNvGrpSpPr/>
          <p:nvPr/>
        </p:nvGrpSpPr>
        <p:grpSpPr>
          <a:xfrm>
            <a:off x="6852498" y="1123631"/>
            <a:ext cx="1702567" cy="1388776"/>
            <a:chOff x="214101" y="367487"/>
            <a:chExt cx="1702565" cy="1388775"/>
          </a:xfrm>
        </p:grpSpPr>
        <p:pic>
          <p:nvPicPr>
            <p:cNvPr id="1255" name="pasted-image.pdf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604465" y="1500714"/>
              <a:ext cx="265295" cy="2521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56" name="Shape 1256"/>
            <p:cNvSpPr/>
            <p:nvPr/>
          </p:nvSpPr>
          <p:spPr>
            <a:xfrm>
              <a:off x="1560806" y="1438847"/>
              <a:ext cx="87978" cy="87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grpSp>
          <p:nvGrpSpPr>
            <p:cNvPr id="1264" name="Group 1264"/>
            <p:cNvGrpSpPr/>
            <p:nvPr/>
          </p:nvGrpSpPr>
          <p:grpSpPr>
            <a:xfrm>
              <a:off x="214101" y="367487"/>
              <a:ext cx="1702567" cy="1388776"/>
              <a:chOff x="114048" y="266738"/>
              <a:chExt cx="1702565" cy="1388775"/>
            </a:xfrm>
          </p:grpSpPr>
          <p:sp>
            <p:nvSpPr>
              <p:cNvPr id="1257" name="Shape 1257"/>
              <p:cNvSpPr/>
              <p:nvPr/>
            </p:nvSpPr>
            <p:spPr>
              <a:xfrm>
                <a:off x="411069" y="367968"/>
                <a:ext cx="1116913" cy="1060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8" y="5518"/>
                    </a:moveTo>
                    <a:lnTo>
                      <a:pt x="14134" y="0"/>
                    </a:lnTo>
                    <a:lnTo>
                      <a:pt x="20811" y="3575"/>
                    </a:lnTo>
                    <a:lnTo>
                      <a:pt x="21600" y="10414"/>
                    </a:lnTo>
                    <a:lnTo>
                      <a:pt x="12872" y="21600"/>
                    </a:lnTo>
                    <a:lnTo>
                      <a:pt x="0" y="17661"/>
                    </a:lnTo>
                    <a:lnTo>
                      <a:pt x="48" y="5518"/>
                    </a:lnTo>
                    <a:close/>
                  </a:path>
                </a:pathLst>
              </a:custGeom>
              <a:solidFill>
                <a:srgbClr val="00E200">
                  <a:alpha val="15000"/>
                </a:srgbClr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1258" name="Shape 1258"/>
              <p:cNvSpPr/>
              <p:nvPr/>
            </p:nvSpPr>
            <p:spPr>
              <a:xfrm>
                <a:off x="114048" y="1128854"/>
                <a:ext cx="1290999" cy="402668"/>
              </a:xfrm>
              <a:prstGeom prst="line">
                <a:avLst/>
              </a:prstGeom>
              <a:noFill/>
              <a:ln w="25400" cap="flat">
                <a:solidFill>
                  <a:srgbClr val="1C4672"/>
                </a:solidFill>
                <a:prstDash val="solid"/>
                <a:bevel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1259" name="Shape 1259"/>
              <p:cNvSpPr/>
              <p:nvPr/>
            </p:nvSpPr>
            <p:spPr>
              <a:xfrm flipH="1" flipV="1">
                <a:off x="406342" y="293884"/>
                <a:ext cx="1" cy="1180607"/>
              </a:xfrm>
              <a:prstGeom prst="line">
                <a:avLst/>
              </a:prstGeom>
              <a:noFill/>
              <a:ln w="25400" cap="flat">
                <a:solidFill>
                  <a:srgbClr val="1C4672"/>
                </a:solidFill>
                <a:prstDash val="solid"/>
                <a:bevel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1260" name="Shape 1260"/>
              <p:cNvSpPr/>
              <p:nvPr/>
            </p:nvSpPr>
            <p:spPr>
              <a:xfrm flipH="1">
                <a:off x="139272" y="299843"/>
                <a:ext cx="1175229" cy="433348"/>
              </a:xfrm>
              <a:prstGeom prst="line">
                <a:avLst/>
              </a:prstGeom>
              <a:noFill/>
              <a:ln w="25400" cap="flat">
                <a:solidFill>
                  <a:srgbClr val="1C4672"/>
                </a:solidFill>
                <a:prstDash val="solid"/>
                <a:bevel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1261" name="Shape 1261"/>
              <p:cNvSpPr/>
              <p:nvPr/>
            </p:nvSpPr>
            <p:spPr>
              <a:xfrm flipH="1">
                <a:off x="888346" y="777074"/>
                <a:ext cx="714486" cy="878440"/>
              </a:xfrm>
              <a:prstGeom prst="line">
                <a:avLst/>
              </a:prstGeom>
              <a:noFill/>
              <a:ln w="25400" cap="flat">
                <a:solidFill>
                  <a:srgbClr val="1C4672"/>
                </a:solidFill>
                <a:prstDash val="solid"/>
                <a:bevel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1262" name="Shape 1262"/>
              <p:cNvSpPr/>
              <p:nvPr/>
            </p:nvSpPr>
            <p:spPr>
              <a:xfrm flipH="1" flipV="1">
                <a:off x="1463082" y="370301"/>
                <a:ext cx="88890" cy="723309"/>
              </a:xfrm>
              <a:prstGeom prst="line">
                <a:avLst/>
              </a:prstGeom>
              <a:noFill/>
              <a:ln w="25400" cap="flat">
                <a:solidFill>
                  <a:srgbClr val="1C4672"/>
                </a:solidFill>
                <a:prstDash val="solid"/>
                <a:bevel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1263" name="Shape 1263"/>
              <p:cNvSpPr/>
              <p:nvPr/>
            </p:nvSpPr>
            <p:spPr>
              <a:xfrm flipH="1" flipV="1">
                <a:off x="925359" y="266738"/>
                <a:ext cx="891256" cy="435183"/>
              </a:xfrm>
              <a:prstGeom prst="line">
                <a:avLst/>
              </a:prstGeom>
              <a:noFill/>
              <a:ln w="25400" cap="flat">
                <a:solidFill>
                  <a:srgbClr val="1C4672"/>
                </a:solidFill>
                <a:prstDash val="solid"/>
                <a:bevel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</p:grpSp>
      </p:grpSp>
      <p:grpSp>
        <p:nvGrpSpPr>
          <p:cNvPr id="1272" name="Group 1272"/>
          <p:cNvGrpSpPr/>
          <p:nvPr/>
        </p:nvGrpSpPr>
        <p:grpSpPr>
          <a:xfrm>
            <a:off x="6776182" y="984428"/>
            <a:ext cx="1625426" cy="1492117"/>
            <a:chOff x="0" y="0"/>
            <a:chExt cx="1625424" cy="1492115"/>
          </a:xfrm>
        </p:grpSpPr>
        <p:sp>
          <p:nvSpPr>
            <p:cNvPr id="1266" name="Shape 1266"/>
            <p:cNvSpPr/>
            <p:nvPr/>
          </p:nvSpPr>
          <p:spPr>
            <a:xfrm flipH="1">
              <a:off x="0" y="835220"/>
              <a:ext cx="370467" cy="1"/>
            </a:xfrm>
            <a:prstGeom prst="line">
              <a:avLst/>
            </a:prstGeom>
            <a:noFill/>
            <a:ln w="25400" cap="flat">
              <a:solidFill>
                <a:srgbClr val="00E2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267" name="Shape 1267"/>
            <p:cNvSpPr/>
            <p:nvPr/>
          </p:nvSpPr>
          <p:spPr>
            <a:xfrm flipH="1">
              <a:off x="611650" y="1190820"/>
              <a:ext cx="97484" cy="301296"/>
            </a:xfrm>
            <a:prstGeom prst="line">
              <a:avLst/>
            </a:prstGeom>
            <a:noFill/>
            <a:ln w="25400" cap="flat">
              <a:solidFill>
                <a:srgbClr val="00E2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268" name="Shape 1268"/>
            <p:cNvSpPr/>
            <p:nvPr/>
          </p:nvSpPr>
          <p:spPr>
            <a:xfrm>
              <a:off x="1323858" y="968040"/>
              <a:ext cx="301567" cy="205882"/>
            </a:xfrm>
            <a:prstGeom prst="line">
              <a:avLst/>
            </a:prstGeom>
            <a:noFill/>
            <a:ln w="25400" cap="flat">
              <a:solidFill>
                <a:srgbClr val="00E2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269" name="Shape 1269"/>
            <p:cNvSpPr/>
            <p:nvPr/>
          </p:nvSpPr>
          <p:spPr>
            <a:xfrm flipV="1">
              <a:off x="1259766" y="0"/>
              <a:ext cx="170656" cy="313361"/>
            </a:xfrm>
            <a:prstGeom prst="line">
              <a:avLst/>
            </a:prstGeom>
            <a:noFill/>
            <a:ln w="25400" cap="flat">
              <a:solidFill>
                <a:srgbClr val="00E2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270" name="Shape 1270"/>
            <p:cNvSpPr/>
            <p:nvPr/>
          </p:nvSpPr>
          <p:spPr>
            <a:xfrm flipH="1" flipV="1">
              <a:off x="559458" y="44962"/>
              <a:ext cx="116032" cy="359499"/>
            </a:xfrm>
            <a:prstGeom prst="line">
              <a:avLst/>
            </a:prstGeom>
            <a:noFill/>
            <a:ln w="25400" cap="flat">
              <a:solidFill>
                <a:srgbClr val="00E2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271" name="Shape 1271"/>
            <p:cNvSpPr/>
            <p:nvPr/>
          </p:nvSpPr>
          <p:spPr>
            <a:xfrm>
              <a:off x="793789" y="603546"/>
              <a:ext cx="180267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>
                  <a:solidFill>
                    <a:srgbClr val="00E200"/>
                  </a:solidFill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</a:defRPr>
              </a:pPr>
              <a:r>
                <a:rPr b="1">
                  <a:solidFill>
                    <a:srgbClr val="00E200"/>
                  </a:solidFill>
                </a:rPr>
                <a:t>t</a:t>
              </a:r>
            </a:p>
          </p:txBody>
        </p:sp>
      </p:grp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65" grpId="2"/>
      <p:bldP build="whole" bldLvl="1" animBg="1" rev="0" advAuto="0" spid="1247" grpId="1"/>
      <p:bldP build="whole" bldLvl="1" animBg="1" rev="0" advAuto="0" spid="1272" grpId="3"/>
      <p:bldP build="whole" bldLvl="1" animBg="1" rev="0" advAuto="0" spid="1254" grpId="4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Shape 127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Given</a:t>
            </a:r>
            <a:endParaRPr sz="2000"/>
          </a:p>
          <a:p>
            <a:pPr lvl="0">
              <a:defRPr sz="1800"/>
            </a:pPr>
            <a:endParaRPr sz="2000"/>
          </a:p>
          <a:p>
            <a:pPr lvl="0" marL="182562" indent="-182562">
              <a:defRPr sz="1800"/>
            </a:pPr>
            <a:endParaRPr sz="2800"/>
          </a:p>
          <a:p>
            <a:pPr lvl="0">
              <a:defRPr sz="1800"/>
            </a:pPr>
            <a:endParaRPr sz="2000"/>
          </a:p>
          <a:p>
            <a:pPr lvl="0">
              <a:defRPr sz="1800"/>
            </a:pPr>
            <a:r>
              <a:rPr sz="2000"/>
              <a:t>Corresponding (Phase 1) </a:t>
            </a:r>
            <a:r>
              <a:rPr b="1" sz="2000"/>
              <a:t>Feasibility Problem</a:t>
            </a:r>
            <a:r>
              <a:rPr sz="2000"/>
              <a:t>:</a:t>
            </a:r>
          </a:p>
        </p:txBody>
      </p:sp>
      <p:sp>
        <p:nvSpPr>
          <p:cNvPr id="1275" name="Shape 1275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1276" name="Shape 1276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1279" name="Group 1279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1277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8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80" name="Shape 1280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281" name="Shape 128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How to find feasible starting point?</a:t>
            </a:r>
          </a:p>
        </p:txBody>
      </p:sp>
      <p:grpSp>
        <p:nvGrpSpPr>
          <p:cNvPr id="1284" name="Group 1284"/>
          <p:cNvGrpSpPr/>
          <p:nvPr/>
        </p:nvGrpSpPr>
        <p:grpSpPr>
          <a:xfrm>
            <a:off x="1704349" y="1024053"/>
            <a:ext cx="3849411" cy="1006754"/>
            <a:chOff x="-139699" y="-139700"/>
            <a:chExt cx="3849409" cy="1006752"/>
          </a:xfrm>
        </p:grpSpPr>
        <p:pic>
          <p:nvPicPr>
            <p:cNvPr id="1282" name="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39700" y="-139700"/>
              <a:ext cx="3849411" cy="1006753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  <p:pic>
          <p:nvPicPr>
            <p:cNvPr id="1283" name="pasted-image.pdf"/>
            <p:cNvPicPr/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143651" y="112652"/>
              <a:ext cx="3282624" cy="502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87" name="Group 1287"/>
          <p:cNvGrpSpPr/>
          <p:nvPr/>
        </p:nvGrpSpPr>
        <p:grpSpPr>
          <a:xfrm>
            <a:off x="1704349" y="3135400"/>
            <a:ext cx="3849411" cy="1006753"/>
            <a:chOff x="-139699" y="-139700"/>
            <a:chExt cx="3849409" cy="1006752"/>
          </a:xfrm>
        </p:grpSpPr>
        <p:pic>
          <p:nvPicPr>
            <p:cNvPr id="1285" name="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39700" y="-139700"/>
              <a:ext cx="3849411" cy="1006753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  <p:pic>
          <p:nvPicPr>
            <p:cNvPr id="1286" name="pasted-image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9154" y="112652"/>
              <a:ext cx="3371702" cy="5020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91" name="Group 1291"/>
          <p:cNvGrpSpPr/>
          <p:nvPr/>
        </p:nvGrpSpPr>
        <p:grpSpPr>
          <a:xfrm>
            <a:off x="6093385" y="3171119"/>
            <a:ext cx="2721767" cy="1150762"/>
            <a:chOff x="0" y="0"/>
            <a:chExt cx="2721766" cy="1150761"/>
          </a:xfrm>
        </p:grpSpPr>
        <p:sp>
          <p:nvSpPr>
            <p:cNvPr id="1288" name="Shape 1288"/>
            <p:cNvSpPr/>
            <p:nvPr/>
          </p:nvSpPr>
          <p:spPr>
            <a:xfrm>
              <a:off x="0" y="0"/>
              <a:ext cx="2721767" cy="11507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/>
              <a:r>
                <a:rPr>
                  <a:solidFill>
                    <a:srgbClr val="FF0000"/>
                  </a:solidFill>
                </a:rPr>
                <a:t>also constrained problem</a:t>
              </a:r>
              <a:endParaRPr>
                <a:solidFill>
                  <a:srgbClr val="FF0000"/>
                </a:solidFill>
              </a:endParaRPr>
            </a:p>
            <a:p>
              <a:pPr lvl="0"/>
              <a:r>
                <a:rPr b="1">
                  <a:solidFill>
                    <a:srgbClr val="FF0000"/>
                  </a:solidFill>
                </a:rPr>
                <a:t>but </a:t>
              </a:r>
              <a:r>
                <a:rPr>
                  <a:solidFill>
                    <a:srgbClr val="FF0000"/>
                  </a:solidFill>
                </a:rPr>
                <a:t>for arbitrary</a:t>
              </a:r>
              <a:endParaRPr>
                <a:solidFill>
                  <a:srgbClr val="FF0000"/>
                </a:solidFill>
              </a:endParaRPr>
            </a:p>
            <a:p>
              <a:pPr lvl="0"/>
              <a:r>
                <a:rPr>
                  <a:solidFill>
                    <a:srgbClr val="FF0000"/>
                  </a:solidFill>
                </a:rPr>
                <a:t>choose</a:t>
              </a:r>
              <a:endParaRPr>
                <a:solidFill>
                  <a:srgbClr val="FF0000"/>
                </a:solidFill>
              </a:endParaRPr>
            </a:p>
          </p:txBody>
        </p:sp>
        <p:pic>
          <p:nvPicPr>
            <p:cNvPr id="1289" name="pasted-image.pdf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769898" y="319332"/>
              <a:ext cx="822310" cy="2163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0" name="pasted-image.pdf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926038" y="572425"/>
              <a:ext cx="1357371" cy="312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92" name="Shape 1292"/>
          <p:cNvSpPr/>
          <p:nvPr/>
        </p:nvSpPr>
        <p:spPr>
          <a:xfrm>
            <a:off x="2087146" y="4364919"/>
            <a:ext cx="3083816" cy="376062"/>
          </a:xfrm>
          <a:prstGeom prst="rect">
            <a:avLst/>
          </a:prstGeom>
          <a:ln w="254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0000"/>
                </a:solidFill>
              </a:rPr>
              <a:t>terminate as soon as  t &lt; 0 !!!</a:t>
            </a:r>
          </a:p>
        </p:txBody>
      </p:sp>
      <p:grpSp>
        <p:nvGrpSpPr>
          <p:cNvPr id="1303" name="Group 1303"/>
          <p:cNvGrpSpPr/>
          <p:nvPr/>
        </p:nvGrpSpPr>
        <p:grpSpPr>
          <a:xfrm>
            <a:off x="6520403" y="744350"/>
            <a:ext cx="2195000" cy="2013591"/>
            <a:chOff x="271473" y="519052"/>
            <a:chExt cx="2194998" cy="2013589"/>
          </a:xfrm>
        </p:grpSpPr>
        <p:sp>
          <p:nvSpPr>
            <p:cNvPr id="1293" name="Shape 1293"/>
            <p:cNvSpPr/>
            <p:nvPr/>
          </p:nvSpPr>
          <p:spPr>
            <a:xfrm>
              <a:off x="509386" y="599744"/>
              <a:ext cx="1892390" cy="1860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2" y="4737"/>
                  </a:moveTo>
                  <a:lnTo>
                    <a:pt x="12372" y="0"/>
                  </a:lnTo>
                  <a:lnTo>
                    <a:pt x="20703" y="3927"/>
                  </a:lnTo>
                  <a:lnTo>
                    <a:pt x="21600" y="11665"/>
                  </a:lnTo>
                  <a:lnTo>
                    <a:pt x="14198" y="21600"/>
                  </a:lnTo>
                  <a:lnTo>
                    <a:pt x="0" y="16863"/>
                  </a:lnTo>
                  <a:lnTo>
                    <a:pt x="122" y="4737"/>
                  </a:lnTo>
                  <a:close/>
                </a:path>
              </a:pathLst>
            </a:custGeom>
            <a:solidFill>
              <a:srgbClr val="00E200">
                <a:alpha val="15000"/>
              </a:srgb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294" name="pasted-image.pdf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993931" y="2031560"/>
              <a:ext cx="265296" cy="2521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95" name="Shape 1295"/>
            <p:cNvSpPr/>
            <p:nvPr/>
          </p:nvSpPr>
          <p:spPr>
            <a:xfrm>
              <a:off x="1950273" y="1969693"/>
              <a:ext cx="87978" cy="87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grpSp>
          <p:nvGrpSpPr>
            <p:cNvPr id="1302" name="Group 1302"/>
            <p:cNvGrpSpPr/>
            <p:nvPr/>
          </p:nvGrpSpPr>
          <p:grpSpPr>
            <a:xfrm>
              <a:off x="271473" y="519052"/>
              <a:ext cx="2195000" cy="2013590"/>
              <a:chOff x="271473" y="519052"/>
              <a:chExt cx="2194998" cy="2013589"/>
            </a:xfrm>
          </p:grpSpPr>
          <p:sp>
            <p:nvSpPr>
              <p:cNvPr id="1296" name="Shape 1296"/>
              <p:cNvSpPr/>
              <p:nvPr/>
            </p:nvSpPr>
            <p:spPr>
              <a:xfrm flipH="1">
                <a:off x="1699599" y="1539042"/>
                <a:ext cx="766874" cy="993600"/>
              </a:xfrm>
              <a:prstGeom prst="line">
                <a:avLst/>
              </a:prstGeom>
              <a:noFill/>
              <a:ln w="25400" cap="flat">
                <a:solidFill>
                  <a:srgbClr val="1C4672"/>
                </a:solidFill>
                <a:prstDash val="solid"/>
                <a:miter lim="400000"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1297" name="Shape 1297"/>
              <p:cNvSpPr/>
              <p:nvPr/>
            </p:nvSpPr>
            <p:spPr>
              <a:xfrm flipH="1" flipV="1">
                <a:off x="2316669" y="852274"/>
                <a:ext cx="97356" cy="830597"/>
              </a:xfrm>
              <a:prstGeom prst="line">
                <a:avLst/>
              </a:prstGeom>
              <a:noFill/>
              <a:ln w="25400" cap="flat">
                <a:solidFill>
                  <a:srgbClr val="1C4672"/>
                </a:solidFill>
                <a:prstDash val="solid"/>
                <a:miter lim="400000"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1298" name="Shape 1298"/>
              <p:cNvSpPr/>
              <p:nvPr/>
            </p:nvSpPr>
            <p:spPr>
              <a:xfrm flipH="1" flipV="1">
                <a:off x="1550346" y="568133"/>
                <a:ext cx="891256" cy="435183"/>
              </a:xfrm>
              <a:prstGeom prst="line">
                <a:avLst/>
              </a:prstGeom>
              <a:noFill/>
              <a:ln w="25400" cap="flat">
                <a:solidFill>
                  <a:srgbClr val="1C4672"/>
                </a:solidFill>
                <a:prstDash val="solid"/>
                <a:miter lim="400000"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1299" name="Shape 1299"/>
              <p:cNvSpPr/>
              <p:nvPr/>
            </p:nvSpPr>
            <p:spPr>
              <a:xfrm flipH="1" flipV="1">
                <a:off x="506395" y="925479"/>
                <a:ext cx="1" cy="1180608"/>
              </a:xfrm>
              <a:prstGeom prst="line">
                <a:avLst/>
              </a:prstGeom>
              <a:noFill/>
              <a:ln w="25400" cap="flat">
                <a:solidFill>
                  <a:srgbClr val="1C4672"/>
                </a:solidFill>
                <a:prstDash val="solid"/>
                <a:miter lim="400000"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1300" name="Shape 1300"/>
              <p:cNvSpPr/>
              <p:nvPr/>
            </p:nvSpPr>
            <p:spPr>
              <a:xfrm flipH="1">
                <a:off x="271473" y="519052"/>
                <a:ext cx="1540122" cy="582375"/>
              </a:xfrm>
              <a:prstGeom prst="line">
                <a:avLst/>
              </a:prstGeom>
              <a:noFill/>
              <a:ln w="25400" cap="flat">
                <a:solidFill>
                  <a:srgbClr val="1C4672"/>
                </a:solidFill>
                <a:prstDash val="solid"/>
                <a:miter lim="400000"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1301" name="Shape 1301"/>
              <p:cNvSpPr/>
              <p:nvPr/>
            </p:nvSpPr>
            <p:spPr>
              <a:xfrm>
                <a:off x="358200" y="1998673"/>
                <a:ext cx="1510967" cy="503111"/>
              </a:xfrm>
              <a:prstGeom prst="line">
                <a:avLst/>
              </a:prstGeom>
              <a:noFill/>
              <a:ln w="25400" cap="flat">
                <a:solidFill>
                  <a:srgbClr val="1C4672"/>
                </a:solidFill>
                <a:prstDash val="solid"/>
                <a:miter lim="400000"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</p:grpSp>
      </p:grpSp>
      <p:grpSp>
        <p:nvGrpSpPr>
          <p:cNvPr id="1306" name="Group 1306"/>
          <p:cNvGrpSpPr/>
          <p:nvPr/>
        </p:nvGrpSpPr>
        <p:grpSpPr>
          <a:xfrm>
            <a:off x="7149519" y="1224861"/>
            <a:ext cx="1116913" cy="1060777"/>
            <a:chOff x="0" y="0"/>
            <a:chExt cx="1116912" cy="1060775"/>
          </a:xfrm>
        </p:grpSpPr>
        <p:sp>
          <p:nvSpPr>
            <p:cNvPr id="1304" name="Shape 1304"/>
            <p:cNvSpPr/>
            <p:nvPr/>
          </p:nvSpPr>
          <p:spPr>
            <a:xfrm>
              <a:off x="0" y="0"/>
              <a:ext cx="1116913" cy="106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" y="5518"/>
                  </a:moveTo>
                  <a:lnTo>
                    <a:pt x="14134" y="0"/>
                  </a:lnTo>
                  <a:lnTo>
                    <a:pt x="20811" y="3575"/>
                  </a:lnTo>
                  <a:lnTo>
                    <a:pt x="21600" y="10414"/>
                  </a:lnTo>
                  <a:lnTo>
                    <a:pt x="12872" y="21600"/>
                  </a:lnTo>
                  <a:lnTo>
                    <a:pt x="0" y="17661"/>
                  </a:lnTo>
                  <a:lnTo>
                    <a:pt x="48" y="5518"/>
                  </a:lnTo>
                  <a:close/>
                </a:path>
              </a:pathLst>
            </a:custGeom>
            <a:solidFill>
              <a:srgbClr val="FF0000">
                <a:alpha val="15000"/>
              </a:srgb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305" name="Shape 1305"/>
            <p:cNvSpPr/>
            <p:nvPr/>
          </p:nvSpPr>
          <p:spPr>
            <a:xfrm flipH="1" flipV="1">
              <a:off x="603582" y="683213"/>
              <a:ext cx="436100" cy="28937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92" grpId="2"/>
      <p:bldP build="whole" bldLvl="1" animBg="1" rev="0" advAuto="0" spid="1306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Shape 1308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1309" name="Shape 1309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1312" name="Group 1312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1310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1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13" name="Shape 1313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314" name="Shape 131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Active Set Method</a:t>
            </a:r>
          </a:p>
        </p:txBody>
      </p:sp>
      <p:sp>
        <p:nvSpPr>
          <p:cNvPr id="1315" name="Shape 1315"/>
          <p:cNvSpPr/>
          <p:nvPr>
            <p:ph type="body" idx="1"/>
          </p:nvPr>
        </p:nvSpPr>
        <p:spPr>
          <a:xfrm>
            <a:off x="401637" y="947853"/>
            <a:ext cx="7540626" cy="3780147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Many (sophisticated) variants </a:t>
            </a:r>
            <a:endParaRPr sz="2000"/>
          </a:p>
          <a:p>
            <a:pPr lvl="1" marL="635000" indent="-182562">
              <a:defRPr sz="1800"/>
            </a:pPr>
            <a:r>
              <a:t>primal, dual, primal-dual, …</a:t>
            </a:r>
          </a:p>
          <a:p>
            <a:pPr lvl="0" marL="182563" indent="-182563">
              <a:defRPr sz="1800"/>
            </a:pPr>
            <a:endParaRPr sz="600"/>
          </a:p>
          <a:p>
            <a:pPr lvl="0">
              <a:defRPr sz="1800"/>
            </a:pPr>
            <a:r>
              <a:rPr sz="2000"/>
              <a:t>Many specializations</a:t>
            </a:r>
            <a:endParaRPr sz="2000"/>
          </a:p>
          <a:p>
            <a:pPr lvl="1" marL="635000" indent="-182562">
              <a:defRPr sz="1800"/>
            </a:pPr>
            <a:r>
              <a:t>LP (e.g. simplex algorithm), QP, NLP, …</a:t>
            </a:r>
          </a:p>
          <a:p>
            <a:pPr lvl="1" marL="635000" indent="-182563">
              <a:defRPr sz="1800"/>
            </a:pPr>
            <a:endParaRPr sz="600"/>
          </a:p>
          <a:p>
            <a:pPr lvl="0">
              <a:defRPr sz="1800"/>
            </a:pPr>
            <a:r>
              <a:rPr sz="2000"/>
              <a:t>Good choice if</a:t>
            </a:r>
            <a:endParaRPr sz="2000"/>
          </a:p>
          <a:p>
            <a:pPr lvl="1" marL="635000" indent="-182562">
              <a:defRPr sz="1800"/>
            </a:pPr>
            <a:r>
              <a:t>few constraints</a:t>
            </a:r>
          </a:p>
          <a:p>
            <a:pPr lvl="1" marL="635000" indent="-182562">
              <a:defRPr sz="1800"/>
            </a:pPr>
            <a:r>
              <a:t>warmstart desired</a:t>
            </a:r>
          </a:p>
          <a:p>
            <a:pPr lvl="1" marL="635000" indent="-182563">
              <a:defRPr sz="1800"/>
            </a:pPr>
            <a:endParaRPr sz="600"/>
          </a:p>
          <a:p>
            <a:pPr lvl="0">
              <a:defRPr sz="1800"/>
            </a:pPr>
            <a:r>
              <a:rPr sz="2000"/>
              <a:t>Disadvantage </a:t>
            </a:r>
            <a:endParaRPr sz="2000"/>
          </a:p>
          <a:p>
            <a:pPr lvl="1" marL="635000" indent="-182562">
              <a:defRPr sz="1800"/>
            </a:pPr>
            <a:r>
              <a:t>sometimes requires huge number of iterations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3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781643" y="1658446"/>
            <a:ext cx="2714153" cy="2480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4" h="21600" fill="norm" stroke="1" extrusionOk="0">
                <a:moveTo>
                  <a:pt x="18211" y="161"/>
                </a:moveTo>
                <a:cubicBezTo>
                  <a:pt x="19482" y="1173"/>
                  <a:pt x="20448" y="2576"/>
                  <a:pt x="20983" y="4190"/>
                </a:cubicBezTo>
                <a:cubicBezTo>
                  <a:pt x="21522" y="5817"/>
                  <a:pt x="21600" y="7583"/>
                  <a:pt x="21206" y="9259"/>
                </a:cubicBezTo>
                <a:cubicBezTo>
                  <a:pt x="21136" y="9887"/>
                  <a:pt x="20917" y="10484"/>
                  <a:pt x="20571" y="10992"/>
                </a:cubicBezTo>
                <a:cubicBezTo>
                  <a:pt x="20070" y="11727"/>
                  <a:pt x="19372" y="12204"/>
                  <a:pt x="18645" y="12651"/>
                </a:cubicBezTo>
                <a:cubicBezTo>
                  <a:pt x="17917" y="13098"/>
                  <a:pt x="17162" y="13516"/>
                  <a:pt x="16538" y="14117"/>
                </a:cubicBezTo>
                <a:cubicBezTo>
                  <a:pt x="15837" y="14792"/>
                  <a:pt x="15335" y="15654"/>
                  <a:pt x="15119" y="16607"/>
                </a:cubicBezTo>
                <a:cubicBezTo>
                  <a:pt x="14905" y="17550"/>
                  <a:pt x="14980" y="18547"/>
                  <a:pt x="15148" y="19538"/>
                </a:cubicBezTo>
                <a:cubicBezTo>
                  <a:pt x="15226" y="19999"/>
                  <a:pt x="15322" y="20455"/>
                  <a:pt x="15413" y="20913"/>
                </a:cubicBezTo>
                <a:cubicBezTo>
                  <a:pt x="15459" y="21142"/>
                  <a:pt x="15503" y="21371"/>
                  <a:pt x="15546" y="21600"/>
                </a:cubicBezTo>
                <a:lnTo>
                  <a:pt x="9" y="21505"/>
                </a:lnTo>
                <a:lnTo>
                  <a:pt x="0" y="0"/>
                </a:lnTo>
                <a:lnTo>
                  <a:pt x="18181" y="172"/>
                </a:lnTo>
              </a:path>
            </a:pathLst>
          </a:custGeom>
          <a:solidFill>
            <a:srgbClr val="00E200">
              <a:alpha val="15000"/>
            </a:srgbClr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30" name="Shape 130"/>
          <p:cNvSpPr/>
          <p:nvPr>
            <p:ph type="body" idx="1"/>
          </p:nvPr>
        </p:nvSpPr>
        <p:spPr>
          <a:xfrm>
            <a:off x="391477" y="930725"/>
            <a:ext cx="7540626" cy="3353625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pPr lvl="0">
              <a:defRPr sz="1800"/>
            </a:pPr>
            <a:r>
              <a:rPr sz="2200"/>
              <a:t>geometric interpretation</a:t>
            </a:r>
          </a:p>
        </p:txBody>
      </p:sp>
      <p:sp>
        <p:nvSpPr>
          <p:cNvPr id="131" name="Shape 131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132" name="Shape 132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135" name="Group 135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133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6" name="Shape 136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37" name="Shape 137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46799" tIns="46799" rIns="46799" bIns="46799"/>
          <a:lstStyle>
            <a:lvl1pPr algn="l"/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       Constrained Optimization</a:t>
            </a:r>
          </a:p>
        </p:txBody>
      </p:sp>
      <p:pic>
        <p:nvPicPr>
          <p:cNvPr id="138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99731" y="4289789"/>
            <a:ext cx="998386" cy="253016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 flipH="1">
            <a:off x="2896729" y="2347130"/>
            <a:ext cx="600858" cy="1"/>
          </a:xfrm>
          <a:prstGeom prst="line">
            <a:avLst/>
          </a:prstGeom>
          <a:ln w="25400">
            <a:solidFill>
              <a:srgbClr val="00E2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140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33381" y="2457942"/>
            <a:ext cx="998385" cy="253016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141"/>
          <p:cNvSpPr/>
          <p:nvPr/>
        </p:nvSpPr>
        <p:spPr>
          <a:xfrm>
            <a:off x="2682065" y="1623536"/>
            <a:ext cx="823891" cy="2557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15" h="21600" fill="norm" stroke="1" extrusionOk="0">
                <a:moveTo>
                  <a:pt x="10099" y="0"/>
                </a:moveTo>
                <a:cubicBezTo>
                  <a:pt x="14027" y="992"/>
                  <a:pt x="17008" y="2367"/>
                  <a:pt x="18661" y="3949"/>
                </a:cubicBezTo>
                <a:cubicBezTo>
                  <a:pt x="20327" y="5544"/>
                  <a:pt x="20567" y="7275"/>
                  <a:pt x="19350" y="8917"/>
                </a:cubicBezTo>
                <a:cubicBezTo>
                  <a:pt x="19132" y="9532"/>
                  <a:pt x="18456" y="10117"/>
                  <a:pt x="17390" y="10616"/>
                </a:cubicBezTo>
                <a:cubicBezTo>
                  <a:pt x="14303" y="12057"/>
                  <a:pt x="8761" y="12489"/>
                  <a:pt x="4931" y="13678"/>
                </a:cubicBezTo>
                <a:cubicBezTo>
                  <a:pt x="641" y="15011"/>
                  <a:pt x="-1033" y="17082"/>
                  <a:pt x="638" y="18991"/>
                </a:cubicBezTo>
                <a:lnTo>
                  <a:pt x="2957" y="21600"/>
                </a:lnTo>
              </a:path>
            </a:pathLst>
          </a:cu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grpSp>
        <p:nvGrpSpPr>
          <p:cNvPr id="144" name="Group 144"/>
          <p:cNvGrpSpPr/>
          <p:nvPr/>
        </p:nvGrpSpPr>
        <p:grpSpPr>
          <a:xfrm>
            <a:off x="5171510" y="50772"/>
            <a:ext cx="3849411" cy="1006754"/>
            <a:chOff x="-139699" y="-139700"/>
            <a:chExt cx="3849409" cy="1006752"/>
          </a:xfrm>
        </p:grpSpPr>
        <p:pic>
          <p:nvPicPr>
            <p:cNvPr id="142" name="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39700" y="-139700"/>
              <a:ext cx="3849411" cy="1006753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  <p:pic>
          <p:nvPicPr>
            <p:cNvPr id="143" name="pasted-image.pdf"/>
            <p:cNvPicPr/>
            <p:nvPr/>
          </p:nvPicPr>
          <p:blipFill>
            <a:blip r:embed="rId7">
              <a:extLst/>
            </a:blip>
            <a:srcRect l="0" t="0" r="0" b="0"/>
            <a:stretch>
              <a:fillRect/>
            </a:stretch>
          </p:blipFill>
          <p:spPr>
            <a:xfrm>
              <a:off x="143651" y="112652"/>
              <a:ext cx="3282624" cy="502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9" name="Group 149"/>
          <p:cNvGrpSpPr/>
          <p:nvPr/>
        </p:nvGrpSpPr>
        <p:grpSpPr>
          <a:xfrm>
            <a:off x="194627" y="3494793"/>
            <a:ext cx="1366243" cy="1212460"/>
            <a:chOff x="0" y="0"/>
            <a:chExt cx="1366242" cy="1212459"/>
          </a:xfrm>
        </p:grpSpPr>
        <p:sp>
          <p:nvSpPr>
            <p:cNvPr id="145" name="Shape 145"/>
            <p:cNvSpPr/>
            <p:nvPr/>
          </p:nvSpPr>
          <p:spPr>
            <a:xfrm>
              <a:off x="286124" y="979822"/>
              <a:ext cx="84929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46" name="Shape 146"/>
            <p:cNvSpPr/>
            <p:nvPr/>
          </p:nvSpPr>
          <p:spPr>
            <a:xfrm flipV="1">
              <a:off x="301159" y="123389"/>
              <a:ext cx="6422" cy="8492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47" name="pasted-image.pdf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02756" y="1036802"/>
              <a:ext cx="263487" cy="1756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8" name="pasted-image.pdf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271470" cy="1756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Shape 1317"/>
          <p:cNvSpPr/>
          <p:nvPr/>
        </p:nvSpPr>
        <p:spPr>
          <a:xfrm>
            <a:off x="784224" y="1846263"/>
            <a:ext cx="7573965" cy="8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>
            <a:spAutoFit/>
          </a:bodyPr>
          <a:lstStyle>
            <a:lvl1pPr algn="ctr">
              <a:defRPr sz="5000">
                <a:solidFill>
                  <a:srgbClr val="446FB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446FBA"/>
                </a:solidFill>
              </a:rPr>
              <a:t>Interior Point Method</a:t>
            </a:r>
          </a:p>
        </p:txBody>
      </p:sp>
    </p:spTree>
  </p:cSld>
  <p:clrMapOvr>
    <a:masterClrMapping/>
  </p:clrMapOvr>
  <p:transition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Shape 1319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1320" name="Shape 1320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1323" name="Group 1323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1321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2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24" name="Shape 1324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325" name="Shape 1325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46799" tIns="46799" rIns="46799" bIns="46799"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Interior Point Method</a:t>
            </a:r>
          </a:p>
        </p:txBody>
      </p:sp>
      <p:sp>
        <p:nvSpPr>
          <p:cNvPr id="1326" name="Shape 132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Sometimes called </a:t>
            </a:r>
            <a:r>
              <a:rPr b="1" sz="2000"/>
              <a:t>Barrier Method</a:t>
            </a:r>
            <a:endParaRPr b="1" sz="2000"/>
          </a:p>
          <a:p>
            <a:pPr lvl="0">
              <a:defRPr sz="1800"/>
            </a:pPr>
            <a:endParaRPr b="1" sz="2000"/>
          </a:p>
          <a:p>
            <a:pPr lvl="0">
              <a:defRPr sz="1800"/>
            </a:pPr>
            <a:r>
              <a:rPr b="1" sz="2000"/>
              <a:t>Barrier function</a:t>
            </a:r>
          </a:p>
        </p:txBody>
      </p:sp>
      <p:pic>
        <p:nvPicPr>
          <p:cNvPr id="1327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2212" y="2143402"/>
            <a:ext cx="1966902" cy="611039"/>
          </a:xfrm>
          <a:prstGeom prst="rect">
            <a:avLst/>
          </a:prstGeom>
          <a:ln w="12700">
            <a:miter lim="400000"/>
          </a:ln>
        </p:spPr>
      </p:pic>
      <p:sp>
        <p:nvSpPr>
          <p:cNvPr id="1328" name="Shape 1328"/>
          <p:cNvSpPr/>
          <p:nvPr/>
        </p:nvSpPr>
        <p:spPr>
          <a:xfrm flipV="1">
            <a:off x="4272279" y="2765814"/>
            <a:ext cx="4318388" cy="1"/>
          </a:xfrm>
          <a:prstGeom prst="line">
            <a:avLst/>
          </a:prstGeom>
          <a:ln w="25400">
            <a:solidFill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329" name="Shape 1329"/>
          <p:cNvSpPr/>
          <p:nvPr/>
        </p:nvSpPr>
        <p:spPr>
          <a:xfrm>
            <a:off x="8536865" y="2731699"/>
            <a:ext cx="231278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u</a:t>
            </a:r>
          </a:p>
        </p:txBody>
      </p:sp>
      <p:sp>
        <p:nvSpPr>
          <p:cNvPr id="1330" name="Shape 1330"/>
          <p:cNvSpPr/>
          <p:nvPr/>
        </p:nvSpPr>
        <p:spPr>
          <a:xfrm flipV="1">
            <a:off x="4277359" y="1598616"/>
            <a:ext cx="1" cy="1182439"/>
          </a:xfrm>
          <a:prstGeom prst="line">
            <a:avLst/>
          </a:prstGeom>
          <a:ln w="25400">
            <a:solidFill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331" name="Shape 1331"/>
          <p:cNvSpPr/>
          <p:nvPr/>
        </p:nvSpPr>
        <p:spPr>
          <a:xfrm>
            <a:off x="4202429" y="1620349"/>
            <a:ext cx="2242842" cy="762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</a:path>
            </a:pathLst>
          </a:custGeom>
          <a:ln w="25400">
            <a:solidFill>
              <a:srgbClr val="FF00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332" name="Shape 1332"/>
          <p:cNvSpPr/>
          <p:nvPr/>
        </p:nvSpPr>
        <p:spPr>
          <a:xfrm flipH="1" flipV="1">
            <a:off x="6441916" y="1626235"/>
            <a:ext cx="1966901" cy="1"/>
          </a:xfrm>
          <a:prstGeom prst="line">
            <a:avLst/>
          </a:prstGeom>
          <a:ln w="25400">
            <a:solidFill>
              <a:srgbClr val="FF0000"/>
            </a:solidFill>
            <a:custDash>
              <a:ds d="200000" sp="200000"/>
            </a:custDash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333" name="Shape 1333"/>
          <p:cNvSpPr/>
          <p:nvPr/>
        </p:nvSpPr>
        <p:spPr>
          <a:xfrm>
            <a:off x="6235625" y="2872702"/>
            <a:ext cx="49191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/>
            <a:r>
              <a:t>u=0</a:t>
            </a:r>
          </a:p>
        </p:txBody>
      </p:sp>
      <p:sp>
        <p:nvSpPr>
          <p:cNvPr id="1334" name="Shape 1334"/>
          <p:cNvSpPr/>
          <p:nvPr/>
        </p:nvSpPr>
        <p:spPr>
          <a:xfrm flipV="1">
            <a:off x="6446520" y="2642870"/>
            <a:ext cx="1" cy="241149"/>
          </a:xfrm>
          <a:prstGeom prst="line">
            <a:avLst/>
          </a:prstGeom>
          <a:ln w="25400">
            <a:solidFill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1335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73472" y="2269426"/>
            <a:ext cx="146374" cy="241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6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524954" y="1544335"/>
            <a:ext cx="300775" cy="1582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Shape 1338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1339" name="Shape 1339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1342" name="Group 1342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1340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1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43" name="Shape 1343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344" name="Shape 134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Interior Point Method</a:t>
            </a:r>
          </a:p>
        </p:txBody>
      </p:sp>
      <p:sp>
        <p:nvSpPr>
          <p:cNvPr id="1345" name="Shape 134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Sometimes called </a:t>
            </a:r>
            <a:r>
              <a:rPr b="1" sz="2000"/>
              <a:t>Barrier Method</a:t>
            </a:r>
            <a:endParaRPr b="1" sz="2000"/>
          </a:p>
          <a:p>
            <a:pPr lvl="0">
              <a:defRPr sz="1800"/>
            </a:pPr>
            <a:endParaRPr b="1" sz="2000"/>
          </a:p>
          <a:p>
            <a:pPr lvl="0">
              <a:defRPr sz="1800"/>
            </a:pPr>
            <a:r>
              <a:rPr b="1" sz="2000"/>
              <a:t>Barrier function</a:t>
            </a:r>
            <a:endParaRPr b="1" sz="2000"/>
          </a:p>
          <a:p>
            <a:pPr lvl="0">
              <a:defRPr sz="1800"/>
            </a:pPr>
            <a:endParaRPr b="1" sz="2000"/>
          </a:p>
          <a:p>
            <a:pPr lvl="0">
              <a:defRPr sz="1800"/>
            </a:pPr>
            <a:endParaRPr b="1" sz="2000"/>
          </a:p>
          <a:p>
            <a:pPr lvl="0">
              <a:defRPr sz="1800"/>
            </a:pPr>
            <a:endParaRPr b="1" sz="2000"/>
          </a:p>
          <a:p>
            <a:pPr lvl="0">
              <a:defRPr sz="1800"/>
            </a:pPr>
            <a:r>
              <a:rPr b="1" sz="2000"/>
              <a:t>Idea:</a:t>
            </a:r>
          </a:p>
        </p:txBody>
      </p:sp>
      <p:grpSp>
        <p:nvGrpSpPr>
          <p:cNvPr id="1348" name="Group 1348"/>
          <p:cNvGrpSpPr/>
          <p:nvPr/>
        </p:nvGrpSpPr>
        <p:grpSpPr>
          <a:xfrm>
            <a:off x="322589" y="3553893"/>
            <a:ext cx="3849411" cy="1006754"/>
            <a:chOff x="-139699" y="-139700"/>
            <a:chExt cx="3849409" cy="1006752"/>
          </a:xfrm>
        </p:grpSpPr>
        <p:pic>
          <p:nvPicPr>
            <p:cNvPr id="1346" name="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39700" y="-139700"/>
              <a:ext cx="3849411" cy="1006753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  <p:pic>
          <p:nvPicPr>
            <p:cNvPr id="1347" name="pasted-image.pdf"/>
            <p:cNvPicPr/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143651" y="112652"/>
              <a:ext cx="3282624" cy="502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49" name="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46734" y="3566593"/>
            <a:ext cx="3486826" cy="1006754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1350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814115" y="4012895"/>
            <a:ext cx="3082001" cy="241150"/>
          </a:xfrm>
          <a:prstGeom prst="rect">
            <a:avLst/>
          </a:prstGeom>
          <a:ln w="12700">
            <a:miter lim="400000"/>
          </a:ln>
        </p:spPr>
      </p:pic>
      <p:sp>
        <p:nvSpPr>
          <p:cNvPr id="1351" name="Shape 1351"/>
          <p:cNvSpPr/>
          <p:nvPr/>
        </p:nvSpPr>
        <p:spPr>
          <a:xfrm>
            <a:off x="4422140" y="3878165"/>
            <a:ext cx="772637" cy="292051"/>
          </a:xfrm>
          <a:prstGeom prst="leftRightArrow">
            <a:avLst>
              <a:gd name="adj1" fmla="val 39229"/>
              <a:gd name="adj2" fmla="val 82759"/>
            </a:avLst>
          </a:prstGeom>
          <a:solidFill>
            <a:srgbClr val="FFFFFF"/>
          </a:solidFill>
          <a:ln w="25400">
            <a:solidFill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352" name="Shape 1352"/>
          <p:cNvSpPr/>
          <p:nvPr/>
        </p:nvSpPr>
        <p:spPr>
          <a:xfrm>
            <a:off x="4366388" y="4257946"/>
            <a:ext cx="1030547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/>
            </a:lvl1pPr>
          </a:lstStyle>
          <a:p>
            <a:pPr lvl="0">
              <a:defRPr sz="1800"/>
            </a:pPr>
            <a:r>
              <a:rPr sz="1600"/>
              <a:t>equivalent</a:t>
            </a:r>
          </a:p>
        </p:txBody>
      </p:sp>
      <p:sp>
        <p:nvSpPr>
          <p:cNvPr id="1353" name="Shape 1353"/>
          <p:cNvSpPr/>
          <p:nvPr/>
        </p:nvSpPr>
        <p:spPr>
          <a:xfrm>
            <a:off x="2814310" y="3612786"/>
            <a:ext cx="1255873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600"/>
            </a:lvl1pPr>
          </a:lstStyle>
          <a:p>
            <a:pPr lvl="0">
              <a:defRPr b="0" sz="1800"/>
            </a:pPr>
            <a:r>
              <a:rPr b="1" sz="1600"/>
              <a:t>constrained</a:t>
            </a:r>
          </a:p>
        </p:txBody>
      </p:sp>
      <p:sp>
        <p:nvSpPr>
          <p:cNvPr id="1354" name="Shape 1354"/>
          <p:cNvSpPr/>
          <p:nvPr/>
        </p:nvSpPr>
        <p:spPr>
          <a:xfrm>
            <a:off x="7491133" y="3612786"/>
            <a:ext cx="1504118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600"/>
            </a:lvl1pPr>
          </a:lstStyle>
          <a:p>
            <a:pPr lvl="0">
              <a:defRPr b="0" sz="1800"/>
            </a:pPr>
            <a:r>
              <a:rPr b="1" sz="1600"/>
              <a:t>unconstrained</a:t>
            </a:r>
          </a:p>
        </p:txBody>
      </p:sp>
      <p:pic>
        <p:nvPicPr>
          <p:cNvPr id="1355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72212" y="2143402"/>
            <a:ext cx="1966902" cy="611039"/>
          </a:xfrm>
          <a:prstGeom prst="rect">
            <a:avLst/>
          </a:prstGeom>
          <a:ln w="12700">
            <a:miter lim="400000"/>
          </a:ln>
        </p:spPr>
      </p:pic>
      <p:sp>
        <p:nvSpPr>
          <p:cNvPr id="1356" name="Shape 1356"/>
          <p:cNvSpPr/>
          <p:nvPr/>
        </p:nvSpPr>
        <p:spPr>
          <a:xfrm flipV="1">
            <a:off x="4272279" y="2765814"/>
            <a:ext cx="4318388" cy="1"/>
          </a:xfrm>
          <a:prstGeom prst="line">
            <a:avLst/>
          </a:prstGeom>
          <a:ln w="25400">
            <a:solidFill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357" name="Shape 1357"/>
          <p:cNvSpPr/>
          <p:nvPr/>
        </p:nvSpPr>
        <p:spPr>
          <a:xfrm>
            <a:off x="8536865" y="2731699"/>
            <a:ext cx="231278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u</a:t>
            </a:r>
          </a:p>
        </p:txBody>
      </p:sp>
      <p:sp>
        <p:nvSpPr>
          <p:cNvPr id="1358" name="Shape 1358"/>
          <p:cNvSpPr/>
          <p:nvPr/>
        </p:nvSpPr>
        <p:spPr>
          <a:xfrm flipV="1">
            <a:off x="4277359" y="1598616"/>
            <a:ext cx="1" cy="1182439"/>
          </a:xfrm>
          <a:prstGeom prst="line">
            <a:avLst/>
          </a:prstGeom>
          <a:ln w="25400">
            <a:solidFill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359" name="Shape 1359"/>
          <p:cNvSpPr/>
          <p:nvPr/>
        </p:nvSpPr>
        <p:spPr>
          <a:xfrm>
            <a:off x="4202429" y="1620349"/>
            <a:ext cx="2242842" cy="762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</a:path>
            </a:pathLst>
          </a:custGeom>
          <a:ln w="25400">
            <a:solidFill>
              <a:srgbClr val="FF00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360" name="Shape 1360"/>
          <p:cNvSpPr/>
          <p:nvPr/>
        </p:nvSpPr>
        <p:spPr>
          <a:xfrm flipH="1" flipV="1">
            <a:off x="6441916" y="1626235"/>
            <a:ext cx="1966901" cy="1"/>
          </a:xfrm>
          <a:prstGeom prst="line">
            <a:avLst/>
          </a:prstGeom>
          <a:ln w="25400">
            <a:solidFill>
              <a:srgbClr val="FF0000"/>
            </a:solidFill>
            <a:custDash>
              <a:ds d="200000" sp="200000"/>
            </a:custDash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361" name="Shape 1361"/>
          <p:cNvSpPr/>
          <p:nvPr/>
        </p:nvSpPr>
        <p:spPr>
          <a:xfrm>
            <a:off x="6235625" y="2872702"/>
            <a:ext cx="49191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u=0</a:t>
            </a:r>
          </a:p>
        </p:txBody>
      </p:sp>
      <p:sp>
        <p:nvSpPr>
          <p:cNvPr id="1362" name="Shape 1362"/>
          <p:cNvSpPr/>
          <p:nvPr/>
        </p:nvSpPr>
        <p:spPr>
          <a:xfrm flipV="1">
            <a:off x="6446520" y="2642870"/>
            <a:ext cx="1" cy="241149"/>
          </a:xfrm>
          <a:prstGeom prst="line">
            <a:avLst/>
          </a:prstGeom>
          <a:ln w="25400">
            <a:solidFill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1363" name="pasted-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973472" y="2269426"/>
            <a:ext cx="146374" cy="241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4" name="pasted-image.pd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524954" y="1544335"/>
            <a:ext cx="300775" cy="1582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Shape 1366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1367" name="Shape 1367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1370" name="Group 1370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1368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9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71" name="Shape 1371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372" name="Shape 137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Barrier Function</a:t>
            </a:r>
          </a:p>
        </p:txBody>
      </p:sp>
      <p:sp>
        <p:nvSpPr>
          <p:cNvPr id="1373" name="Shape 137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b="1" sz="2000"/>
              <a:t>Logarithmic Barrier</a:t>
            </a:r>
            <a:r>
              <a:rPr sz="2000"/>
              <a:t> (smooth and convex approximation)</a:t>
            </a:r>
          </a:p>
        </p:txBody>
      </p:sp>
      <p:pic>
        <p:nvPicPr>
          <p:cNvPr id="1374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9187" y="1488891"/>
            <a:ext cx="2428809" cy="367832"/>
          </a:xfrm>
          <a:prstGeom prst="rect">
            <a:avLst/>
          </a:prstGeom>
          <a:ln w="12700">
            <a:miter lim="400000"/>
          </a:ln>
        </p:spPr>
      </p:pic>
      <p:sp>
        <p:nvSpPr>
          <p:cNvPr id="1375" name="Shape 1375"/>
          <p:cNvSpPr/>
          <p:nvPr/>
        </p:nvSpPr>
        <p:spPr>
          <a:xfrm flipV="1">
            <a:off x="2703819" y="4190081"/>
            <a:ext cx="3957826" cy="1"/>
          </a:xfrm>
          <a:prstGeom prst="line">
            <a:avLst/>
          </a:prstGeom>
          <a:ln w="25400">
            <a:solidFill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376" name="Shape 1376"/>
          <p:cNvSpPr/>
          <p:nvPr/>
        </p:nvSpPr>
        <p:spPr>
          <a:xfrm>
            <a:off x="6612335" y="4158815"/>
            <a:ext cx="211967" cy="321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lvl="0"/>
            <a:r>
              <a:t>u</a:t>
            </a:r>
          </a:p>
        </p:txBody>
      </p:sp>
      <p:sp>
        <p:nvSpPr>
          <p:cNvPr id="1377" name="Shape 1377"/>
          <p:cNvSpPr/>
          <p:nvPr/>
        </p:nvSpPr>
        <p:spPr>
          <a:xfrm flipV="1">
            <a:off x="2708475" y="2087253"/>
            <a:ext cx="1" cy="2116797"/>
          </a:xfrm>
          <a:prstGeom prst="line">
            <a:avLst/>
          </a:prstGeom>
          <a:ln w="25400">
            <a:solidFill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378" name="Shape 1378"/>
          <p:cNvSpPr/>
          <p:nvPr/>
        </p:nvSpPr>
        <p:spPr>
          <a:xfrm>
            <a:off x="1905780" y="2029185"/>
            <a:ext cx="2789598" cy="18101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</a:path>
            </a:pathLst>
          </a:custGeom>
          <a:ln w="25400">
            <a:solidFill>
              <a:srgbClr val="FF00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379" name="Shape 1379"/>
          <p:cNvSpPr/>
          <p:nvPr/>
        </p:nvSpPr>
        <p:spPr>
          <a:xfrm flipH="1" flipV="1">
            <a:off x="4692302" y="2039887"/>
            <a:ext cx="1802676" cy="1"/>
          </a:xfrm>
          <a:prstGeom prst="line">
            <a:avLst/>
          </a:prstGeom>
          <a:ln w="25400">
            <a:solidFill>
              <a:srgbClr val="FF0000"/>
            </a:solidFill>
            <a:custDash>
              <a:ds d="200000" sp="200000"/>
            </a:custDash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380" name="Shape 1380"/>
          <p:cNvSpPr/>
          <p:nvPr/>
        </p:nvSpPr>
        <p:spPr>
          <a:xfrm>
            <a:off x="4503236" y="4288044"/>
            <a:ext cx="565141" cy="321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lvl="0"/>
            <a:r>
              <a:t>u=0</a:t>
            </a:r>
          </a:p>
        </p:txBody>
      </p:sp>
      <p:sp>
        <p:nvSpPr>
          <p:cNvPr id="1381" name="Shape 1381"/>
          <p:cNvSpPr/>
          <p:nvPr/>
        </p:nvSpPr>
        <p:spPr>
          <a:xfrm flipV="1">
            <a:off x="4696522" y="4077402"/>
            <a:ext cx="1" cy="221015"/>
          </a:xfrm>
          <a:prstGeom prst="line">
            <a:avLst/>
          </a:prstGeom>
          <a:ln w="25400">
            <a:solidFill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1382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06061" y="3735139"/>
            <a:ext cx="134153" cy="221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3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01417" y="1964826"/>
            <a:ext cx="275663" cy="1450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86" name="Group 1386"/>
          <p:cNvGrpSpPr/>
          <p:nvPr/>
        </p:nvGrpSpPr>
        <p:grpSpPr>
          <a:xfrm>
            <a:off x="2085391" y="2035768"/>
            <a:ext cx="2554312" cy="2821630"/>
            <a:chOff x="0" y="0"/>
            <a:chExt cx="2554310" cy="2821628"/>
          </a:xfrm>
        </p:grpSpPr>
        <p:sp>
          <p:nvSpPr>
            <p:cNvPr id="1384" name="Shape 1384"/>
            <p:cNvSpPr/>
            <p:nvPr/>
          </p:nvSpPr>
          <p:spPr>
            <a:xfrm>
              <a:off x="464057" y="0"/>
              <a:ext cx="2090254" cy="2608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446" y="21186"/>
                    <a:pt x="2880" y="20746"/>
                    <a:pt x="4302" y="20282"/>
                  </a:cubicBezTo>
                  <a:cubicBezTo>
                    <a:pt x="5277" y="19964"/>
                    <a:pt x="6246" y="19634"/>
                    <a:pt x="7187" y="19256"/>
                  </a:cubicBezTo>
                  <a:cubicBezTo>
                    <a:pt x="7921" y="18962"/>
                    <a:pt x="8636" y="18640"/>
                    <a:pt x="9330" y="18291"/>
                  </a:cubicBezTo>
                  <a:cubicBezTo>
                    <a:pt x="10169" y="17897"/>
                    <a:pt x="10981" y="17466"/>
                    <a:pt x="11760" y="17000"/>
                  </a:cubicBezTo>
                  <a:cubicBezTo>
                    <a:pt x="12716" y="16429"/>
                    <a:pt x="13621" y="15807"/>
                    <a:pt x="14491" y="15154"/>
                  </a:cubicBezTo>
                  <a:cubicBezTo>
                    <a:pt x="15428" y="14451"/>
                    <a:pt x="16324" y="13710"/>
                    <a:pt x="17070" y="12872"/>
                  </a:cubicBezTo>
                  <a:cubicBezTo>
                    <a:pt x="18137" y="11676"/>
                    <a:pt x="18869" y="10318"/>
                    <a:pt x="19463" y="8928"/>
                  </a:cubicBezTo>
                  <a:cubicBezTo>
                    <a:pt x="19903" y="7901"/>
                    <a:pt x="20270" y="6854"/>
                    <a:pt x="20548" y="5791"/>
                  </a:cubicBezTo>
                  <a:cubicBezTo>
                    <a:pt x="20744" y="5043"/>
                    <a:pt x="20895" y="4287"/>
                    <a:pt x="21035" y="3530"/>
                  </a:cubicBezTo>
                  <a:cubicBezTo>
                    <a:pt x="21252" y="2356"/>
                    <a:pt x="21440" y="1180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EC7528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385" name="Shape 1385"/>
            <p:cNvSpPr/>
            <p:nvPr/>
          </p:nvSpPr>
          <p:spPr>
            <a:xfrm>
              <a:off x="0" y="2470967"/>
              <a:ext cx="428288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EC7528"/>
                  </a:solidFill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EC7528"/>
                  </a:solidFill>
                </a:rPr>
                <a:t>t=1</a:t>
              </a:r>
            </a:p>
          </p:txBody>
        </p:sp>
      </p:grpSp>
      <p:grpSp>
        <p:nvGrpSpPr>
          <p:cNvPr id="1389" name="Group 1389"/>
          <p:cNvGrpSpPr/>
          <p:nvPr/>
        </p:nvGrpSpPr>
        <p:grpSpPr>
          <a:xfrm>
            <a:off x="2085391" y="2041538"/>
            <a:ext cx="2604379" cy="2453300"/>
            <a:chOff x="0" y="0"/>
            <a:chExt cx="2604378" cy="2453298"/>
          </a:xfrm>
        </p:grpSpPr>
        <p:sp>
          <p:nvSpPr>
            <p:cNvPr id="1387" name="Shape 1387"/>
            <p:cNvSpPr/>
            <p:nvPr/>
          </p:nvSpPr>
          <p:spPr>
            <a:xfrm>
              <a:off x="466876" y="0"/>
              <a:ext cx="2137503" cy="220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711" y="21357"/>
                    <a:pt x="3412" y="21045"/>
                    <a:pt x="5096" y="20665"/>
                  </a:cubicBezTo>
                  <a:cubicBezTo>
                    <a:pt x="6839" y="20272"/>
                    <a:pt x="8563" y="19806"/>
                    <a:pt x="10280" y="19319"/>
                  </a:cubicBezTo>
                  <a:cubicBezTo>
                    <a:pt x="11416" y="18997"/>
                    <a:pt x="12552" y="18663"/>
                    <a:pt x="13613" y="18154"/>
                  </a:cubicBezTo>
                  <a:cubicBezTo>
                    <a:pt x="13900" y="18017"/>
                    <a:pt x="14181" y="17866"/>
                    <a:pt x="14459" y="17712"/>
                  </a:cubicBezTo>
                  <a:cubicBezTo>
                    <a:pt x="15144" y="17332"/>
                    <a:pt x="15815" y="16928"/>
                    <a:pt x="16472" y="16503"/>
                  </a:cubicBezTo>
                  <a:cubicBezTo>
                    <a:pt x="17058" y="16124"/>
                    <a:pt x="17635" y="15727"/>
                    <a:pt x="18132" y="15243"/>
                  </a:cubicBezTo>
                  <a:cubicBezTo>
                    <a:pt x="18667" y="14721"/>
                    <a:pt x="19098" y="14111"/>
                    <a:pt x="19475" y="13472"/>
                  </a:cubicBezTo>
                  <a:cubicBezTo>
                    <a:pt x="19887" y="12772"/>
                    <a:pt x="20236" y="12038"/>
                    <a:pt x="20486" y="11270"/>
                  </a:cubicBezTo>
                  <a:cubicBezTo>
                    <a:pt x="20770" y="10396"/>
                    <a:pt x="20923" y="9490"/>
                    <a:pt x="21054" y="8583"/>
                  </a:cubicBezTo>
                  <a:cubicBezTo>
                    <a:pt x="21206" y="7539"/>
                    <a:pt x="21329" y="6492"/>
                    <a:pt x="21424" y="5442"/>
                  </a:cubicBez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7B67F6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388" name="Shape 1388"/>
            <p:cNvSpPr/>
            <p:nvPr/>
          </p:nvSpPr>
          <p:spPr>
            <a:xfrm>
              <a:off x="0" y="2102636"/>
              <a:ext cx="428288" cy="350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7B67F6"/>
                  </a:solidFill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7B67F6"/>
                  </a:solidFill>
                </a:rPr>
                <a:t>t=2</a:t>
              </a:r>
            </a:p>
          </p:txBody>
        </p:sp>
      </p:grpSp>
      <p:grpSp>
        <p:nvGrpSpPr>
          <p:cNvPr id="1392" name="Group 1392"/>
          <p:cNvGrpSpPr/>
          <p:nvPr/>
        </p:nvGrpSpPr>
        <p:grpSpPr>
          <a:xfrm>
            <a:off x="1998905" y="2040698"/>
            <a:ext cx="2699140" cy="2122433"/>
            <a:chOff x="0" y="0"/>
            <a:chExt cx="2699139" cy="2122432"/>
          </a:xfrm>
        </p:grpSpPr>
        <p:sp>
          <p:nvSpPr>
            <p:cNvPr id="1390" name="Shape 1390"/>
            <p:cNvSpPr/>
            <p:nvPr/>
          </p:nvSpPr>
          <p:spPr>
            <a:xfrm>
              <a:off x="553529" y="0"/>
              <a:ext cx="2145611" cy="1891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0" y="21600"/>
                  </a:moveTo>
                  <a:cubicBezTo>
                    <a:pt x="1177" y="21541"/>
                    <a:pt x="2354" y="21481"/>
                    <a:pt x="3531" y="21417"/>
                  </a:cubicBezTo>
                  <a:cubicBezTo>
                    <a:pt x="5283" y="21323"/>
                    <a:pt x="7035" y="21223"/>
                    <a:pt x="8787" y="21119"/>
                  </a:cubicBezTo>
                  <a:cubicBezTo>
                    <a:pt x="9707" y="21065"/>
                    <a:pt x="10626" y="21009"/>
                    <a:pt x="11546" y="20948"/>
                  </a:cubicBezTo>
                  <a:cubicBezTo>
                    <a:pt x="12508" y="20884"/>
                    <a:pt x="13471" y="20814"/>
                    <a:pt x="14428" y="20685"/>
                  </a:cubicBezTo>
                  <a:cubicBezTo>
                    <a:pt x="15397" y="20553"/>
                    <a:pt x="16359" y="20361"/>
                    <a:pt x="17321" y="20177"/>
                  </a:cubicBezTo>
                  <a:cubicBezTo>
                    <a:pt x="18107" y="20027"/>
                    <a:pt x="18899" y="19881"/>
                    <a:pt x="19643" y="19557"/>
                  </a:cubicBezTo>
                  <a:cubicBezTo>
                    <a:pt x="19964" y="19417"/>
                    <a:pt x="20274" y="19245"/>
                    <a:pt x="20550" y="19012"/>
                  </a:cubicBezTo>
                  <a:cubicBezTo>
                    <a:pt x="20826" y="18780"/>
                    <a:pt x="21063" y="18489"/>
                    <a:pt x="21222" y="18143"/>
                  </a:cubicBezTo>
                  <a:cubicBezTo>
                    <a:pt x="21440" y="17669"/>
                    <a:pt x="21498" y="17129"/>
                    <a:pt x="21530" y="16596"/>
                  </a:cubicBezTo>
                  <a:cubicBezTo>
                    <a:pt x="21600" y="15464"/>
                    <a:pt x="21571" y="14328"/>
                    <a:pt x="21554" y="13194"/>
                  </a:cubicBezTo>
                  <a:cubicBezTo>
                    <a:pt x="21538" y="12090"/>
                    <a:pt x="21534" y="10985"/>
                    <a:pt x="21542" y="9881"/>
                  </a:cubicBezTo>
                  <a:lnTo>
                    <a:pt x="21560" y="0"/>
                  </a:lnTo>
                </a:path>
              </a:pathLst>
            </a:custGeom>
            <a:noFill/>
            <a:ln w="25400" cap="flat">
              <a:solidFill>
                <a:srgbClr val="00E200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391" name="Shape 1391"/>
            <p:cNvSpPr/>
            <p:nvPr/>
          </p:nvSpPr>
          <p:spPr>
            <a:xfrm>
              <a:off x="0" y="1771770"/>
              <a:ext cx="555425" cy="350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00E200"/>
                  </a:solidFill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00E200"/>
                  </a:solidFill>
                </a:rPr>
                <a:t>t=10</a:t>
              </a:r>
            </a:p>
          </p:txBody>
        </p:sp>
      </p:grpSp>
      <p:pic>
        <p:nvPicPr>
          <p:cNvPr id="1393" name="pasted-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05409" y="5196882"/>
            <a:ext cx="698501" cy="698501"/>
          </a:xfrm>
          <a:prstGeom prst="rect">
            <a:avLst/>
          </a:prstGeom>
          <a:ln w="12700">
            <a:miter lim="400000"/>
          </a:ln>
        </p:spPr>
      </p:pic>
      <p:sp>
        <p:nvSpPr>
          <p:cNvPr id="1394" name="Shape 1394"/>
          <p:cNvSpPr/>
          <p:nvPr/>
        </p:nvSpPr>
        <p:spPr>
          <a:xfrm>
            <a:off x="6443905" y="2320405"/>
            <a:ext cx="1933946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How to choose t?</a:t>
            </a:r>
          </a:p>
        </p:txBody>
      </p:sp>
      <p:graphicFrame>
        <p:nvGraphicFramePr>
          <p:cNvPr id="1395" name="Table 1395"/>
          <p:cNvGraphicFramePr/>
          <p:nvPr/>
        </p:nvGraphicFramePr>
        <p:xfrm>
          <a:off x="6505412" y="2705114"/>
          <a:ext cx="2567012" cy="1011848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0">
                <a:tableStyleId>{8F44A2F1-9E1F-4B54-A3A2-5F16C0AD49E2}</a:tableStyleId>
              </a:tblPr>
              <a:tblGrid>
                <a:gridCol w="1213542"/>
                <a:gridCol w="655704"/>
                <a:gridCol w="685064"/>
              </a:tblGrid>
              <a:tr h="333049">
                <a:tc>
                  <a:txBody>
                    <a:bodyPr/>
                    <a:lstStyle/>
                    <a:p>
                      <a:pPr lvl="0">
                        <a:defRPr b="0" i="0" sz="1300">
                          <a:sym typeface="Arial"/>
                        </a:defRPr>
                      </a:pPr>
                    </a:p>
                  </a:txBody>
                  <a:tcPr marL="63500" marR="63500" marT="63500" marB="63500" anchor="t" anchorCtr="0" horzOverflow="overflow"/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300">
                          <a:sym typeface="Arial"/>
                        </a:rPr>
                        <a:t>large t</a:t>
                      </a:r>
                    </a:p>
                  </a:txBody>
                  <a:tcPr marL="63500" marR="63500" marT="63500" marB="63500" anchor="t" anchorCtr="0" horzOverflow="overflow"/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300">
                          <a:sym typeface="Arial"/>
                        </a:rPr>
                        <a:t>small t</a:t>
                      </a:r>
                    </a:p>
                  </a:txBody>
                  <a:tcPr marL="63500" marR="63500" marT="63500" marB="63500" anchor="t" anchorCtr="0" horzOverflow="overflow"/>
                </a:tc>
              </a:tr>
              <a:tr h="333049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300">
                          <a:sym typeface="Arial"/>
                        </a:rPr>
                        <a:t>accuracy</a:t>
                      </a:r>
                    </a:p>
                  </a:txBody>
                  <a:tcPr marL="63500" marR="63500" marT="63500" marB="6350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300">
                          <a:sym typeface="Arial"/>
                        </a:rPr>
                        <a:t>+</a:t>
                      </a:r>
                    </a:p>
                  </a:txBody>
                  <a:tcPr marL="63500" marR="63500" marT="63500" marB="6350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300">
                          <a:sym typeface="Arial"/>
                        </a:rPr>
                        <a:t>-</a:t>
                      </a:r>
                    </a:p>
                  </a:txBody>
                  <a:tcPr marL="63500" marR="63500" marT="63500" marB="63500" anchor="t" anchorCtr="0" horzOverflow="overflow">
                    <a:solidFill>
                      <a:srgbClr val="FFFFFF"/>
                    </a:solidFill>
                  </a:tcPr>
                </a:tc>
              </a:tr>
              <a:tr h="333049"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300">
                          <a:sym typeface="Arial"/>
                        </a:rPr>
                        <a:t>convergence</a:t>
                      </a:r>
                    </a:p>
                  </a:txBody>
                  <a:tcPr marL="63500" marR="63500" marT="63500" marB="6350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300">
                          <a:sym typeface="Arial"/>
                        </a:rPr>
                        <a:t>-</a:t>
                      </a:r>
                    </a:p>
                  </a:txBody>
                  <a:tcPr marL="63500" marR="63500" marT="63500" marB="6350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b="0" i="0" sz="1800"/>
                      </a:pPr>
                      <a:r>
                        <a:rPr sz="1300">
                          <a:sym typeface="Arial"/>
                        </a:rPr>
                        <a:t>+</a:t>
                      </a:r>
                    </a:p>
                  </a:txBody>
                  <a:tcPr marL="63500" marR="63500" marT="63500" marB="6350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92" grpId="3"/>
      <p:bldP build="whole" bldLvl="1" animBg="1" rev="0" advAuto="0" spid="1389" grpId="2"/>
      <p:bldP build="whole" bldLvl="1" animBg="1" rev="0" advAuto="0" spid="1386" grpId="1"/>
      <p:bldP build="whole" bldLvl="1" animBg="1" rev="0" advAuto="0" spid="1394" grpId="4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Shape 1397"/>
          <p:cNvSpPr/>
          <p:nvPr>
            <p:ph type="body" idx="1"/>
          </p:nvPr>
        </p:nvSpPr>
        <p:spPr>
          <a:xfrm>
            <a:off x="401637" y="947853"/>
            <a:ext cx="3321249" cy="3635922"/>
          </a:xfrm>
          <a:prstGeom prst="rect">
            <a:avLst/>
          </a:prstGeom>
        </p:spPr>
        <p:txBody>
          <a:bodyPr/>
          <a:lstStyle/>
          <a:p>
            <a:pPr lvl="0" marL="182563" indent="-182563">
              <a:defRPr sz="1800"/>
            </a:pPr>
            <a:r>
              <a:t>Assume feasible      ,</a:t>
            </a:r>
          </a:p>
          <a:p>
            <a:pPr lvl="0" marL="182563" indent="-182563">
              <a:defRPr sz="1800"/>
            </a:pPr>
          </a:p>
          <a:p>
            <a:pPr lvl="0" marL="182563" indent="-182563">
              <a:defRPr sz="1800"/>
            </a:pPr>
            <a:r>
              <a:rPr b="1"/>
              <a:t>Iteratively solve </a:t>
            </a:r>
            <a:r>
              <a:rPr sz="1300"/>
              <a:t>(unconstrained)</a:t>
            </a:r>
            <a:endParaRPr b="1"/>
          </a:p>
          <a:p>
            <a:pPr lvl="0" marL="182563" indent="-182563">
              <a:defRPr sz="1800"/>
            </a:pPr>
          </a:p>
          <a:p>
            <a:pPr lvl="0" marL="182563" indent="-182563">
              <a:defRPr sz="1800"/>
            </a:pPr>
          </a:p>
          <a:p>
            <a:pPr lvl="0" marL="182563" indent="-182563">
              <a:defRPr sz="1800"/>
            </a:pPr>
          </a:p>
          <a:p>
            <a:pPr lvl="0" marL="182563" indent="-182563">
              <a:defRPr sz="1800"/>
            </a:pPr>
            <a:endParaRPr sz="100"/>
          </a:p>
          <a:p>
            <a:pPr lvl="0" marL="0" indent="0">
              <a:buSzTx/>
              <a:buNone/>
              <a:defRPr sz="1800"/>
            </a:pPr>
            <a:r>
              <a:t>and update </a:t>
            </a:r>
          </a:p>
          <a:p>
            <a:pPr lvl="0" marL="0" indent="0">
              <a:buSzTx/>
              <a:buNone/>
              <a:defRPr sz="1800"/>
            </a:pPr>
          </a:p>
          <a:p>
            <a:pPr lvl="0" marL="411162" indent="-228599">
              <a:defRPr sz="1800"/>
            </a:pPr>
            <a:r>
              <a:t>stop when </a:t>
            </a:r>
          </a:p>
        </p:txBody>
      </p:sp>
      <p:grpSp>
        <p:nvGrpSpPr>
          <p:cNvPr id="1404" name="Group 1404"/>
          <p:cNvGrpSpPr/>
          <p:nvPr/>
        </p:nvGrpSpPr>
        <p:grpSpPr>
          <a:xfrm rot="18377968">
            <a:off x="3651699" y="-1798566"/>
            <a:ext cx="5871194" cy="7614996"/>
            <a:chOff x="0" y="0"/>
            <a:chExt cx="5871192" cy="7614994"/>
          </a:xfrm>
        </p:grpSpPr>
        <p:sp>
          <p:nvSpPr>
            <p:cNvPr id="1398" name="Shape 1398"/>
            <p:cNvSpPr/>
            <p:nvPr/>
          </p:nvSpPr>
          <p:spPr>
            <a:xfrm rot="6609001">
              <a:off x="2916147" y="3788049"/>
              <a:ext cx="38899" cy="38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399" name="Shape 1399"/>
            <p:cNvSpPr/>
            <p:nvPr/>
          </p:nvSpPr>
          <p:spPr>
            <a:xfrm rot="6609001">
              <a:off x="1209811" y="2835051"/>
              <a:ext cx="3451572" cy="1944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400" name="Shape 1400"/>
            <p:cNvSpPr/>
            <p:nvPr/>
          </p:nvSpPr>
          <p:spPr>
            <a:xfrm rot="6609001">
              <a:off x="2217901" y="3403090"/>
              <a:ext cx="1435391" cy="808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401" name="Shape 1401"/>
            <p:cNvSpPr/>
            <p:nvPr/>
          </p:nvSpPr>
          <p:spPr>
            <a:xfrm rot="6609001">
              <a:off x="441116" y="2401907"/>
              <a:ext cx="4988961" cy="2811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402" name="Shape 1402"/>
            <p:cNvSpPr/>
            <p:nvPr/>
          </p:nvSpPr>
          <p:spPr>
            <a:xfrm rot="6609001">
              <a:off x="-58852" y="2120184"/>
              <a:ext cx="5988897" cy="3374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403" name="Shape 1403"/>
            <p:cNvSpPr/>
            <p:nvPr/>
          </p:nvSpPr>
          <p:spPr>
            <a:xfrm rot="6609001">
              <a:off x="-425242" y="1913730"/>
              <a:ext cx="6721677" cy="3787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96BCFF">
                  <a:alpha val="24000"/>
                </a:srgbClr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sp>
        <p:nvSpPr>
          <p:cNvPr id="1405" name="Shape 1405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1406" name="Shape 1406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1409" name="Group 1409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1407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8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10" name="Shape 1410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411" name="Shape 14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Simple Interior Point Method</a:t>
            </a:r>
          </a:p>
        </p:txBody>
      </p:sp>
      <p:sp>
        <p:nvSpPr>
          <p:cNvPr id="1412" name="Shape 1412"/>
          <p:cNvSpPr/>
          <p:nvPr/>
        </p:nvSpPr>
        <p:spPr>
          <a:xfrm>
            <a:off x="4120705" y="1680760"/>
            <a:ext cx="2764891" cy="1591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0612" fill="norm" stroke="1" extrusionOk="0">
                <a:moveTo>
                  <a:pt x="22" y="20612"/>
                </a:moveTo>
                <a:cubicBezTo>
                  <a:pt x="-17" y="18241"/>
                  <a:pt x="-4" y="15869"/>
                  <a:pt x="58" y="13500"/>
                </a:cubicBezTo>
                <a:cubicBezTo>
                  <a:pt x="117" y="11295"/>
                  <a:pt x="212" y="8988"/>
                  <a:pt x="881" y="6940"/>
                </a:cubicBezTo>
                <a:cubicBezTo>
                  <a:pt x="2043" y="3383"/>
                  <a:pt x="4318" y="1861"/>
                  <a:pt x="6497" y="996"/>
                </a:cubicBezTo>
                <a:cubicBezTo>
                  <a:pt x="11493" y="-988"/>
                  <a:pt x="16817" y="-34"/>
                  <a:pt x="21583" y="4090"/>
                </a:cubicBezTo>
              </a:path>
            </a:pathLst>
          </a:custGeom>
          <a:ln w="25400">
            <a:solidFill>
              <a:srgbClr val="00E2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413" name="Shape 1413"/>
          <p:cNvSpPr/>
          <p:nvPr/>
        </p:nvSpPr>
        <p:spPr>
          <a:xfrm>
            <a:off x="3978169" y="2860211"/>
            <a:ext cx="3338442" cy="2017382"/>
          </a:xfrm>
          <a:prstGeom prst="line">
            <a:avLst/>
          </a:prstGeom>
          <a:ln w="25400">
            <a:solidFill>
              <a:srgbClr val="00E2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414" name="Shape 1414"/>
          <p:cNvSpPr/>
          <p:nvPr/>
        </p:nvSpPr>
        <p:spPr>
          <a:xfrm>
            <a:off x="4122110" y="1685593"/>
            <a:ext cx="2927114" cy="3028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412" fill="norm" stroke="1" extrusionOk="0">
                <a:moveTo>
                  <a:pt x="12871" y="106"/>
                </a:moveTo>
                <a:lnTo>
                  <a:pt x="15686" y="475"/>
                </a:lnTo>
                <a:lnTo>
                  <a:pt x="19085" y="6672"/>
                </a:lnTo>
                <a:lnTo>
                  <a:pt x="20164" y="12968"/>
                </a:lnTo>
                <a:lnTo>
                  <a:pt x="21589" y="21412"/>
                </a:lnTo>
                <a:lnTo>
                  <a:pt x="27" y="8897"/>
                </a:lnTo>
                <a:cubicBezTo>
                  <a:pt x="-11" y="8228"/>
                  <a:pt x="-8" y="7567"/>
                  <a:pt x="34" y="6917"/>
                </a:cubicBezTo>
                <a:cubicBezTo>
                  <a:pt x="75" y="6272"/>
                  <a:pt x="155" y="5631"/>
                  <a:pt x="342" y="5018"/>
                </a:cubicBezTo>
                <a:cubicBezTo>
                  <a:pt x="710" y="3809"/>
                  <a:pt x="1484" y="2718"/>
                  <a:pt x="2602" y="1951"/>
                </a:cubicBezTo>
                <a:cubicBezTo>
                  <a:pt x="3288" y="1481"/>
                  <a:pt x="4073" y="1168"/>
                  <a:pt x="4871" y="909"/>
                </a:cubicBezTo>
                <a:cubicBezTo>
                  <a:pt x="7451" y="74"/>
                  <a:pt x="10194" y="-188"/>
                  <a:pt x="12896" y="133"/>
                </a:cubicBezTo>
              </a:path>
            </a:pathLst>
          </a:custGeom>
          <a:solidFill>
            <a:srgbClr val="00E200">
              <a:alpha val="15000"/>
            </a:srgbClr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415" name="Shape 1415"/>
          <p:cNvSpPr/>
          <p:nvPr/>
        </p:nvSpPr>
        <p:spPr>
          <a:xfrm>
            <a:off x="6120632" y="1504817"/>
            <a:ext cx="795400" cy="1520131"/>
          </a:xfrm>
          <a:prstGeom prst="line">
            <a:avLst/>
          </a:prstGeom>
          <a:ln w="25400">
            <a:solidFill>
              <a:srgbClr val="00E2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416" name="Shape 1416"/>
          <p:cNvSpPr/>
          <p:nvPr/>
        </p:nvSpPr>
        <p:spPr>
          <a:xfrm>
            <a:off x="6629689" y="2145545"/>
            <a:ext cx="461664" cy="2812379"/>
          </a:xfrm>
          <a:prstGeom prst="line">
            <a:avLst/>
          </a:prstGeom>
          <a:ln w="25400">
            <a:solidFill>
              <a:srgbClr val="00E2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1417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32714" y="934319"/>
            <a:ext cx="252799" cy="240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8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18304" y="4120749"/>
            <a:ext cx="252799" cy="2402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22" name="Group 1422"/>
          <p:cNvGrpSpPr/>
          <p:nvPr/>
        </p:nvGrpSpPr>
        <p:grpSpPr>
          <a:xfrm>
            <a:off x="6038512" y="1934117"/>
            <a:ext cx="1253054" cy="295274"/>
            <a:chOff x="0" y="0"/>
            <a:chExt cx="1253052" cy="295273"/>
          </a:xfrm>
        </p:grpSpPr>
        <p:sp>
          <p:nvSpPr>
            <p:cNvPr id="1419" name="Shape 1419"/>
            <p:cNvSpPr/>
            <p:nvPr/>
          </p:nvSpPr>
          <p:spPr>
            <a:xfrm>
              <a:off x="0" y="135895"/>
              <a:ext cx="397948" cy="159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2146" y="18633"/>
                    <a:pt x="4338" y="15878"/>
                    <a:pt x="6571" y="13341"/>
                  </a:cubicBezTo>
                  <a:cubicBezTo>
                    <a:pt x="11419" y="7834"/>
                    <a:pt x="16447" y="3370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FF0000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420" name="pasted-image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65681" y="0"/>
              <a:ext cx="787372" cy="211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21" name="Shape 1421"/>
            <p:cNvSpPr/>
            <p:nvPr/>
          </p:nvSpPr>
          <p:spPr>
            <a:xfrm>
              <a:off x="345686" y="92043"/>
              <a:ext cx="87978" cy="87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grpSp>
        <p:nvGrpSpPr>
          <p:cNvPr id="1425" name="Group 1425"/>
          <p:cNvGrpSpPr/>
          <p:nvPr/>
        </p:nvGrpSpPr>
        <p:grpSpPr>
          <a:xfrm>
            <a:off x="527903" y="2046302"/>
            <a:ext cx="3068716" cy="847695"/>
            <a:chOff x="-139699" y="-139699"/>
            <a:chExt cx="3068715" cy="847694"/>
          </a:xfrm>
        </p:grpSpPr>
        <p:pic>
          <p:nvPicPr>
            <p:cNvPr id="1423" name="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39700" y="-139700"/>
              <a:ext cx="3068716" cy="847695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  <p:pic>
          <p:nvPicPr>
            <p:cNvPr id="1424" name="pasted-image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8917" y="63169"/>
              <a:ext cx="2629099" cy="4764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426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106943" y="3668050"/>
            <a:ext cx="521612" cy="350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7" name="pasted-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059384" y="3083421"/>
            <a:ext cx="868158" cy="151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8" name="pasted-image.pd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899568" y="1011965"/>
            <a:ext cx="609601" cy="177801"/>
          </a:xfrm>
          <a:prstGeom prst="rect">
            <a:avLst/>
          </a:prstGeom>
          <a:ln w="12700">
            <a:miter lim="400000"/>
          </a:ln>
        </p:spPr>
      </p:pic>
      <p:sp>
        <p:nvSpPr>
          <p:cNvPr id="1429" name="Shape 1429"/>
          <p:cNvSpPr/>
          <p:nvPr/>
        </p:nvSpPr>
        <p:spPr>
          <a:xfrm>
            <a:off x="6400986" y="4170742"/>
            <a:ext cx="87978" cy="87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grpSp>
        <p:nvGrpSpPr>
          <p:cNvPr id="1433" name="Group 1433"/>
          <p:cNvGrpSpPr/>
          <p:nvPr/>
        </p:nvGrpSpPr>
        <p:grpSpPr>
          <a:xfrm>
            <a:off x="5611904" y="1996814"/>
            <a:ext cx="473363" cy="792501"/>
            <a:chOff x="0" y="0"/>
            <a:chExt cx="473361" cy="792500"/>
          </a:xfrm>
        </p:grpSpPr>
        <p:pic>
          <p:nvPicPr>
            <p:cNvPr id="1430" name="pasted-image.pdf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20563" y="0"/>
              <a:ext cx="252799" cy="2402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31" name="Shape 1431"/>
            <p:cNvSpPr/>
            <p:nvPr/>
          </p:nvSpPr>
          <p:spPr>
            <a:xfrm>
              <a:off x="0" y="237239"/>
              <a:ext cx="407109" cy="555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38" y="16805"/>
                    <a:pt x="3219" y="12243"/>
                    <a:pt x="7183" y="8392"/>
                  </a:cubicBezTo>
                  <a:cubicBezTo>
                    <a:pt x="10938" y="4742"/>
                    <a:pt x="15900" y="1854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FF0000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432" name="Shape 1432"/>
            <p:cNvSpPr/>
            <p:nvPr/>
          </p:nvSpPr>
          <p:spPr>
            <a:xfrm>
              <a:off x="382827" y="181745"/>
              <a:ext cx="87978" cy="87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grpSp>
        <p:nvGrpSpPr>
          <p:cNvPr id="1437" name="Group 1437"/>
          <p:cNvGrpSpPr/>
          <p:nvPr/>
        </p:nvGrpSpPr>
        <p:grpSpPr>
          <a:xfrm>
            <a:off x="5566173" y="2539486"/>
            <a:ext cx="859862" cy="1699305"/>
            <a:chOff x="0" y="0"/>
            <a:chExt cx="859861" cy="1699303"/>
          </a:xfrm>
        </p:grpSpPr>
        <p:sp>
          <p:nvSpPr>
            <p:cNvPr id="1434" name="Shape 1434"/>
            <p:cNvSpPr/>
            <p:nvPr/>
          </p:nvSpPr>
          <p:spPr>
            <a:xfrm>
              <a:off x="46282" y="232982"/>
              <a:ext cx="813580" cy="1466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21494" y="20049"/>
                    <a:pt x="21051" y="18516"/>
                    <a:pt x="20287" y="17033"/>
                  </a:cubicBezTo>
                  <a:cubicBezTo>
                    <a:pt x="18795" y="14137"/>
                    <a:pt x="16115" y="11482"/>
                    <a:pt x="13095" y="8958"/>
                  </a:cubicBezTo>
                  <a:cubicBezTo>
                    <a:pt x="9254" y="5748"/>
                    <a:pt x="4869" y="2748"/>
                    <a:pt x="0" y="0"/>
                  </a:cubicBezTo>
                </a:path>
              </a:pathLst>
            </a:custGeom>
            <a:noFill/>
            <a:ln w="25400" cap="flat">
              <a:solidFill>
                <a:srgbClr val="FF0000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435" name="pasted-image.pdf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22884" y="0"/>
              <a:ext cx="245139" cy="2402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36" name="Shape 1436"/>
            <p:cNvSpPr/>
            <p:nvPr/>
          </p:nvSpPr>
          <p:spPr>
            <a:xfrm>
              <a:off x="0" y="200388"/>
              <a:ext cx="87977" cy="87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sp>
        <p:nvSpPr>
          <p:cNvPr id="1438" name="Shape 1438"/>
          <p:cNvSpPr/>
          <p:nvPr/>
        </p:nvSpPr>
        <p:spPr>
          <a:xfrm>
            <a:off x="2053092" y="4177933"/>
            <a:ext cx="3852997" cy="642763"/>
          </a:xfrm>
          <a:prstGeom prst="rect">
            <a:avLst/>
          </a:prstGeom>
          <a:solidFill>
            <a:srgbClr val="FFFFFF"/>
          </a:solidFill>
          <a:ln w="25400">
            <a:solidFill>
              <a:srgbClr val="FF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/>
            <a:r>
              <a:rPr>
                <a:solidFill>
                  <a:srgbClr val="FF0000"/>
                </a:solidFill>
              </a:rPr>
              <a:t>interior point method follows path</a:t>
            </a:r>
            <a:endParaRPr>
              <a:solidFill>
                <a:srgbClr val="FF0000"/>
              </a:solidFill>
            </a:endParaRPr>
          </a:p>
          <a:p>
            <a:pPr lvl="0"/>
            <a:r>
              <a:rPr>
                <a:solidFill>
                  <a:srgbClr val="FF0000"/>
                </a:solidFill>
              </a:rPr>
              <a:t>through interior of the feasible region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37" grpId="1"/>
      <p:bldP build="whole" bldLvl="1" animBg="1" rev="0" advAuto="0" spid="1433" grpId="2"/>
      <p:bldP build="whole" bldLvl="1" animBg="1" rev="0" advAuto="0" spid="1438" grpId="4"/>
      <p:bldP build="whole" bldLvl="1" animBg="1" rev="0" advAuto="0" spid="1422" grpId="3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Shape 1440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1441" name="Shape 1441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1444" name="Group 1444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1442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43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45" name="Shape 1445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446" name="Shape 144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Interior Point Method</a:t>
            </a:r>
          </a:p>
        </p:txBody>
      </p:sp>
      <p:sp>
        <p:nvSpPr>
          <p:cNvPr id="1447" name="Shape 1447"/>
          <p:cNvSpPr/>
          <p:nvPr>
            <p:ph type="body" idx="1"/>
          </p:nvPr>
        </p:nvSpPr>
        <p:spPr>
          <a:xfrm>
            <a:off x="401637" y="947853"/>
            <a:ext cx="7540626" cy="3780147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Many (sophisticated) variants </a:t>
            </a:r>
            <a:endParaRPr sz="2000"/>
          </a:p>
          <a:p>
            <a:pPr lvl="1" marL="635000" indent="-182562">
              <a:defRPr sz="1800"/>
            </a:pPr>
            <a:r>
              <a:rPr sz="1600"/>
              <a:t>primal, dual, primal-dual, …</a:t>
            </a:r>
            <a:endParaRPr sz="1600"/>
          </a:p>
          <a:p>
            <a:pPr lvl="1" marL="635000" indent="-182562">
              <a:defRPr sz="1800"/>
            </a:pPr>
            <a:r>
              <a:rPr sz="1600"/>
              <a:t>adaptive choice of t</a:t>
            </a:r>
            <a:endParaRPr sz="1600"/>
          </a:p>
          <a:p>
            <a:pPr lvl="0" marL="182563" indent="-182563">
              <a:defRPr sz="1800"/>
            </a:pPr>
            <a:endParaRPr sz="600"/>
          </a:p>
          <a:p>
            <a:pPr lvl="0">
              <a:defRPr sz="1800"/>
            </a:pPr>
            <a:r>
              <a:rPr sz="2000"/>
              <a:t>Many specializations</a:t>
            </a:r>
            <a:endParaRPr sz="2000"/>
          </a:p>
          <a:p>
            <a:pPr lvl="1" marL="635000" indent="-182562">
              <a:defRPr sz="1800"/>
            </a:pPr>
            <a:r>
              <a:rPr sz="1600"/>
              <a:t>LP, QP, NLP, …</a:t>
            </a:r>
            <a:endParaRPr sz="1600"/>
          </a:p>
          <a:p>
            <a:pPr lvl="1" marL="635000" indent="-182563">
              <a:defRPr sz="1800"/>
            </a:pPr>
            <a:endParaRPr sz="600"/>
          </a:p>
          <a:p>
            <a:pPr lvl="0">
              <a:defRPr sz="1800"/>
            </a:pPr>
            <a:r>
              <a:rPr sz="2000"/>
              <a:t>Good choice if</a:t>
            </a:r>
            <a:endParaRPr sz="2000"/>
          </a:p>
          <a:p>
            <a:pPr lvl="1" marL="635000" indent="-182562">
              <a:defRPr sz="1800"/>
            </a:pPr>
            <a:r>
              <a:rPr sz="1600"/>
              <a:t>large scale (sparse) problem with many constraints</a:t>
            </a:r>
            <a:endParaRPr sz="1600"/>
          </a:p>
          <a:p>
            <a:pPr lvl="1" marL="635000" indent="-182562">
              <a:defRPr sz="1800"/>
            </a:pPr>
            <a:r>
              <a:rPr sz="1600"/>
              <a:t>non-convex feasible region</a:t>
            </a:r>
            <a:endParaRPr sz="1600"/>
          </a:p>
          <a:p>
            <a:pPr lvl="1" marL="635000" indent="-182563">
              <a:defRPr sz="1800"/>
            </a:pPr>
            <a:endParaRPr sz="600"/>
          </a:p>
          <a:p>
            <a:pPr lvl="0">
              <a:defRPr sz="1800"/>
            </a:pPr>
            <a:r>
              <a:rPr sz="2000"/>
              <a:t>Disadvantage </a:t>
            </a:r>
            <a:endParaRPr sz="2000"/>
          </a:p>
          <a:p>
            <a:pPr lvl="1" marL="635000" indent="-182562">
              <a:defRPr sz="1800"/>
            </a:pPr>
            <a:r>
              <a:rPr sz="1600"/>
              <a:t>limited warmstart capabilities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4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4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4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4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4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4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4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4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14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47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Shape 1449"/>
          <p:cNvSpPr/>
          <p:nvPr/>
        </p:nvSpPr>
        <p:spPr>
          <a:xfrm>
            <a:off x="784224" y="1846263"/>
            <a:ext cx="7573965" cy="8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>
            <a:spAutoFit/>
          </a:bodyPr>
          <a:lstStyle>
            <a:lvl1pPr algn="ctr">
              <a:defRPr sz="5000">
                <a:solidFill>
                  <a:srgbClr val="446FB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446FBA"/>
                </a:solidFill>
              </a:rPr>
              <a:t>More Algorithms …</a:t>
            </a:r>
          </a:p>
        </p:txBody>
      </p:sp>
    </p:spTree>
  </p:cSld>
  <p:clrMapOvr>
    <a:masterClrMapping/>
  </p:clrMapOvr>
  <p:transition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Shape 1451"/>
          <p:cNvSpPr/>
          <p:nvPr/>
        </p:nvSpPr>
        <p:spPr>
          <a:xfrm>
            <a:off x="784224" y="1490663"/>
            <a:ext cx="7573965" cy="16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>
            <a:spAutoFit/>
          </a:bodyPr>
          <a:lstStyle>
            <a:lvl1pPr algn="ctr">
              <a:defRPr sz="5000">
                <a:solidFill>
                  <a:srgbClr val="446FB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446FBA"/>
                </a:solidFill>
              </a:rPr>
              <a:t>Mixed-Integer Optimization</a:t>
            </a:r>
          </a:p>
        </p:txBody>
      </p:sp>
    </p:spTree>
  </p:cSld>
  <p:clrMapOvr>
    <a:masterClrMapping/>
  </p:clrMapOvr>
  <p:transition spd="slow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Shape 1453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1454" name="Shape 1454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1457" name="Group 1457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1455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56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58" name="Shape 1458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459" name="Shape 1459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46799" tIns="46799" rIns="46799" bIns="46799"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Mixed-Integer Optimization</a:t>
            </a:r>
          </a:p>
        </p:txBody>
      </p:sp>
      <p:sp>
        <p:nvSpPr>
          <p:cNvPr id="1460" name="Shape 146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Minimize objective</a:t>
            </a:r>
          </a:p>
        </p:txBody>
      </p:sp>
      <p:sp>
        <p:nvSpPr>
          <p:cNvPr id="1461" name="Shape 1461"/>
          <p:cNvSpPr/>
          <p:nvPr/>
        </p:nvSpPr>
        <p:spPr>
          <a:xfrm rot="5400000">
            <a:off x="4499768" y="1850232"/>
            <a:ext cx="288927" cy="1271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0"/>
                </a:lnTo>
                <a:cubicBezTo>
                  <a:pt x="5965" y="0"/>
                  <a:pt x="10800" y="459"/>
                  <a:pt x="10800" y="1025"/>
                </a:cubicBezTo>
                <a:lnTo>
                  <a:pt x="10800" y="10012"/>
                </a:lnTo>
                <a:cubicBezTo>
                  <a:pt x="10800" y="10578"/>
                  <a:pt x="15635" y="11037"/>
                  <a:pt x="21600" y="11037"/>
                </a:cubicBezTo>
                <a:cubicBezTo>
                  <a:pt x="15635" y="11037"/>
                  <a:pt x="10800" y="11496"/>
                  <a:pt x="10800" y="12062"/>
                </a:cubicBezTo>
                <a:lnTo>
                  <a:pt x="10800" y="20575"/>
                </a:lnTo>
                <a:cubicBezTo>
                  <a:pt x="10800" y="21141"/>
                  <a:pt x="5965" y="21600"/>
                  <a:pt x="0" y="21600"/>
                </a:cubicBezTo>
              </a:path>
            </a:pathLst>
          </a:custGeom>
          <a:ln w="15875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1467" name="Group 1467"/>
          <p:cNvGrpSpPr/>
          <p:nvPr/>
        </p:nvGrpSpPr>
        <p:grpSpPr>
          <a:xfrm>
            <a:off x="533400" y="1709738"/>
            <a:ext cx="3200400" cy="2900362"/>
            <a:chOff x="0" y="0"/>
            <a:chExt cx="3200399" cy="2900361"/>
          </a:xfrm>
        </p:grpSpPr>
        <p:pic>
          <p:nvPicPr>
            <p:cNvPr id="1462" name="image79.jpg" descr="\\konrad\bommes\projects\conferences\CurvesAndSurfaces10\talk\images\maple02.jp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732260" cy="29003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63" name="Shape 1463"/>
            <p:cNvSpPr/>
            <p:nvPr/>
          </p:nvSpPr>
          <p:spPr>
            <a:xfrm>
              <a:off x="733922" y="2276251"/>
              <a:ext cx="1672211" cy="2888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400">
                  <a:solidFill>
                    <a:srgbClr val="FF000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1400">
                  <a:solidFill>
                    <a:srgbClr val="FF0000"/>
                  </a:solidFill>
                </a:rPr>
                <a:t>Feasible region</a:t>
              </a:r>
            </a:p>
          </p:txBody>
        </p:sp>
        <p:pic>
          <p:nvPicPr>
            <p:cNvPr id="1464" name="image80.pdf" descr="TP_tmp.em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18574" y="2495103"/>
              <a:ext cx="345055" cy="2699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65" name="Shape 1465"/>
            <p:cNvSpPr/>
            <p:nvPr/>
          </p:nvSpPr>
          <p:spPr>
            <a:xfrm>
              <a:off x="1396359" y="226335"/>
              <a:ext cx="1804041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solidFill>
                    <a:srgbClr val="FF0000"/>
                  </a:solidFill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0000"/>
                  </a:solidFill>
                </a:rPr>
                <a:t>local optimum</a:t>
              </a:r>
            </a:p>
          </p:txBody>
        </p:sp>
        <p:sp>
          <p:nvSpPr>
            <p:cNvPr id="1466" name="Shape 1466"/>
            <p:cNvSpPr/>
            <p:nvPr/>
          </p:nvSpPr>
          <p:spPr>
            <a:xfrm>
              <a:off x="1481002" y="579823"/>
              <a:ext cx="590192" cy="1024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2" h="21600" fill="norm" stroke="1" extrusionOk="0">
                  <a:moveTo>
                    <a:pt x="18161" y="0"/>
                  </a:moveTo>
                  <a:cubicBezTo>
                    <a:pt x="19057" y="1734"/>
                    <a:pt x="21249" y="6984"/>
                    <a:pt x="17474" y="8759"/>
                  </a:cubicBezTo>
                  <a:cubicBezTo>
                    <a:pt x="13700" y="10535"/>
                    <a:pt x="6646" y="10302"/>
                    <a:pt x="3748" y="12442"/>
                  </a:cubicBezTo>
                  <a:cubicBezTo>
                    <a:pt x="850" y="14582"/>
                    <a:pt x="-351" y="18423"/>
                    <a:pt x="87" y="21600"/>
                  </a:cubicBezTo>
                </a:path>
              </a:pathLst>
            </a:custGeom>
            <a:noFill/>
            <a:ln w="3175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</p:grpSp>
      <p:pic>
        <p:nvPicPr>
          <p:cNvPr id="1468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010954" y="971318"/>
            <a:ext cx="1496918" cy="717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Shape 147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Minimize objective</a:t>
            </a:r>
          </a:p>
        </p:txBody>
      </p:sp>
      <p:pic>
        <p:nvPicPr>
          <p:cNvPr id="1471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03025" y="967860"/>
            <a:ext cx="2657793" cy="748460"/>
          </a:xfrm>
          <a:prstGeom prst="rect">
            <a:avLst/>
          </a:prstGeom>
          <a:ln w="12700">
            <a:miter lim="400000"/>
          </a:ln>
        </p:spPr>
      </p:pic>
      <p:sp>
        <p:nvSpPr>
          <p:cNvPr id="1472" name="Shape 1472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1473" name="Shape 1473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1476" name="Group 1476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1474" name="VCI_Logo_crop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75" name="AICES-logo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77" name="Shape 1477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478" name="Shape 1478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46799" tIns="46799" rIns="46799" bIns="46799"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Mixed-Integer Optimization</a:t>
            </a:r>
          </a:p>
        </p:txBody>
      </p:sp>
      <p:sp>
        <p:nvSpPr>
          <p:cNvPr id="1479" name="Shape 1479"/>
          <p:cNvSpPr/>
          <p:nvPr/>
        </p:nvSpPr>
        <p:spPr>
          <a:xfrm rot="5400000">
            <a:off x="4499768" y="1850232"/>
            <a:ext cx="288927" cy="1271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0"/>
                </a:lnTo>
                <a:cubicBezTo>
                  <a:pt x="5965" y="0"/>
                  <a:pt x="10800" y="459"/>
                  <a:pt x="10800" y="1025"/>
                </a:cubicBezTo>
                <a:lnTo>
                  <a:pt x="10800" y="10012"/>
                </a:lnTo>
                <a:cubicBezTo>
                  <a:pt x="10800" y="10578"/>
                  <a:pt x="15635" y="11037"/>
                  <a:pt x="21600" y="11037"/>
                </a:cubicBezTo>
                <a:cubicBezTo>
                  <a:pt x="15635" y="11037"/>
                  <a:pt x="10800" y="11496"/>
                  <a:pt x="10800" y="12062"/>
                </a:cubicBezTo>
                <a:lnTo>
                  <a:pt x="10800" y="20575"/>
                </a:lnTo>
                <a:cubicBezTo>
                  <a:pt x="10800" y="21141"/>
                  <a:pt x="5965" y="21600"/>
                  <a:pt x="0" y="21600"/>
                </a:cubicBezTo>
              </a:path>
            </a:pathLst>
          </a:custGeom>
          <a:ln w="15875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80" name="Shape 1480"/>
          <p:cNvSpPr/>
          <p:nvPr/>
        </p:nvSpPr>
        <p:spPr>
          <a:xfrm rot="5400000">
            <a:off x="6069011" y="1851026"/>
            <a:ext cx="288927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0"/>
                </a:lnTo>
                <a:cubicBezTo>
                  <a:pt x="5965" y="0"/>
                  <a:pt x="10800" y="459"/>
                  <a:pt x="10800" y="1025"/>
                </a:cubicBezTo>
                <a:lnTo>
                  <a:pt x="10800" y="10012"/>
                </a:lnTo>
                <a:cubicBezTo>
                  <a:pt x="10800" y="10578"/>
                  <a:pt x="15635" y="11037"/>
                  <a:pt x="21600" y="11037"/>
                </a:cubicBezTo>
                <a:cubicBezTo>
                  <a:pt x="15635" y="11037"/>
                  <a:pt x="10800" y="11496"/>
                  <a:pt x="10800" y="12062"/>
                </a:cubicBezTo>
                <a:lnTo>
                  <a:pt x="10800" y="20575"/>
                </a:lnTo>
                <a:cubicBezTo>
                  <a:pt x="10800" y="21141"/>
                  <a:pt x="5965" y="21600"/>
                  <a:pt x="0" y="21600"/>
                </a:cubicBezTo>
              </a:path>
            </a:pathLst>
          </a:custGeom>
          <a:ln w="15875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1486" name="Group 1486"/>
          <p:cNvGrpSpPr/>
          <p:nvPr/>
        </p:nvGrpSpPr>
        <p:grpSpPr>
          <a:xfrm>
            <a:off x="533400" y="1709738"/>
            <a:ext cx="3200400" cy="2900362"/>
            <a:chOff x="0" y="0"/>
            <a:chExt cx="3200399" cy="2900361"/>
          </a:xfrm>
        </p:grpSpPr>
        <p:pic>
          <p:nvPicPr>
            <p:cNvPr id="1481" name="image79.jpg" descr="\\konrad\bommes\projects\conferences\CurvesAndSurfaces10\talk\images\maple02.jp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732260" cy="29003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82" name="Shape 1482"/>
            <p:cNvSpPr/>
            <p:nvPr/>
          </p:nvSpPr>
          <p:spPr>
            <a:xfrm>
              <a:off x="733922" y="2276251"/>
              <a:ext cx="1672211" cy="2888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400">
                  <a:solidFill>
                    <a:srgbClr val="FF000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1400">
                  <a:solidFill>
                    <a:srgbClr val="FF0000"/>
                  </a:solidFill>
                </a:rPr>
                <a:t>Feasible region</a:t>
              </a:r>
            </a:p>
          </p:txBody>
        </p:sp>
        <p:pic>
          <p:nvPicPr>
            <p:cNvPr id="1483" name="image80.pdf" descr="TP_tmp.em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18574" y="2495103"/>
              <a:ext cx="345055" cy="2699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84" name="Shape 1484"/>
            <p:cNvSpPr/>
            <p:nvPr/>
          </p:nvSpPr>
          <p:spPr>
            <a:xfrm>
              <a:off x="1396359" y="226335"/>
              <a:ext cx="1804041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solidFill>
                    <a:srgbClr val="FF0000"/>
                  </a:solidFill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0000"/>
                  </a:solidFill>
                </a:rPr>
                <a:t>local optimum</a:t>
              </a:r>
            </a:p>
          </p:txBody>
        </p:sp>
        <p:sp>
          <p:nvSpPr>
            <p:cNvPr id="1485" name="Shape 1485"/>
            <p:cNvSpPr/>
            <p:nvPr/>
          </p:nvSpPr>
          <p:spPr>
            <a:xfrm>
              <a:off x="1481002" y="579823"/>
              <a:ext cx="590192" cy="1024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2" h="21600" fill="norm" stroke="1" extrusionOk="0">
                  <a:moveTo>
                    <a:pt x="18161" y="0"/>
                  </a:moveTo>
                  <a:cubicBezTo>
                    <a:pt x="19057" y="1734"/>
                    <a:pt x="21249" y="6984"/>
                    <a:pt x="17474" y="8759"/>
                  </a:cubicBezTo>
                  <a:cubicBezTo>
                    <a:pt x="13700" y="10535"/>
                    <a:pt x="6646" y="10302"/>
                    <a:pt x="3748" y="12442"/>
                  </a:cubicBezTo>
                  <a:cubicBezTo>
                    <a:pt x="850" y="14582"/>
                    <a:pt x="-351" y="18423"/>
                    <a:pt x="87" y="21600"/>
                  </a:cubicBezTo>
                </a:path>
              </a:pathLst>
            </a:custGeom>
            <a:noFill/>
            <a:ln w="3175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</p:grpSp>
      <p:grpSp>
        <p:nvGrpSpPr>
          <p:cNvPr id="1494" name="Group 1494"/>
          <p:cNvGrpSpPr/>
          <p:nvPr/>
        </p:nvGrpSpPr>
        <p:grpSpPr>
          <a:xfrm>
            <a:off x="5284787" y="1711325"/>
            <a:ext cx="3049588" cy="2937305"/>
            <a:chOff x="0" y="0"/>
            <a:chExt cx="3049586" cy="2937304"/>
          </a:xfrm>
        </p:grpSpPr>
        <p:pic>
          <p:nvPicPr>
            <p:cNvPr id="1487" name="image83.jpg" descr="\\konrad\bommes\projects\conferences\CurvesAndSurfaces10\talk\images\maple03.jp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15534" y="0"/>
              <a:ext cx="2734053" cy="28992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88" name="Shape 1488"/>
            <p:cNvSpPr/>
            <p:nvPr/>
          </p:nvSpPr>
          <p:spPr>
            <a:xfrm>
              <a:off x="0" y="2166112"/>
              <a:ext cx="1115959" cy="4920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400">
                  <a:solidFill>
                    <a:srgbClr val="FF000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1400">
                  <a:solidFill>
                    <a:srgbClr val="FF0000"/>
                  </a:solidFill>
                </a:rPr>
                <a:t>Feasible region</a:t>
              </a:r>
            </a:p>
          </p:txBody>
        </p:sp>
        <p:sp>
          <p:nvSpPr>
            <p:cNvPr id="1489" name="Shape 1489"/>
            <p:cNvSpPr/>
            <p:nvPr/>
          </p:nvSpPr>
          <p:spPr>
            <a:xfrm>
              <a:off x="201190" y="2586643"/>
              <a:ext cx="1115959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solidFill>
                    <a:srgbClr val="FF0000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0000"/>
                  </a:solidFill>
                </a:rPr>
                <a:t>R x Z</a:t>
              </a:r>
            </a:p>
          </p:txBody>
        </p:sp>
        <p:sp>
          <p:nvSpPr>
            <p:cNvPr id="1490" name="Shape 1490"/>
            <p:cNvSpPr/>
            <p:nvPr/>
          </p:nvSpPr>
          <p:spPr>
            <a:xfrm flipV="1">
              <a:off x="674180" y="2019258"/>
              <a:ext cx="216360" cy="158159"/>
            </a:xfrm>
            <a:prstGeom prst="line">
              <a:avLst/>
            </a:prstGeom>
            <a:noFill/>
            <a:ln w="22225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491" name="Shape 1491"/>
            <p:cNvSpPr/>
            <p:nvPr/>
          </p:nvSpPr>
          <p:spPr>
            <a:xfrm flipV="1">
              <a:off x="930116" y="2256496"/>
              <a:ext cx="197885" cy="197699"/>
            </a:xfrm>
            <a:prstGeom prst="line">
              <a:avLst/>
            </a:prstGeom>
            <a:noFill/>
            <a:ln w="22225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492" name="Shape 1492"/>
            <p:cNvSpPr/>
            <p:nvPr/>
          </p:nvSpPr>
          <p:spPr>
            <a:xfrm>
              <a:off x="943382" y="2509008"/>
              <a:ext cx="428101" cy="1"/>
            </a:xfrm>
            <a:prstGeom prst="line">
              <a:avLst/>
            </a:prstGeom>
            <a:noFill/>
            <a:ln w="22225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493" name="Shape 1493"/>
            <p:cNvSpPr/>
            <p:nvPr/>
          </p:nvSpPr>
          <p:spPr>
            <a:xfrm>
              <a:off x="930116" y="2586644"/>
              <a:ext cx="672807" cy="183868"/>
            </a:xfrm>
            <a:prstGeom prst="line">
              <a:avLst/>
            </a:prstGeom>
            <a:noFill/>
            <a:ln w="22225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sp>
        <p:nvSpPr>
          <p:cNvPr id="1495" name="Shape 1495"/>
          <p:cNvSpPr/>
          <p:nvPr/>
        </p:nvSpPr>
        <p:spPr>
          <a:xfrm>
            <a:off x="3661594" y="2266950"/>
            <a:ext cx="1489024" cy="1290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t>continuous</a:t>
            </a:r>
          </a:p>
          <a:p>
            <a:pPr lvl="0" algn="ctr"/>
            <a:endParaRPr>
              <a:solidFill>
                <a:srgbClr val="F07030"/>
              </a:solidFill>
            </a:endParaRPr>
          </a:p>
          <a:p>
            <a:pPr lvl="0" algn="ctr"/>
            <a:r>
              <a:t>vs.</a:t>
            </a:r>
          </a:p>
          <a:p>
            <a:pPr lvl="0" algn="ctr"/>
            <a:endParaRPr sz="1000"/>
          </a:p>
          <a:p>
            <a:pPr lvl="0" algn="ctr"/>
            <a:r>
              <a:t>mixed-integer</a:t>
            </a:r>
          </a:p>
        </p:txBody>
      </p:sp>
      <p:sp>
        <p:nvSpPr>
          <p:cNvPr id="1496" name="Shape 1496"/>
          <p:cNvSpPr/>
          <p:nvPr/>
        </p:nvSpPr>
        <p:spPr>
          <a:xfrm>
            <a:off x="3721100" y="3549650"/>
            <a:ext cx="1841500" cy="234950"/>
          </a:xfrm>
          <a:prstGeom prst="rightArrow">
            <a:avLst>
              <a:gd name="adj1" fmla="val 50000"/>
              <a:gd name="adj2" fmla="val 49930"/>
            </a:avLst>
          </a:prstGeom>
          <a:solidFill>
            <a:srgbClr val="F07030"/>
          </a:solidFill>
          <a:ln>
            <a:solidFill/>
            <a:round/>
          </a:ln>
        </p:spPr>
        <p:txBody>
          <a:bodyPr lIns="0" tIns="0" rIns="0" bIns="0"/>
          <a:lstStyle/>
          <a:p>
            <a:pPr lvl="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97" name="Shape 1497"/>
          <p:cNvSpPr/>
          <p:nvPr/>
        </p:nvSpPr>
        <p:spPr>
          <a:xfrm rot="10800000">
            <a:off x="3182938" y="2555875"/>
            <a:ext cx="1841501" cy="233364"/>
          </a:xfrm>
          <a:prstGeom prst="rightArrow">
            <a:avLst>
              <a:gd name="adj1" fmla="val 50000"/>
              <a:gd name="adj2" fmla="val 50269"/>
            </a:avLst>
          </a:prstGeom>
          <a:solidFill>
            <a:srgbClr val="F07030"/>
          </a:solidFill>
          <a:ln>
            <a:solidFill/>
            <a:round/>
          </a:ln>
        </p:spPr>
        <p:txBody>
          <a:bodyPr lIns="0" tIns="0" rIns="0" bIns="0"/>
          <a:lstStyle/>
          <a:p>
            <a:pPr lvl="0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spd="med" advClick="1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type="body" idx="1"/>
          </p:nvPr>
        </p:nvSpPr>
        <p:spPr>
          <a:xfrm>
            <a:off x="391477" y="930725"/>
            <a:ext cx="7540626" cy="3353625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pPr lvl="0">
              <a:defRPr sz="1800"/>
            </a:pPr>
            <a:r>
              <a:rPr sz="2200"/>
              <a:t>geometric interpretation</a:t>
            </a:r>
          </a:p>
        </p:txBody>
      </p:sp>
      <p:sp>
        <p:nvSpPr>
          <p:cNvPr id="152" name="Shape 152"/>
          <p:cNvSpPr/>
          <p:nvPr/>
        </p:nvSpPr>
        <p:spPr>
          <a:xfrm>
            <a:off x="781643" y="1658446"/>
            <a:ext cx="2714153" cy="2480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4" h="21600" fill="norm" stroke="1" extrusionOk="0">
                <a:moveTo>
                  <a:pt x="18211" y="161"/>
                </a:moveTo>
                <a:cubicBezTo>
                  <a:pt x="19482" y="1173"/>
                  <a:pt x="20448" y="2576"/>
                  <a:pt x="20983" y="4190"/>
                </a:cubicBezTo>
                <a:cubicBezTo>
                  <a:pt x="21522" y="5817"/>
                  <a:pt x="21600" y="7583"/>
                  <a:pt x="21206" y="9259"/>
                </a:cubicBezTo>
                <a:cubicBezTo>
                  <a:pt x="21136" y="9887"/>
                  <a:pt x="20917" y="10484"/>
                  <a:pt x="20571" y="10992"/>
                </a:cubicBezTo>
                <a:cubicBezTo>
                  <a:pt x="20070" y="11727"/>
                  <a:pt x="19372" y="12204"/>
                  <a:pt x="18645" y="12651"/>
                </a:cubicBezTo>
                <a:cubicBezTo>
                  <a:pt x="17917" y="13098"/>
                  <a:pt x="17162" y="13516"/>
                  <a:pt x="16538" y="14117"/>
                </a:cubicBezTo>
                <a:cubicBezTo>
                  <a:pt x="15837" y="14792"/>
                  <a:pt x="15335" y="15654"/>
                  <a:pt x="15119" y="16607"/>
                </a:cubicBezTo>
                <a:cubicBezTo>
                  <a:pt x="14905" y="17550"/>
                  <a:pt x="14980" y="18547"/>
                  <a:pt x="15148" y="19538"/>
                </a:cubicBezTo>
                <a:cubicBezTo>
                  <a:pt x="15226" y="19999"/>
                  <a:pt x="15322" y="20455"/>
                  <a:pt x="15413" y="20913"/>
                </a:cubicBezTo>
                <a:cubicBezTo>
                  <a:pt x="15459" y="21142"/>
                  <a:pt x="15503" y="21371"/>
                  <a:pt x="15546" y="21600"/>
                </a:cubicBezTo>
                <a:lnTo>
                  <a:pt x="9" y="21505"/>
                </a:lnTo>
                <a:lnTo>
                  <a:pt x="0" y="0"/>
                </a:lnTo>
                <a:lnTo>
                  <a:pt x="18181" y="172"/>
                </a:lnTo>
              </a:path>
            </a:pathLst>
          </a:custGeom>
          <a:solidFill>
            <a:srgbClr val="00E200">
              <a:alpha val="15000"/>
            </a:srgbClr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53" name="Shape 153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154" name="Shape 154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157" name="Group 157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155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8" name="Shape 158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59" name="Shape 159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46799" tIns="46799" rIns="46799" bIns="46799"/>
          <a:lstStyle>
            <a:lvl1pPr algn="l"/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       Constrained Optimization</a:t>
            </a:r>
          </a:p>
        </p:txBody>
      </p:sp>
      <p:pic>
        <p:nvPicPr>
          <p:cNvPr id="160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99731" y="4289789"/>
            <a:ext cx="998386" cy="253016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hape 161"/>
          <p:cNvSpPr/>
          <p:nvPr/>
        </p:nvSpPr>
        <p:spPr>
          <a:xfrm flipH="1">
            <a:off x="2896729" y="2347130"/>
            <a:ext cx="600858" cy="1"/>
          </a:xfrm>
          <a:prstGeom prst="line">
            <a:avLst/>
          </a:prstGeom>
          <a:ln w="25400">
            <a:solidFill>
              <a:srgbClr val="00E2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162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33381" y="2457942"/>
            <a:ext cx="998385" cy="253016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hape 163"/>
          <p:cNvSpPr/>
          <p:nvPr/>
        </p:nvSpPr>
        <p:spPr>
          <a:xfrm>
            <a:off x="3501260" y="2343079"/>
            <a:ext cx="600836" cy="5084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164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75297" y="2432542"/>
            <a:ext cx="998385" cy="253016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Shape 165"/>
          <p:cNvSpPr/>
          <p:nvPr/>
        </p:nvSpPr>
        <p:spPr>
          <a:xfrm>
            <a:off x="2682065" y="1623536"/>
            <a:ext cx="823891" cy="2557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15" h="21600" fill="norm" stroke="1" extrusionOk="0">
                <a:moveTo>
                  <a:pt x="10099" y="0"/>
                </a:moveTo>
                <a:cubicBezTo>
                  <a:pt x="14027" y="992"/>
                  <a:pt x="17008" y="2367"/>
                  <a:pt x="18661" y="3949"/>
                </a:cubicBezTo>
                <a:cubicBezTo>
                  <a:pt x="20327" y="5544"/>
                  <a:pt x="20567" y="7275"/>
                  <a:pt x="19350" y="8917"/>
                </a:cubicBezTo>
                <a:cubicBezTo>
                  <a:pt x="19132" y="9532"/>
                  <a:pt x="18456" y="10117"/>
                  <a:pt x="17390" y="10616"/>
                </a:cubicBezTo>
                <a:cubicBezTo>
                  <a:pt x="14303" y="12057"/>
                  <a:pt x="8761" y="12489"/>
                  <a:pt x="4931" y="13678"/>
                </a:cubicBezTo>
                <a:cubicBezTo>
                  <a:pt x="641" y="15011"/>
                  <a:pt x="-1033" y="17082"/>
                  <a:pt x="638" y="18991"/>
                </a:cubicBezTo>
                <a:lnTo>
                  <a:pt x="2957" y="21600"/>
                </a:lnTo>
              </a:path>
            </a:pathLst>
          </a:cu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66" name="Shape 166"/>
          <p:cNvSpPr/>
          <p:nvPr/>
        </p:nvSpPr>
        <p:spPr>
          <a:xfrm>
            <a:off x="2687145" y="1618926"/>
            <a:ext cx="2616446" cy="2559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56" h="21600" fill="norm" stroke="1" extrusionOk="0">
                <a:moveTo>
                  <a:pt x="3360" y="194"/>
                </a:moveTo>
                <a:cubicBezTo>
                  <a:pt x="4667" y="1184"/>
                  <a:pt x="5659" y="2558"/>
                  <a:pt x="6209" y="4139"/>
                </a:cubicBezTo>
                <a:cubicBezTo>
                  <a:pt x="6764" y="5732"/>
                  <a:pt x="6844" y="7461"/>
                  <a:pt x="6439" y="9101"/>
                </a:cubicBezTo>
                <a:cubicBezTo>
                  <a:pt x="6366" y="9716"/>
                  <a:pt x="6141" y="10300"/>
                  <a:pt x="5786" y="10798"/>
                </a:cubicBezTo>
                <a:cubicBezTo>
                  <a:pt x="4759" y="12238"/>
                  <a:pt x="2915" y="12669"/>
                  <a:pt x="1641" y="13857"/>
                </a:cubicBezTo>
                <a:cubicBezTo>
                  <a:pt x="213" y="15189"/>
                  <a:pt x="-344" y="17258"/>
                  <a:pt x="212" y="19165"/>
                </a:cubicBezTo>
                <a:lnTo>
                  <a:pt x="859" y="21503"/>
                </a:lnTo>
                <a:lnTo>
                  <a:pt x="21256" y="21600"/>
                </a:lnTo>
                <a:lnTo>
                  <a:pt x="21124" y="0"/>
                </a:lnTo>
                <a:lnTo>
                  <a:pt x="3334" y="194"/>
                </a:lnTo>
              </a:path>
            </a:pathLst>
          </a:custGeom>
          <a:solidFill>
            <a:srgbClr val="FF0000">
              <a:alpha val="15000"/>
            </a:srgbClr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grpSp>
        <p:nvGrpSpPr>
          <p:cNvPr id="169" name="Group 169"/>
          <p:cNvGrpSpPr/>
          <p:nvPr/>
        </p:nvGrpSpPr>
        <p:grpSpPr>
          <a:xfrm>
            <a:off x="5171510" y="50772"/>
            <a:ext cx="3849411" cy="1006754"/>
            <a:chOff x="-139699" y="-139700"/>
            <a:chExt cx="3849409" cy="1006752"/>
          </a:xfrm>
        </p:grpSpPr>
        <p:pic>
          <p:nvPicPr>
            <p:cNvPr id="167" name="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39700" y="-139700"/>
              <a:ext cx="3849411" cy="1006753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  <p:pic>
          <p:nvPicPr>
            <p:cNvPr id="168" name="pasted-image.pdf"/>
            <p:cNvPicPr/>
            <p:nvPr/>
          </p:nvPicPr>
          <p:blipFill>
            <a:blip r:embed="rId8">
              <a:extLst/>
            </a:blip>
            <a:srcRect l="0" t="0" r="0" b="0"/>
            <a:stretch>
              <a:fillRect/>
            </a:stretch>
          </p:blipFill>
          <p:spPr>
            <a:xfrm>
              <a:off x="143651" y="112652"/>
              <a:ext cx="3282624" cy="502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4" name="Group 174"/>
          <p:cNvGrpSpPr/>
          <p:nvPr/>
        </p:nvGrpSpPr>
        <p:grpSpPr>
          <a:xfrm>
            <a:off x="194627" y="3494793"/>
            <a:ext cx="1366243" cy="1212460"/>
            <a:chOff x="0" y="0"/>
            <a:chExt cx="1366242" cy="1212459"/>
          </a:xfrm>
        </p:grpSpPr>
        <p:sp>
          <p:nvSpPr>
            <p:cNvPr id="170" name="Shape 170"/>
            <p:cNvSpPr/>
            <p:nvPr/>
          </p:nvSpPr>
          <p:spPr>
            <a:xfrm>
              <a:off x="286124" y="979822"/>
              <a:ext cx="84929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71" name="Shape 171"/>
            <p:cNvSpPr/>
            <p:nvPr/>
          </p:nvSpPr>
          <p:spPr>
            <a:xfrm flipV="1">
              <a:off x="301159" y="123389"/>
              <a:ext cx="6422" cy="8492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72" name="pasted-image.pdf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102756" y="1036802"/>
              <a:ext cx="263487" cy="1756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asted-image.pdf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271470" cy="1756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Shape 149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Integer Linear Program (ILP)</a:t>
            </a:r>
          </a:p>
        </p:txBody>
      </p:sp>
      <p:grpSp>
        <p:nvGrpSpPr>
          <p:cNvPr id="1502" name="Group 1502"/>
          <p:cNvGrpSpPr/>
          <p:nvPr/>
        </p:nvGrpSpPr>
        <p:grpSpPr>
          <a:xfrm>
            <a:off x="542839" y="1434849"/>
            <a:ext cx="3267669" cy="1626474"/>
            <a:chOff x="-139699" y="-139700"/>
            <a:chExt cx="3267668" cy="1626473"/>
          </a:xfrm>
        </p:grpSpPr>
        <p:pic>
          <p:nvPicPr>
            <p:cNvPr id="1500" name="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39700" y="-139700"/>
              <a:ext cx="3267669" cy="1626474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  <p:pic>
          <p:nvPicPr>
            <p:cNvPr id="1501" name="pasted-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68574" y="100409"/>
              <a:ext cx="2437882" cy="11824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03" name="Shape 1503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1504" name="Shape 1504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1507" name="Group 1507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1505" name="VCI_Logo_crop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06" name="AICES-logo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08" name="Shape 1508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509" name="Shape 1509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46799" tIns="46799" rIns="46799" bIns="46799"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Mixed-Integer Optimization</a:t>
            </a:r>
          </a:p>
        </p:txBody>
      </p:sp>
      <p:sp>
        <p:nvSpPr>
          <p:cNvPr id="1510" name="Shape 1510"/>
          <p:cNvSpPr/>
          <p:nvPr/>
        </p:nvSpPr>
        <p:spPr>
          <a:xfrm>
            <a:off x="5197637" y="1612850"/>
            <a:ext cx="2788965" cy="2648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8" y="5518"/>
                </a:moveTo>
                <a:lnTo>
                  <a:pt x="14134" y="0"/>
                </a:lnTo>
                <a:lnTo>
                  <a:pt x="20811" y="3575"/>
                </a:lnTo>
                <a:lnTo>
                  <a:pt x="21600" y="10414"/>
                </a:lnTo>
                <a:lnTo>
                  <a:pt x="12872" y="21600"/>
                </a:lnTo>
                <a:lnTo>
                  <a:pt x="0" y="17661"/>
                </a:lnTo>
                <a:lnTo>
                  <a:pt x="48" y="5518"/>
                </a:lnTo>
                <a:close/>
              </a:path>
            </a:pathLst>
          </a:custGeom>
          <a:solidFill>
            <a:srgbClr val="00E200">
              <a:alpha val="15000"/>
            </a:srgbClr>
          </a:solidFill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grpSp>
        <p:nvGrpSpPr>
          <p:cNvPr id="1519" name="Group 1519"/>
          <p:cNvGrpSpPr/>
          <p:nvPr/>
        </p:nvGrpSpPr>
        <p:grpSpPr>
          <a:xfrm>
            <a:off x="4225925" y="568389"/>
            <a:ext cx="4533091" cy="4476622"/>
            <a:chOff x="0" y="0"/>
            <a:chExt cx="4533090" cy="4476621"/>
          </a:xfrm>
        </p:grpSpPr>
        <p:sp>
          <p:nvSpPr>
            <p:cNvPr id="1511" name="Shape 1511"/>
            <p:cNvSpPr/>
            <p:nvPr/>
          </p:nvSpPr>
          <p:spPr>
            <a:xfrm>
              <a:off x="1577975" y="901699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512" name="Shape 1512"/>
            <p:cNvSpPr/>
            <p:nvPr/>
          </p:nvSpPr>
          <p:spPr>
            <a:xfrm>
              <a:off x="2095500" y="450849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513" name="Shape 1513"/>
            <p:cNvSpPr/>
            <p:nvPr/>
          </p:nvSpPr>
          <p:spPr>
            <a:xfrm>
              <a:off x="2613024" y="-1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514" name="Shape 1514"/>
            <p:cNvSpPr/>
            <p:nvPr/>
          </p:nvSpPr>
          <p:spPr>
            <a:xfrm>
              <a:off x="536575" y="1806574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515" name="Shape 1515"/>
            <p:cNvSpPr/>
            <p:nvPr/>
          </p:nvSpPr>
          <p:spPr>
            <a:xfrm>
              <a:off x="-1" y="2273299"/>
              <a:ext cx="1920068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516" name="Shape 1516"/>
            <p:cNvSpPr/>
            <p:nvPr/>
          </p:nvSpPr>
          <p:spPr>
            <a:xfrm flipH="1">
              <a:off x="1987397" y="2109068"/>
              <a:ext cx="323810" cy="281484"/>
            </a:xfrm>
            <a:prstGeom prst="line">
              <a:avLst/>
            </a:prstGeom>
            <a:noFill/>
            <a:ln w="38100" cap="flat">
              <a:solidFill>
                <a:srgbClr val="96BCFF"/>
              </a:solidFill>
              <a:prstDash val="solid"/>
              <a:bevel/>
              <a:head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517" name="Shape 1517"/>
            <p:cNvSpPr/>
            <p:nvPr/>
          </p:nvSpPr>
          <p:spPr>
            <a:xfrm>
              <a:off x="1076324" y="1339187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518" name="pasted-image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966639" y="1978725"/>
              <a:ext cx="268291" cy="2284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86" name="Group 1586"/>
          <p:cNvGrpSpPr/>
          <p:nvPr/>
        </p:nvGrpSpPr>
        <p:grpSpPr>
          <a:xfrm>
            <a:off x="2194917" y="837900"/>
            <a:ext cx="6309812" cy="3627620"/>
            <a:chOff x="0" y="0"/>
            <a:chExt cx="6309811" cy="3627619"/>
          </a:xfrm>
        </p:grpSpPr>
        <p:grpSp>
          <p:nvGrpSpPr>
            <p:cNvPr id="1584" name="Group 1584"/>
            <p:cNvGrpSpPr/>
            <p:nvPr/>
          </p:nvGrpSpPr>
          <p:grpSpPr>
            <a:xfrm>
              <a:off x="2677799" y="-1"/>
              <a:ext cx="3632013" cy="3627621"/>
              <a:chOff x="0" y="0"/>
              <a:chExt cx="3632012" cy="3627619"/>
            </a:xfrm>
          </p:grpSpPr>
          <p:sp>
            <p:nvSpPr>
              <p:cNvPr id="1520" name="Shape 1520"/>
              <p:cNvSpPr/>
              <p:nvPr/>
            </p:nvSpPr>
            <p:spPr>
              <a:xfrm>
                <a:off x="0" y="3049879"/>
                <a:ext cx="76200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21" name="Shape 1521"/>
              <p:cNvSpPr/>
              <p:nvPr/>
            </p:nvSpPr>
            <p:spPr>
              <a:xfrm>
                <a:off x="0" y="3551419"/>
                <a:ext cx="76200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22" name="Shape 1522"/>
              <p:cNvSpPr/>
              <p:nvPr/>
            </p:nvSpPr>
            <p:spPr>
              <a:xfrm>
                <a:off x="0" y="2541879"/>
                <a:ext cx="76200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23" name="Shape 1523"/>
              <p:cNvSpPr/>
              <p:nvPr/>
            </p:nvSpPr>
            <p:spPr>
              <a:xfrm>
                <a:off x="0" y="2033879"/>
                <a:ext cx="76200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24" name="Shape 1524"/>
              <p:cNvSpPr/>
              <p:nvPr/>
            </p:nvSpPr>
            <p:spPr>
              <a:xfrm>
                <a:off x="0" y="1525879"/>
                <a:ext cx="76200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25" name="Shape 1525"/>
              <p:cNvSpPr/>
              <p:nvPr/>
            </p:nvSpPr>
            <p:spPr>
              <a:xfrm>
                <a:off x="0" y="509879"/>
                <a:ext cx="76200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26" name="Shape 1526"/>
              <p:cNvSpPr/>
              <p:nvPr/>
            </p:nvSpPr>
            <p:spPr>
              <a:xfrm>
                <a:off x="0" y="1879"/>
                <a:ext cx="76200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27" name="Shape 1527"/>
              <p:cNvSpPr/>
              <p:nvPr/>
            </p:nvSpPr>
            <p:spPr>
              <a:xfrm>
                <a:off x="0" y="1017879"/>
                <a:ext cx="76200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28" name="Shape 1528"/>
              <p:cNvSpPr/>
              <p:nvPr/>
            </p:nvSpPr>
            <p:spPr>
              <a:xfrm>
                <a:off x="508000" y="3049582"/>
                <a:ext cx="76200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29" name="Shape 1529"/>
              <p:cNvSpPr/>
              <p:nvPr/>
            </p:nvSpPr>
            <p:spPr>
              <a:xfrm>
                <a:off x="508000" y="3551123"/>
                <a:ext cx="76200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30" name="Shape 1530"/>
              <p:cNvSpPr/>
              <p:nvPr/>
            </p:nvSpPr>
            <p:spPr>
              <a:xfrm>
                <a:off x="508000" y="2541582"/>
                <a:ext cx="76200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31" name="Shape 1531"/>
              <p:cNvSpPr/>
              <p:nvPr/>
            </p:nvSpPr>
            <p:spPr>
              <a:xfrm>
                <a:off x="508000" y="2033582"/>
                <a:ext cx="76200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32" name="Shape 1532"/>
              <p:cNvSpPr/>
              <p:nvPr/>
            </p:nvSpPr>
            <p:spPr>
              <a:xfrm>
                <a:off x="508000" y="1525582"/>
                <a:ext cx="76200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33" name="Shape 1533"/>
              <p:cNvSpPr/>
              <p:nvPr/>
            </p:nvSpPr>
            <p:spPr>
              <a:xfrm>
                <a:off x="508000" y="509582"/>
                <a:ext cx="76200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34" name="Shape 1534"/>
              <p:cNvSpPr/>
              <p:nvPr/>
            </p:nvSpPr>
            <p:spPr>
              <a:xfrm>
                <a:off x="508000" y="1582"/>
                <a:ext cx="76200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35" name="Shape 1535"/>
              <p:cNvSpPr/>
              <p:nvPr/>
            </p:nvSpPr>
            <p:spPr>
              <a:xfrm>
                <a:off x="508000" y="1017582"/>
                <a:ext cx="76200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36" name="Shape 1536"/>
              <p:cNvSpPr/>
              <p:nvPr/>
            </p:nvSpPr>
            <p:spPr>
              <a:xfrm>
                <a:off x="1021695" y="3049582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37" name="Shape 1537"/>
              <p:cNvSpPr/>
              <p:nvPr/>
            </p:nvSpPr>
            <p:spPr>
              <a:xfrm>
                <a:off x="1021695" y="3551123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38" name="Shape 1538"/>
              <p:cNvSpPr/>
              <p:nvPr/>
            </p:nvSpPr>
            <p:spPr>
              <a:xfrm>
                <a:off x="1021695" y="2541582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39" name="Shape 1539"/>
              <p:cNvSpPr/>
              <p:nvPr/>
            </p:nvSpPr>
            <p:spPr>
              <a:xfrm>
                <a:off x="1021695" y="2033582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40" name="Shape 1540"/>
              <p:cNvSpPr/>
              <p:nvPr/>
            </p:nvSpPr>
            <p:spPr>
              <a:xfrm>
                <a:off x="1021695" y="1525582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41" name="Shape 1541"/>
              <p:cNvSpPr/>
              <p:nvPr/>
            </p:nvSpPr>
            <p:spPr>
              <a:xfrm>
                <a:off x="1021695" y="509582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42" name="Shape 1542"/>
              <p:cNvSpPr/>
              <p:nvPr/>
            </p:nvSpPr>
            <p:spPr>
              <a:xfrm>
                <a:off x="1021695" y="1582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43" name="Shape 1543"/>
              <p:cNvSpPr/>
              <p:nvPr/>
            </p:nvSpPr>
            <p:spPr>
              <a:xfrm>
                <a:off x="1021695" y="1017582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44" name="Shape 1544"/>
              <p:cNvSpPr/>
              <p:nvPr/>
            </p:nvSpPr>
            <p:spPr>
              <a:xfrm>
                <a:off x="1527081" y="3049582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45" name="Shape 1545"/>
              <p:cNvSpPr/>
              <p:nvPr/>
            </p:nvSpPr>
            <p:spPr>
              <a:xfrm>
                <a:off x="1527081" y="3551123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46" name="Shape 1546"/>
              <p:cNvSpPr/>
              <p:nvPr/>
            </p:nvSpPr>
            <p:spPr>
              <a:xfrm>
                <a:off x="1527081" y="2541582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47" name="Shape 1547"/>
              <p:cNvSpPr/>
              <p:nvPr/>
            </p:nvSpPr>
            <p:spPr>
              <a:xfrm>
                <a:off x="1527081" y="2033582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48" name="Shape 1548"/>
              <p:cNvSpPr/>
              <p:nvPr/>
            </p:nvSpPr>
            <p:spPr>
              <a:xfrm>
                <a:off x="1527081" y="1525582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49" name="Shape 1549"/>
              <p:cNvSpPr/>
              <p:nvPr/>
            </p:nvSpPr>
            <p:spPr>
              <a:xfrm>
                <a:off x="1527081" y="509582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50" name="Shape 1550"/>
              <p:cNvSpPr/>
              <p:nvPr/>
            </p:nvSpPr>
            <p:spPr>
              <a:xfrm>
                <a:off x="1527081" y="1582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51" name="Shape 1551"/>
              <p:cNvSpPr/>
              <p:nvPr/>
            </p:nvSpPr>
            <p:spPr>
              <a:xfrm>
                <a:off x="1527081" y="1017582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52" name="Shape 1552"/>
              <p:cNvSpPr/>
              <p:nvPr/>
            </p:nvSpPr>
            <p:spPr>
              <a:xfrm>
                <a:off x="2035081" y="3048000"/>
                <a:ext cx="76201" cy="76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53" name="Shape 1553"/>
              <p:cNvSpPr/>
              <p:nvPr/>
            </p:nvSpPr>
            <p:spPr>
              <a:xfrm>
                <a:off x="2035081" y="3549540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54" name="Shape 1554"/>
              <p:cNvSpPr/>
              <p:nvPr/>
            </p:nvSpPr>
            <p:spPr>
              <a:xfrm>
                <a:off x="2035081" y="2540000"/>
                <a:ext cx="76201" cy="76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55" name="Shape 1555"/>
              <p:cNvSpPr/>
              <p:nvPr/>
            </p:nvSpPr>
            <p:spPr>
              <a:xfrm>
                <a:off x="2035081" y="2032000"/>
                <a:ext cx="76201" cy="76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56" name="Shape 1556"/>
              <p:cNvSpPr/>
              <p:nvPr/>
            </p:nvSpPr>
            <p:spPr>
              <a:xfrm>
                <a:off x="2035081" y="1524000"/>
                <a:ext cx="76201" cy="76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57" name="Shape 1557"/>
              <p:cNvSpPr/>
              <p:nvPr/>
            </p:nvSpPr>
            <p:spPr>
              <a:xfrm>
                <a:off x="2035081" y="508000"/>
                <a:ext cx="76201" cy="76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58" name="Shape 1558"/>
              <p:cNvSpPr/>
              <p:nvPr/>
            </p:nvSpPr>
            <p:spPr>
              <a:xfrm>
                <a:off x="2035081" y="0"/>
                <a:ext cx="76201" cy="76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59" name="Shape 1559"/>
              <p:cNvSpPr/>
              <p:nvPr/>
            </p:nvSpPr>
            <p:spPr>
              <a:xfrm>
                <a:off x="2035081" y="1016000"/>
                <a:ext cx="76201" cy="76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60" name="Shape 1560"/>
              <p:cNvSpPr/>
              <p:nvPr/>
            </p:nvSpPr>
            <p:spPr>
              <a:xfrm>
                <a:off x="2546162" y="3049582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61" name="Shape 1561"/>
              <p:cNvSpPr/>
              <p:nvPr/>
            </p:nvSpPr>
            <p:spPr>
              <a:xfrm>
                <a:off x="2546162" y="3551123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62" name="Shape 1562"/>
              <p:cNvSpPr/>
              <p:nvPr/>
            </p:nvSpPr>
            <p:spPr>
              <a:xfrm>
                <a:off x="2546162" y="2541582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63" name="Shape 1563"/>
              <p:cNvSpPr/>
              <p:nvPr/>
            </p:nvSpPr>
            <p:spPr>
              <a:xfrm>
                <a:off x="2546162" y="2033582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64" name="Shape 1564"/>
              <p:cNvSpPr/>
              <p:nvPr/>
            </p:nvSpPr>
            <p:spPr>
              <a:xfrm>
                <a:off x="2546162" y="1525582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65" name="Shape 1565"/>
              <p:cNvSpPr/>
              <p:nvPr/>
            </p:nvSpPr>
            <p:spPr>
              <a:xfrm>
                <a:off x="2546162" y="509582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66" name="Shape 1566"/>
              <p:cNvSpPr/>
              <p:nvPr/>
            </p:nvSpPr>
            <p:spPr>
              <a:xfrm>
                <a:off x="2546162" y="1582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67" name="Shape 1567"/>
              <p:cNvSpPr/>
              <p:nvPr/>
            </p:nvSpPr>
            <p:spPr>
              <a:xfrm>
                <a:off x="2546162" y="1017582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68" name="Shape 1568"/>
              <p:cNvSpPr/>
              <p:nvPr/>
            </p:nvSpPr>
            <p:spPr>
              <a:xfrm>
                <a:off x="3054162" y="3049582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69" name="Shape 1569"/>
              <p:cNvSpPr/>
              <p:nvPr/>
            </p:nvSpPr>
            <p:spPr>
              <a:xfrm>
                <a:off x="3054162" y="3551123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70" name="Shape 1570"/>
              <p:cNvSpPr/>
              <p:nvPr/>
            </p:nvSpPr>
            <p:spPr>
              <a:xfrm>
                <a:off x="3054162" y="2541582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71" name="Shape 1571"/>
              <p:cNvSpPr/>
              <p:nvPr/>
            </p:nvSpPr>
            <p:spPr>
              <a:xfrm>
                <a:off x="3054162" y="2033582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72" name="Shape 1572"/>
              <p:cNvSpPr/>
              <p:nvPr/>
            </p:nvSpPr>
            <p:spPr>
              <a:xfrm>
                <a:off x="3054162" y="1525582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73" name="Shape 1573"/>
              <p:cNvSpPr/>
              <p:nvPr/>
            </p:nvSpPr>
            <p:spPr>
              <a:xfrm>
                <a:off x="3054162" y="509582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74" name="Shape 1574"/>
              <p:cNvSpPr/>
              <p:nvPr/>
            </p:nvSpPr>
            <p:spPr>
              <a:xfrm>
                <a:off x="3054162" y="1582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75" name="Shape 1575"/>
              <p:cNvSpPr/>
              <p:nvPr/>
            </p:nvSpPr>
            <p:spPr>
              <a:xfrm>
                <a:off x="3054162" y="1017582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76" name="Shape 1576"/>
              <p:cNvSpPr/>
              <p:nvPr/>
            </p:nvSpPr>
            <p:spPr>
              <a:xfrm>
                <a:off x="3555812" y="3049582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77" name="Shape 1577"/>
              <p:cNvSpPr/>
              <p:nvPr/>
            </p:nvSpPr>
            <p:spPr>
              <a:xfrm>
                <a:off x="3555812" y="3551123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78" name="Shape 1578"/>
              <p:cNvSpPr/>
              <p:nvPr/>
            </p:nvSpPr>
            <p:spPr>
              <a:xfrm>
                <a:off x="3555812" y="2541582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79" name="Shape 1579"/>
              <p:cNvSpPr/>
              <p:nvPr/>
            </p:nvSpPr>
            <p:spPr>
              <a:xfrm>
                <a:off x="3555812" y="2033582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80" name="Shape 1580"/>
              <p:cNvSpPr/>
              <p:nvPr/>
            </p:nvSpPr>
            <p:spPr>
              <a:xfrm>
                <a:off x="3555812" y="1525582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81" name="Shape 1581"/>
              <p:cNvSpPr/>
              <p:nvPr/>
            </p:nvSpPr>
            <p:spPr>
              <a:xfrm>
                <a:off x="3555812" y="509582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82" name="Shape 1582"/>
              <p:cNvSpPr/>
              <p:nvPr/>
            </p:nvSpPr>
            <p:spPr>
              <a:xfrm>
                <a:off x="3555812" y="1582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sp>
            <p:nvSpPr>
              <p:cNvPr id="1583" name="Shape 1583"/>
              <p:cNvSpPr/>
              <p:nvPr/>
            </p:nvSpPr>
            <p:spPr>
              <a:xfrm>
                <a:off x="3555812" y="1017582"/>
                <a:ext cx="76201" cy="7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E2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</p:grpSp>
        <p:sp>
          <p:nvSpPr>
            <p:cNvPr id="1585" name="Shape 1585"/>
            <p:cNvSpPr/>
            <p:nvPr/>
          </p:nvSpPr>
          <p:spPr>
            <a:xfrm>
              <a:off x="0" y="1662432"/>
              <a:ext cx="1548954" cy="435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00E200"/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grpSp>
        <p:nvGrpSpPr>
          <p:cNvPr id="1592" name="Group 1592"/>
          <p:cNvGrpSpPr/>
          <p:nvPr/>
        </p:nvGrpSpPr>
        <p:grpSpPr>
          <a:xfrm>
            <a:off x="3471807" y="3365500"/>
            <a:ext cx="2132995" cy="857715"/>
            <a:chOff x="0" y="0"/>
            <a:chExt cx="2132993" cy="857714"/>
          </a:xfrm>
        </p:grpSpPr>
        <p:grpSp>
          <p:nvGrpSpPr>
            <p:cNvPr id="1590" name="Group 1590"/>
            <p:cNvGrpSpPr/>
            <p:nvPr/>
          </p:nvGrpSpPr>
          <p:grpSpPr>
            <a:xfrm>
              <a:off x="0" y="0"/>
              <a:ext cx="2013571" cy="857715"/>
              <a:chOff x="0" y="0"/>
              <a:chExt cx="2013570" cy="857714"/>
            </a:xfrm>
          </p:grpSpPr>
          <p:sp>
            <p:nvSpPr>
              <p:cNvPr id="1587" name="Shape 1587"/>
              <p:cNvSpPr/>
              <p:nvPr/>
            </p:nvSpPr>
            <p:spPr>
              <a:xfrm flipV="1">
                <a:off x="811524" y="111665"/>
                <a:ext cx="1059498" cy="440192"/>
              </a:xfrm>
              <a:prstGeom prst="line">
                <a:avLst/>
              </a:prstGeom>
              <a:noFill/>
              <a:ln w="25400" cap="flat">
                <a:solidFill>
                  <a:srgbClr val="FF0000"/>
                </a:solidFill>
                <a:prstDash val="solid"/>
                <a:bevel/>
                <a:tailEnd type="triangle" w="med" len="med"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1588" name="Shape 1588"/>
              <p:cNvSpPr/>
              <p:nvPr/>
            </p:nvSpPr>
            <p:spPr>
              <a:xfrm>
                <a:off x="-1" y="507053"/>
                <a:ext cx="1400286" cy="3506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 algn="ctr">
                  <a:defRPr>
                    <a:solidFill>
                      <a:srgbClr val="FF0000"/>
                    </a:solidFill>
                  </a:defRPr>
                </a:lvl1pPr>
              </a:lstStyle>
              <a:p>
                <a:pPr lvl="0">
                  <a:defRPr>
                    <a:solidFill>
                      <a:srgbClr val="000000"/>
                    </a:solidFill>
                  </a:defRPr>
                </a:pPr>
                <a:r>
                  <a:rPr>
                    <a:solidFill>
                      <a:srgbClr val="FF0000"/>
                    </a:solidFill>
                  </a:rPr>
                  <a:t>optimal point</a:t>
                </a:r>
              </a:p>
            </p:txBody>
          </p:sp>
          <p:sp>
            <p:nvSpPr>
              <p:cNvPr id="1589" name="Shape 1589"/>
              <p:cNvSpPr/>
              <p:nvPr/>
            </p:nvSpPr>
            <p:spPr>
              <a:xfrm>
                <a:off x="1892771" y="0"/>
                <a:ext cx="120800" cy="1207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fill="norm" stroke="1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</p:grpSp>
        <p:pic>
          <p:nvPicPr>
            <p:cNvPr id="1591" name="pasted-image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887757" y="132618"/>
              <a:ext cx="245237" cy="263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2" grpId="2"/>
      <p:bldP build="whole" bldLvl="1" animBg="1" rev="0" advAuto="0" spid="1586" grpId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Shape 1594"/>
          <p:cNvSpPr/>
          <p:nvPr/>
        </p:nvSpPr>
        <p:spPr>
          <a:xfrm>
            <a:off x="784224" y="1846263"/>
            <a:ext cx="7573965" cy="8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>
            <a:spAutoFit/>
          </a:bodyPr>
          <a:lstStyle>
            <a:lvl1pPr algn="ctr">
              <a:defRPr sz="5000">
                <a:solidFill>
                  <a:srgbClr val="446FB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446FBA"/>
                </a:solidFill>
              </a:rPr>
              <a:t>Branch and Bound</a:t>
            </a:r>
          </a:p>
        </p:txBody>
      </p:sp>
    </p:spTree>
  </p:cSld>
  <p:clrMapOvr>
    <a:masterClrMapping/>
  </p:clrMapOvr>
  <p:transition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Shape 1596"/>
          <p:cNvSpPr/>
          <p:nvPr>
            <p:ph type="body" idx="1"/>
          </p:nvPr>
        </p:nvSpPr>
        <p:spPr>
          <a:xfrm>
            <a:off x="410103" y="947853"/>
            <a:ext cx="8673903" cy="39456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b="1" sz="2000"/>
              <a:t>Bounding</a:t>
            </a:r>
            <a:r>
              <a:rPr sz="2000"/>
              <a:t>: initially we only know</a:t>
            </a:r>
          </a:p>
        </p:txBody>
      </p:sp>
      <p:sp>
        <p:nvSpPr>
          <p:cNvPr id="1597" name="Shape 1597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1598" name="Shape 1598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1601" name="Group 1601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1599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0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02" name="Shape 1602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603" name="Shape 1603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46799" tIns="46799" rIns="46799" bIns="46799"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Branch and Bound</a:t>
            </a:r>
          </a:p>
        </p:txBody>
      </p:sp>
      <p:pic>
        <p:nvPicPr>
          <p:cNvPr id="1604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70557" y="990926"/>
            <a:ext cx="2368360" cy="275646"/>
          </a:xfrm>
          <a:prstGeom prst="rect">
            <a:avLst/>
          </a:prstGeom>
          <a:ln w="12700">
            <a:miter lim="400000"/>
          </a:ln>
        </p:spPr>
      </p:pic>
      <p:sp>
        <p:nvSpPr>
          <p:cNvPr id="1605" name="Shape 1605"/>
          <p:cNvSpPr/>
          <p:nvPr/>
        </p:nvSpPr>
        <p:spPr>
          <a:xfrm flipH="1" flipV="1">
            <a:off x="6877557" y="1254622"/>
            <a:ext cx="414283" cy="318066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606" name="Shape 1606"/>
          <p:cNvSpPr/>
          <p:nvPr/>
        </p:nvSpPr>
        <p:spPr>
          <a:xfrm>
            <a:off x="4822538" y="1520526"/>
            <a:ext cx="134961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0000"/>
                </a:solidFill>
              </a:rPr>
              <a:t>lower bound</a:t>
            </a:r>
          </a:p>
        </p:txBody>
      </p:sp>
      <p:sp>
        <p:nvSpPr>
          <p:cNvPr id="1607" name="Shape 1607"/>
          <p:cNvSpPr/>
          <p:nvPr/>
        </p:nvSpPr>
        <p:spPr>
          <a:xfrm>
            <a:off x="6744472" y="1520526"/>
            <a:ext cx="1388006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0000"/>
                </a:solidFill>
              </a:rPr>
              <a:t>upper bound</a:t>
            </a:r>
          </a:p>
        </p:txBody>
      </p:sp>
      <p:sp>
        <p:nvSpPr>
          <p:cNvPr id="1608" name="Shape 1608"/>
          <p:cNvSpPr/>
          <p:nvPr/>
        </p:nvSpPr>
        <p:spPr>
          <a:xfrm flipV="1">
            <a:off x="5697824" y="1226345"/>
            <a:ext cx="597551" cy="356563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</p:spTree>
  </p:cSld>
  <p:clrMapOvr>
    <a:masterClrMapping/>
  </p:clrMapOvr>
  <p:transition spd="slow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Shape 1610"/>
          <p:cNvSpPr/>
          <p:nvPr>
            <p:ph type="body" idx="1"/>
          </p:nvPr>
        </p:nvSpPr>
        <p:spPr>
          <a:xfrm>
            <a:off x="410103" y="947853"/>
            <a:ext cx="8673903" cy="39456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b="1" sz="2000"/>
              <a:t>Bounding</a:t>
            </a:r>
            <a:r>
              <a:rPr sz="2000"/>
              <a:t>: initially we only know</a:t>
            </a:r>
            <a:endParaRPr sz="2000"/>
          </a:p>
          <a:p>
            <a:pPr lvl="0">
              <a:defRPr sz="1800"/>
            </a:pPr>
            <a:endParaRPr sz="2000"/>
          </a:p>
          <a:p>
            <a:pPr lvl="0">
              <a:defRPr sz="1800"/>
            </a:pPr>
            <a:endParaRPr sz="2000"/>
          </a:p>
          <a:p>
            <a:pPr lvl="0">
              <a:defRPr sz="1800"/>
            </a:pPr>
            <a:r>
              <a:rPr b="1" sz="2000"/>
              <a:t>Idea:</a:t>
            </a:r>
            <a:r>
              <a:rPr sz="2000"/>
              <a:t> improve bounds by series of </a:t>
            </a:r>
            <a:r>
              <a:rPr b="1" sz="2000"/>
              <a:t>continuous problems</a:t>
            </a:r>
          </a:p>
        </p:txBody>
      </p:sp>
      <p:sp>
        <p:nvSpPr>
          <p:cNvPr id="1611" name="Shape 1611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1612" name="Shape 1612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1615" name="Group 1615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1613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4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16" name="Shape 1616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617" name="Shape 161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Branch and Bound</a:t>
            </a:r>
          </a:p>
        </p:txBody>
      </p:sp>
      <p:pic>
        <p:nvPicPr>
          <p:cNvPr id="1618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70557" y="990926"/>
            <a:ext cx="2368360" cy="275646"/>
          </a:xfrm>
          <a:prstGeom prst="rect">
            <a:avLst/>
          </a:prstGeom>
          <a:ln w="12700">
            <a:miter lim="400000"/>
          </a:ln>
        </p:spPr>
      </p:pic>
      <p:sp>
        <p:nvSpPr>
          <p:cNvPr id="1619" name="Shape 1619"/>
          <p:cNvSpPr/>
          <p:nvPr/>
        </p:nvSpPr>
        <p:spPr>
          <a:xfrm flipH="1" flipV="1">
            <a:off x="6877557" y="1254622"/>
            <a:ext cx="414283" cy="318066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620" name="Shape 1620"/>
          <p:cNvSpPr/>
          <p:nvPr/>
        </p:nvSpPr>
        <p:spPr>
          <a:xfrm>
            <a:off x="4822538" y="1520526"/>
            <a:ext cx="134961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0000"/>
                </a:solidFill>
              </a:rPr>
              <a:t>lower bound</a:t>
            </a:r>
          </a:p>
        </p:txBody>
      </p:sp>
      <p:sp>
        <p:nvSpPr>
          <p:cNvPr id="1621" name="Shape 1621"/>
          <p:cNvSpPr/>
          <p:nvPr/>
        </p:nvSpPr>
        <p:spPr>
          <a:xfrm>
            <a:off x="6744472" y="1520526"/>
            <a:ext cx="1388006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0000"/>
                </a:solidFill>
              </a:rPr>
              <a:t>upper bound</a:t>
            </a:r>
          </a:p>
        </p:txBody>
      </p:sp>
      <p:sp>
        <p:nvSpPr>
          <p:cNvPr id="1622" name="Shape 1622"/>
          <p:cNvSpPr/>
          <p:nvPr/>
        </p:nvSpPr>
        <p:spPr>
          <a:xfrm flipV="1">
            <a:off x="5697824" y="1226345"/>
            <a:ext cx="597551" cy="356563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</p:spTree>
  </p:cSld>
  <p:clrMapOvr>
    <a:masterClrMapping/>
  </p:clrMapOvr>
  <p:transition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Shape 1624"/>
          <p:cNvSpPr/>
          <p:nvPr>
            <p:ph type="body" idx="1"/>
          </p:nvPr>
        </p:nvSpPr>
        <p:spPr>
          <a:xfrm>
            <a:off x="410103" y="947853"/>
            <a:ext cx="8673903" cy="39456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b="1" sz="2000"/>
              <a:t>Bounding</a:t>
            </a:r>
            <a:r>
              <a:rPr sz="2000"/>
              <a:t>: initially we only know</a:t>
            </a:r>
            <a:endParaRPr sz="2000"/>
          </a:p>
          <a:p>
            <a:pPr lvl="0">
              <a:defRPr sz="1800"/>
            </a:pPr>
            <a:endParaRPr sz="2000"/>
          </a:p>
          <a:p>
            <a:pPr lvl="0">
              <a:defRPr sz="1800"/>
            </a:pPr>
            <a:endParaRPr sz="2000"/>
          </a:p>
          <a:p>
            <a:pPr lvl="0">
              <a:defRPr sz="1800"/>
            </a:pPr>
            <a:r>
              <a:rPr b="1" sz="2000"/>
              <a:t>Idea:</a:t>
            </a:r>
            <a:r>
              <a:rPr sz="2000"/>
              <a:t> improve bounds by series of </a:t>
            </a:r>
            <a:r>
              <a:rPr b="1" sz="2000"/>
              <a:t>continuous problems</a:t>
            </a:r>
            <a:endParaRPr sz="2000"/>
          </a:p>
          <a:p>
            <a:pPr lvl="0" marL="182563" indent="-182563">
              <a:defRPr sz="1800"/>
            </a:pPr>
            <a:endParaRPr sz="100"/>
          </a:p>
          <a:p>
            <a:pPr lvl="0">
              <a:defRPr sz="1800"/>
            </a:pPr>
            <a:r>
              <a:rPr b="1" sz="2000"/>
              <a:t>Continuous Relaxation: </a:t>
            </a:r>
            <a:r>
              <a:rPr sz="2000"/>
              <a:t>assume that all variables are continuous</a:t>
            </a:r>
          </a:p>
        </p:txBody>
      </p:sp>
      <p:sp>
        <p:nvSpPr>
          <p:cNvPr id="1625" name="Shape 1625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1626" name="Shape 1626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1629" name="Group 1629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1627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8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30" name="Shape 1630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631" name="Shape 16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Branch and Bound</a:t>
            </a:r>
          </a:p>
        </p:txBody>
      </p:sp>
      <p:pic>
        <p:nvPicPr>
          <p:cNvPr id="1632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70557" y="990926"/>
            <a:ext cx="2368360" cy="275646"/>
          </a:xfrm>
          <a:prstGeom prst="rect">
            <a:avLst/>
          </a:prstGeom>
          <a:ln w="12700">
            <a:miter lim="400000"/>
          </a:ln>
        </p:spPr>
      </p:pic>
      <p:sp>
        <p:nvSpPr>
          <p:cNvPr id="1633" name="Shape 1633"/>
          <p:cNvSpPr/>
          <p:nvPr/>
        </p:nvSpPr>
        <p:spPr>
          <a:xfrm flipH="1" flipV="1">
            <a:off x="6877557" y="1254622"/>
            <a:ext cx="414283" cy="318066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634" name="Shape 1634"/>
          <p:cNvSpPr/>
          <p:nvPr/>
        </p:nvSpPr>
        <p:spPr>
          <a:xfrm>
            <a:off x="4822538" y="1520526"/>
            <a:ext cx="134961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0000"/>
                </a:solidFill>
              </a:rPr>
              <a:t>lower bound</a:t>
            </a:r>
          </a:p>
        </p:txBody>
      </p:sp>
      <p:sp>
        <p:nvSpPr>
          <p:cNvPr id="1635" name="Shape 1635"/>
          <p:cNvSpPr/>
          <p:nvPr/>
        </p:nvSpPr>
        <p:spPr>
          <a:xfrm>
            <a:off x="6744472" y="1520526"/>
            <a:ext cx="1388006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0000"/>
                </a:solidFill>
              </a:rPr>
              <a:t>upper bound</a:t>
            </a:r>
          </a:p>
        </p:txBody>
      </p:sp>
      <p:sp>
        <p:nvSpPr>
          <p:cNvPr id="1636" name="Shape 1636"/>
          <p:cNvSpPr/>
          <p:nvPr/>
        </p:nvSpPr>
        <p:spPr>
          <a:xfrm flipV="1">
            <a:off x="5697824" y="1226345"/>
            <a:ext cx="597551" cy="356563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637" name="Shape 1637"/>
          <p:cNvSpPr/>
          <p:nvPr/>
        </p:nvSpPr>
        <p:spPr>
          <a:xfrm>
            <a:off x="4180053" y="3272115"/>
            <a:ext cx="773603" cy="328166"/>
          </a:xfrm>
          <a:prstGeom prst="rightArrow">
            <a:avLst>
              <a:gd name="adj1" fmla="val 32080"/>
              <a:gd name="adj2" fmla="val 103746"/>
            </a:avLst>
          </a:prstGeom>
          <a:solidFill>
            <a:srgbClr val="EEF4FF"/>
          </a:solidFill>
          <a:ln w="25400">
            <a:solidFill>
              <a:srgbClr val="1C4672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/>
            <a:r>
              <a:t>0</a:t>
            </a:r>
          </a:p>
        </p:txBody>
      </p:sp>
      <p:grpSp>
        <p:nvGrpSpPr>
          <p:cNvPr id="1642" name="Group 1642"/>
          <p:cNvGrpSpPr/>
          <p:nvPr/>
        </p:nvGrpSpPr>
        <p:grpSpPr>
          <a:xfrm>
            <a:off x="1402201" y="2953095"/>
            <a:ext cx="2311855" cy="884388"/>
            <a:chOff x="-139700" y="-14824"/>
            <a:chExt cx="2311853" cy="884387"/>
          </a:xfrm>
        </p:grpSpPr>
        <p:grpSp>
          <p:nvGrpSpPr>
            <p:cNvPr id="1640" name="Group 1640"/>
            <p:cNvGrpSpPr/>
            <p:nvPr/>
          </p:nvGrpSpPr>
          <p:grpSpPr>
            <a:xfrm>
              <a:off x="-139700" y="-14825"/>
              <a:ext cx="2311854" cy="884388"/>
              <a:chOff x="-139700" y="-100563"/>
              <a:chExt cx="2311853" cy="884387"/>
            </a:xfrm>
          </p:grpSpPr>
          <p:pic>
            <p:nvPicPr>
              <p:cNvPr id="1638" name=""/>
              <p:cNvPicPr/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-139700" y="-100564"/>
                <a:ext cx="2311854" cy="884388"/>
              </a:xfrm>
              <a:prstGeom prst="rect">
                <a:avLst/>
              </a:prstGeom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</p:pic>
          <p:pic>
            <p:nvPicPr>
              <p:cNvPr id="1639" name="pasted-image.pdf"/>
              <p:cNvPicPr/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53957" y="0"/>
                <a:ext cx="1924539" cy="6985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41" name="Shape 1641"/>
            <p:cNvSpPr/>
            <p:nvPr/>
          </p:nvSpPr>
          <p:spPr>
            <a:xfrm>
              <a:off x="1650803" y="0"/>
              <a:ext cx="465397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sz="1600"/>
              </a:lvl1pPr>
            </a:lstStyle>
            <a:p>
              <a:pPr lvl="0">
                <a:defRPr b="0" sz="1800"/>
              </a:pPr>
              <a:r>
                <a:rPr b="1" sz="1600"/>
                <a:t>MIP</a:t>
              </a:r>
            </a:p>
          </p:txBody>
        </p:sp>
      </p:grpSp>
      <p:grpSp>
        <p:nvGrpSpPr>
          <p:cNvPr id="1647" name="Group 1647"/>
          <p:cNvGrpSpPr/>
          <p:nvPr/>
        </p:nvGrpSpPr>
        <p:grpSpPr>
          <a:xfrm>
            <a:off x="5331571" y="3014877"/>
            <a:ext cx="2311854" cy="884388"/>
            <a:chOff x="-139700" y="-14824"/>
            <a:chExt cx="2311853" cy="884387"/>
          </a:xfrm>
        </p:grpSpPr>
        <p:grpSp>
          <p:nvGrpSpPr>
            <p:cNvPr id="1645" name="Group 1645"/>
            <p:cNvGrpSpPr/>
            <p:nvPr/>
          </p:nvGrpSpPr>
          <p:grpSpPr>
            <a:xfrm>
              <a:off x="-139700" y="-14825"/>
              <a:ext cx="2311854" cy="884388"/>
              <a:chOff x="-139700" y="-100563"/>
              <a:chExt cx="2311853" cy="884387"/>
            </a:xfrm>
          </p:grpSpPr>
          <p:pic>
            <p:nvPicPr>
              <p:cNvPr id="1643" name=""/>
              <p:cNvPicPr/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-139700" y="-100564"/>
                <a:ext cx="2311854" cy="884388"/>
              </a:xfrm>
              <a:prstGeom prst="rect">
                <a:avLst/>
              </a:prstGeom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</p:pic>
          <p:pic>
            <p:nvPicPr>
              <p:cNvPr id="1644" name="pasted-image.pdf"/>
              <p:cNvPicPr/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53957" y="0"/>
                <a:ext cx="1924539" cy="6985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46" name="Shape 1646"/>
            <p:cNvSpPr/>
            <p:nvPr/>
          </p:nvSpPr>
          <p:spPr>
            <a:xfrm>
              <a:off x="1557670" y="0"/>
              <a:ext cx="612141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sz="1600"/>
              </a:lvl1pPr>
            </a:lstStyle>
            <a:p>
              <a:pPr lvl="0">
                <a:defRPr b="0" sz="1800"/>
              </a:pPr>
              <a:r>
                <a:rPr b="1" sz="1600"/>
                <a:t>RMIP</a:t>
              </a:r>
            </a:p>
          </p:txBody>
        </p:sp>
      </p:grpSp>
      <p:sp>
        <p:nvSpPr>
          <p:cNvPr id="1648" name="Shape 1648"/>
          <p:cNvSpPr/>
          <p:nvPr/>
        </p:nvSpPr>
        <p:spPr>
          <a:xfrm>
            <a:off x="6400237" y="3684819"/>
            <a:ext cx="698237" cy="117443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649" name="Shape 1649"/>
          <p:cNvSpPr/>
          <p:nvPr/>
        </p:nvSpPr>
        <p:spPr>
          <a:xfrm flipV="1">
            <a:off x="6424050" y="3621385"/>
            <a:ext cx="673398" cy="186367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</p:spTree>
  </p:cSld>
  <p:clrMapOvr>
    <a:masterClrMapping/>
  </p:clrMapOvr>
  <p:transition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Shape 1651"/>
          <p:cNvSpPr/>
          <p:nvPr>
            <p:ph type="body" idx="1"/>
          </p:nvPr>
        </p:nvSpPr>
        <p:spPr>
          <a:xfrm>
            <a:off x="410103" y="947853"/>
            <a:ext cx="8673903" cy="39456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b="1" sz="2000"/>
              <a:t>Bounding</a:t>
            </a:r>
            <a:r>
              <a:rPr sz="2000"/>
              <a:t>: initially we only know</a:t>
            </a:r>
            <a:endParaRPr sz="2000"/>
          </a:p>
          <a:p>
            <a:pPr lvl="0">
              <a:defRPr sz="1800"/>
            </a:pPr>
            <a:endParaRPr sz="2000"/>
          </a:p>
          <a:p>
            <a:pPr lvl="0">
              <a:defRPr sz="1800"/>
            </a:pPr>
            <a:endParaRPr sz="2000"/>
          </a:p>
          <a:p>
            <a:pPr lvl="0">
              <a:defRPr sz="1800"/>
            </a:pPr>
            <a:r>
              <a:rPr b="1" sz="2000"/>
              <a:t>Idea:</a:t>
            </a:r>
            <a:r>
              <a:rPr sz="2000"/>
              <a:t> improve bounds by series of </a:t>
            </a:r>
            <a:r>
              <a:rPr b="1" sz="2000"/>
              <a:t>continuous problems</a:t>
            </a:r>
            <a:endParaRPr sz="2000"/>
          </a:p>
          <a:p>
            <a:pPr lvl="0" marL="182563" indent="-182563">
              <a:defRPr sz="1800"/>
            </a:pPr>
            <a:endParaRPr sz="100"/>
          </a:p>
          <a:p>
            <a:pPr lvl="0">
              <a:defRPr sz="1800"/>
            </a:pPr>
            <a:r>
              <a:rPr b="1" sz="2000"/>
              <a:t>Continuous Relaxation: </a:t>
            </a:r>
            <a:r>
              <a:rPr sz="2000"/>
              <a:t>assume that all variables are continuous</a:t>
            </a:r>
            <a:endParaRPr sz="2000"/>
          </a:p>
          <a:p>
            <a:pPr lvl="0">
              <a:defRPr sz="1800"/>
            </a:pPr>
            <a:endParaRPr sz="2000"/>
          </a:p>
          <a:p>
            <a:pPr lvl="0">
              <a:defRPr sz="1800"/>
            </a:pPr>
            <a:endParaRPr sz="2000"/>
          </a:p>
          <a:p>
            <a:pPr lvl="0">
              <a:defRPr sz="1800"/>
            </a:pPr>
            <a:endParaRPr sz="3000"/>
          </a:p>
          <a:p>
            <a:pPr lvl="0">
              <a:defRPr sz="1800"/>
            </a:pPr>
            <a:r>
              <a:rPr sz="2000"/>
              <a:t>MIP is restriction of RMIP            lower bound</a:t>
            </a:r>
          </a:p>
        </p:txBody>
      </p:sp>
      <p:sp>
        <p:nvSpPr>
          <p:cNvPr id="1652" name="Shape 1652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1653" name="Shape 1653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1656" name="Group 1656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1654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5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57" name="Shape 1657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658" name="Shape 165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Branch and Bound</a:t>
            </a:r>
          </a:p>
        </p:txBody>
      </p:sp>
      <p:pic>
        <p:nvPicPr>
          <p:cNvPr id="1659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70557" y="990926"/>
            <a:ext cx="2368360" cy="275646"/>
          </a:xfrm>
          <a:prstGeom prst="rect">
            <a:avLst/>
          </a:prstGeom>
          <a:ln w="12700">
            <a:miter lim="400000"/>
          </a:ln>
        </p:spPr>
      </p:pic>
      <p:sp>
        <p:nvSpPr>
          <p:cNvPr id="1660" name="Shape 1660"/>
          <p:cNvSpPr/>
          <p:nvPr/>
        </p:nvSpPr>
        <p:spPr>
          <a:xfrm flipH="1" flipV="1">
            <a:off x="6877557" y="1254622"/>
            <a:ext cx="414283" cy="318066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661" name="Shape 1661"/>
          <p:cNvSpPr/>
          <p:nvPr/>
        </p:nvSpPr>
        <p:spPr>
          <a:xfrm>
            <a:off x="4822538" y="1520526"/>
            <a:ext cx="134961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0000"/>
                </a:solidFill>
              </a:rPr>
              <a:t>lower bound</a:t>
            </a:r>
          </a:p>
        </p:txBody>
      </p:sp>
      <p:sp>
        <p:nvSpPr>
          <p:cNvPr id="1662" name="Shape 1662"/>
          <p:cNvSpPr/>
          <p:nvPr/>
        </p:nvSpPr>
        <p:spPr>
          <a:xfrm>
            <a:off x="6744472" y="1520526"/>
            <a:ext cx="1388006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0000"/>
                </a:solidFill>
              </a:rPr>
              <a:t>upper bound</a:t>
            </a:r>
          </a:p>
        </p:txBody>
      </p:sp>
      <p:sp>
        <p:nvSpPr>
          <p:cNvPr id="1663" name="Shape 1663"/>
          <p:cNvSpPr/>
          <p:nvPr/>
        </p:nvSpPr>
        <p:spPr>
          <a:xfrm flipV="1">
            <a:off x="5697824" y="1226345"/>
            <a:ext cx="597551" cy="356563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664" name="Shape 1664"/>
          <p:cNvSpPr/>
          <p:nvPr/>
        </p:nvSpPr>
        <p:spPr>
          <a:xfrm>
            <a:off x="4180053" y="3272115"/>
            <a:ext cx="773603" cy="328166"/>
          </a:xfrm>
          <a:prstGeom prst="rightArrow">
            <a:avLst>
              <a:gd name="adj1" fmla="val 32080"/>
              <a:gd name="adj2" fmla="val 103746"/>
            </a:avLst>
          </a:prstGeom>
          <a:solidFill>
            <a:srgbClr val="EEF4FF"/>
          </a:solidFill>
          <a:ln w="25400">
            <a:solidFill>
              <a:srgbClr val="1C4672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/>
            <a:r>
              <a:t>0</a:t>
            </a:r>
          </a:p>
        </p:txBody>
      </p:sp>
      <p:grpSp>
        <p:nvGrpSpPr>
          <p:cNvPr id="1669" name="Group 1669"/>
          <p:cNvGrpSpPr/>
          <p:nvPr/>
        </p:nvGrpSpPr>
        <p:grpSpPr>
          <a:xfrm>
            <a:off x="1402201" y="2953095"/>
            <a:ext cx="2311855" cy="884388"/>
            <a:chOff x="-139700" y="-14824"/>
            <a:chExt cx="2311853" cy="884387"/>
          </a:xfrm>
        </p:grpSpPr>
        <p:grpSp>
          <p:nvGrpSpPr>
            <p:cNvPr id="1667" name="Group 1667"/>
            <p:cNvGrpSpPr/>
            <p:nvPr/>
          </p:nvGrpSpPr>
          <p:grpSpPr>
            <a:xfrm>
              <a:off x="-139700" y="-14825"/>
              <a:ext cx="2311854" cy="884388"/>
              <a:chOff x="-139700" y="-100563"/>
              <a:chExt cx="2311853" cy="884387"/>
            </a:xfrm>
          </p:grpSpPr>
          <p:pic>
            <p:nvPicPr>
              <p:cNvPr id="1665" name=""/>
              <p:cNvPicPr/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-139700" y="-100564"/>
                <a:ext cx="2311854" cy="884388"/>
              </a:xfrm>
              <a:prstGeom prst="rect">
                <a:avLst/>
              </a:prstGeom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</p:pic>
          <p:pic>
            <p:nvPicPr>
              <p:cNvPr id="1666" name="pasted-image.pdf"/>
              <p:cNvPicPr/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53957" y="0"/>
                <a:ext cx="1924539" cy="6985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68" name="Shape 1668"/>
            <p:cNvSpPr/>
            <p:nvPr/>
          </p:nvSpPr>
          <p:spPr>
            <a:xfrm>
              <a:off x="1650803" y="0"/>
              <a:ext cx="465397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sz="1600"/>
              </a:lvl1pPr>
            </a:lstStyle>
            <a:p>
              <a:pPr lvl="0">
                <a:defRPr b="0" sz="1800"/>
              </a:pPr>
              <a:r>
                <a:rPr b="1" sz="1600"/>
                <a:t>MIP</a:t>
              </a:r>
            </a:p>
          </p:txBody>
        </p:sp>
      </p:grpSp>
      <p:grpSp>
        <p:nvGrpSpPr>
          <p:cNvPr id="1674" name="Group 1674"/>
          <p:cNvGrpSpPr/>
          <p:nvPr/>
        </p:nvGrpSpPr>
        <p:grpSpPr>
          <a:xfrm>
            <a:off x="5331571" y="3014877"/>
            <a:ext cx="2311854" cy="884388"/>
            <a:chOff x="-139700" y="-14824"/>
            <a:chExt cx="2311853" cy="884387"/>
          </a:xfrm>
        </p:grpSpPr>
        <p:grpSp>
          <p:nvGrpSpPr>
            <p:cNvPr id="1672" name="Group 1672"/>
            <p:cNvGrpSpPr/>
            <p:nvPr/>
          </p:nvGrpSpPr>
          <p:grpSpPr>
            <a:xfrm>
              <a:off x="-139700" y="-14825"/>
              <a:ext cx="2311854" cy="884388"/>
              <a:chOff x="-139700" y="-100563"/>
              <a:chExt cx="2311853" cy="884387"/>
            </a:xfrm>
          </p:grpSpPr>
          <p:pic>
            <p:nvPicPr>
              <p:cNvPr id="1670" name=""/>
              <p:cNvPicPr/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-139700" y="-100564"/>
                <a:ext cx="2311854" cy="884388"/>
              </a:xfrm>
              <a:prstGeom prst="rect">
                <a:avLst/>
              </a:prstGeom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</p:pic>
          <p:pic>
            <p:nvPicPr>
              <p:cNvPr id="1671" name="pasted-image.pdf"/>
              <p:cNvPicPr/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53957" y="0"/>
                <a:ext cx="1924539" cy="6985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73" name="Shape 1673"/>
            <p:cNvSpPr/>
            <p:nvPr/>
          </p:nvSpPr>
          <p:spPr>
            <a:xfrm>
              <a:off x="1557670" y="0"/>
              <a:ext cx="612141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sz="1600"/>
              </a:lvl1pPr>
            </a:lstStyle>
            <a:p>
              <a:pPr lvl="0">
                <a:defRPr b="0" sz="1800"/>
              </a:pPr>
              <a:r>
                <a:rPr b="1" sz="1600"/>
                <a:t>RMIP</a:t>
              </a:r>
            </a:p>
          </p:txBody>
        </p:sp>
      </p:grpSp>
      <p:sp>
        <p:nvSpPr>
          <p:cNvPr id="1675" name="Shape 1675"/>
          <p:cNvSpPr/>
          <p:nvPr/>
        </p:nvSpPr>
        <p:spPr>
          <a:xfrm>
            <a:off x="6400237" y="3684819"/>
            <a:ext cx="698237" cy="117443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676" name="Shape 1676"/>
          <p:cNvSpPr/>
          <p:nvPr/>
        </p:nvSpPr>
        <p:spPr>
          <a:xfrm flipV="1">
            <a:off x="6424050" y="3621385"/>
            <a:ext cx="673398" cy="186367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677" name="Shape 1677"/>
          <p:cNvSpPr/>
          <p:nvPr/>
        </p:nvSpPr>
        <p:spPr>
          <a:xfrm>
            <a:off x="3638319" y="3986333"/>
            <a:ext cx="544871" cy="328166"/>
          </a:xfrm>
          <a:prstGeom prst="rightArrow">
            <a:avLst>
              <a:gd name="adj1" fmla="val 37240"/>
              <a:gd name="adj2" fmla="val 76031"/>
            </a:avLst>
          </a:prstGeom>
          <a:solidFill>
            <a:srgbClr val="EEF4FF"/>
          </a:solidFill>
          <a:ln w="25400">
            <a:solidFill>
              <a:srgbClr val="1C4672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/>
            <a:r>
              <a:t>0</a:t>
            </a:r>
          </a:p>
        </p:txBody>
      </p:sp>
      <p:pic>
        <p:nvPicPr>
          <p:cNvPr id="1678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100364" y="4030398"/>
            <a:ext cx="2663230" cy="2400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Shape 1680"/>
          <p:cNvSpPr/>
          <p:nvPr>
            <p:ph type="body" idx="1"/>
          </p:nvPr>
        </p:nvSpPr>
        <p:spPr>
          <a:xfrm>
            <a:off x="410103" y="947853"/>
            <a:ext cx="8673903" cy="39456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b="1" sz="2000"/>
              <a:t>Bounding</a:t>
            </a:r>
            <a:r>
              <a:rPr sz="2000"/>
              <a:t>: initially we only know</a:t>
            </a:r>
            <a:endParaRPr sz="2000"/>
          </a:p>
          <a:p>
            <a:pPr lvl="0">
              <a:defRPr sz="1800"/>
            </a:pPr>
            <a:endParaRPr sz="2000"/>
          </a:p>
          <a:p>
            <a:pPr lvl="0">
              <a:defRPr sz="1800"/>
            </a:pPr>
            <a:endParaRPr sz="2000"/>
          </a:p>
          <a:p>
            <a:pPr lvl="0">
              <a:defRPr sz="1800"/>
            </a:pPr>
            <a:r>
              <a:rPr b="1" sz="2000"/>
              <a:t>Idea:</a:t>
            </a:r>
            <a:r>
              <a:rPr sz="2000"/>
              <a:t> improve bounds by series of </a:t>
            </a:r>
            <a:r>
              <a:rPr b="1" sz="2000"/>
              <a:t>continuous problems</a:t>
            </a:r>
            <a:endParaRPr sz="2000"/>
          </a:p>
          <a:p>
            <a:pPr lvl="0" marL="182563" indent="-182563">
              <a:defRPr sz="1800"/>
            </a:pPr>
            <a:endParaRPr sz="100"/>
          </a:p>
          <a:p>
            <a:pPr lvl="0">
              <a:defRPr sz="1800"/>
            </a:pPr>
            <a:r>
              <a:rPr b="1" sz="2000"/>
              <a:t>Continuous Relaxation: </a:t>
            </a:r>
            <a:r>
              <a:rPr sz="2000"/>
              <a:t>assume that all variables are continuous</a:t>
            </a:r>
            <a:endParaRPr sz="2000"/>
          </a:p>
          <a:p>
            <a:pPr lvl="0">
              <a:defRPr sz="1800"/>
            </a:pPr>
            <a:endParaRPr sz="2000"/>
          </a:p>
          <a:p>
            <a:pPr lvl="0">
              <a:defRPr sz="1800"/>
            </a:pPr>
            <a:endParaRPr sz="2000"/>
          </a:p>
          <a:p>
            <a:pPr lvl="0">
              <a:defRPr sz="1800"/>
            </a:pPr>
            <a:endParaRPr sz="3000"/>
          </a:p>
          <a:p>
            <a:pPr lvl="0">
              <a:defRPr sz="1800"/>
            </a:pPr>
            <a:r>
              <a:rPr sz="2000"/>
              <a:t>MIP is restriction of RMIP            lower bound</a:t>
            </a:r>
            <a:endParaRPr sz="2000"/>
          </a:p>
          <a:p>
            <a:pPr lvl="0" marL="182563" indent="-182563">
              <a:defRPr sz="1800"/>
            </a:pPr>
            <a:endParaRPr sz="500"/>
          </a:p>
          <a:p>
            <a:pPr lvl="0">
              <a:defRPr sz="1800"/>
            </a:pPr>
            <a:r>
              <a:rPr sz="2000"/>
              <a:t>How to obtain upper bound? How to improve bounds?</a:t>
            </a:r>
          </a:p>
        </p:txBody>
      </p:sp>
      <p:sp>
        <p:nvSpPr>
          <p:cNvPr id="1681" name="Shape 1681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1682" name="Shape 1682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1685" name="Group 1685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1683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4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86" name="Shape 1686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687" name="Shape 168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Branch and Bound</a:t>
            </a:r>
          </a:p>
        </p:txBody>
      </p:sp>
      <p:pic>
        <p:nvPicPr>
          <p:cNvPr id="1688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70557" y="990926"/>
            <a:ext cx="2368360" cy="275646"/>
          </a:xfrm>
          <a:prstGeom prst="rect">
            <a:avLst/>
          </a:prstGeom>
          <a:ln w="12700">
            <a:miter lim="400000"/>
          </a:ln>
        </p:spPr>
      </p:pic>
      <p:sp>
        <p:nvSpPr>
          <p:cNvPr id="1689" name="Shape 1689"/>
          <p:cNvSpPr/>
          <p:nvPr/>
        </p:nvSpPr>
        <p:spPr>
          <a:xfrm flipH="1" flipV="1">
            <a:off x="6877557" y="1254622"/>
            <a:ext cx="414283" cy="318066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690" name="Shape 1690"/>
          <p:cNvSpPr/>
          <p:nvPr/>
        </p:nvSpPr>
        <p:spPr>
          <a:xfrm>
            <a:off x="4822538" y="1520526"/>
            <a:ext cx="134961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0000"/>
                </a:solidFill>
              </a:rPr>
              <a:t>lower bound</a:t>
            </a:r>
          </a:p>
        </p:txBody>
      </p:sp>
      <p:sp>
        <p:nvSpPr>
          <p:cNvPr id="1691" name="Shape 1691"/>
          <p:cNvSpPr/>
          <p:nvPr/>
        </p:nvSpPr>
        <p:spPr>
          <a:xfrm>
            <a:off x="6744472" y="1520526"/>
            <a:ext cx="1388006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0000"/>
                </a:solidFill>
              </a:rPr>
              <a:t>upper bound</a:t>
            </a:r>
          </a:p>
        </p:txBody>
      </p:sp>
      <p:sp>
        <p:nvSpPr>
          <p:cNvPr id="1692" name="Shape 1692"/>
          <p:cNvSpPr/>
          <p:nvPr/>
        </p:nvSpPr>
        <p:spPr>
          <a:xfrm flipV="1">
            <a:off x="5697824" y="1226345"/>
            <a:ext cx="597551" cy="356563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693" name="Shape 1693"/>
          <p:cNvSpPr/>
          <p:nvPr/>
        </p:nvSpPr>
        <p:spPr>
          <a:xfrm>
            <a:off x="4180053" y="3272115"/>
            <a:ext cx="773603" cy="328166"/>
          </a:xfrm>
          <a:prstGeom prst="rightArrow">
            <a:avLst>
              <a:gd name="adj1" fmla="val 32080"/>
              <a:gd name="adj2" fmla="val 103746"/>
            </a:avLst>
          </a:prstGeom>
          <a:solidFill>
            <a:srgbClr val="EEF4FF"/>
          </a:solidFill>
          <a:ln w="25400">
            <a:solidFill>
              <a:srgbClr val="1C4672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/>
            <a:r>
              <a:t>0</a:t>
            </a:r>
          </a:p>
        </p:txBody>
      </p:sp>
      <p:grpSp>
        <p:nvGrpSpPr>
          <p:cNvPr id="1698" name="Group 1698"/>
          <p:cNvGrpSpPr/>
          <p:nvPr/>
        </p:nvGrpSpPr>
        <p:grpSpPr>
          <a:xfrm>
            <a:off x="1402201" y="2953095"/>
            <a:ext cx="2311855" cy="884388"/>
            <a:chOff x="-139700" y="-14824"/>
            <a:chExt cx="2311853" cy="884387"/>
          </a:xfrm>
        </p:grpSpPr>
        <p:grpSp>
          <p:nvGrpSpPr>
            <p:cNvPr id="1696" name="Group 1696"/>
            <p:cNvGrpSpPr/>
            <p:nvPr/>
          </p:nvGrpSpPr>
          <p:grpSpPr>
            <a:xfrm>
              <a:off x="-139700" y="-14825"/>
              <a:ext cx="2311854" cy="884388"/>
              <a:chOff x="-139700" y="-100563"/>
              <a:chExt cx="2311853" cy="884387"/>
            </a:xfrm>
          </p:grpSpPr>
          <p:pic>
            <p:nvPicPr>
              <p:cNvPr id="1694" name=""/>
              <p:cNvPicPr/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-139700" y="-100564"/>
                <a:ext cx="2311854" cy="884388"/>
              </a:xfrm>
              <a:prstGeom prst="rect">
                <a:avLst/>
              </a:prstGeom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</p:pic>
          <p:pic>
            <p:nvPicPr>
              <p:cNvPr id="1695" name="pasted-image.pdf"/>
              <p:cNvPicPr/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53957" y="0"/>
                <a:ext cx="1924539" cy="6985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97" name="Shape 1697"/>
            <p:cNvSpPr/>
            <p:nvPr/>
          </p:nvSpPr>
          <p:spPr>
            <a:xfrm>
              <a:off x="1650803" y="0"/>
              <a:ext cx="465397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sz="1600"/>
              </a:lvl1pPr>
            </a:lstStyle>
            <a:p>
              <a:pPr lvl="0">
                <a:defRPr b="0" sz="1800"/>
              </a:pPr>
              <a:r>
                <a:rPr b="1" sz="1600"/>
                <a:t>MIP</a:t>
              </a:r>
            </a:p>
          </p:txBody>
        </p:sp>
      </p:grpSp>
      <p:grpSp>
        <p:nvGrpSpPr>
          <p:cNvPr id="1703" name="Group 1703"/>
          <p:cNvGrpSpPr/>
          <p:nvPr/>
        </p:nvGrpSpPr>
        <p:grpSpPr>
          <a:xfrm>
            <a:off x="5331571" y="3014877"/>
            <a:ext cx="2311854" cy="884388"/>
            <a:chOff x="-139700" y="-14824"/>
            <a:chExt cx="2311853" cy="884387"/>
          </a:xfrm>
        </p:grpSpPr>
        <p:grpSp>
          <p:nvGrpSpPr>
            <p:cNvPr id="1701" name="Group 1701"/>
            <p:cNvGrpSpPr/>
            <p:nvPr/>
          </p:nvGrpSpPr>
          <p:grpSpPr>
            <a:xfrm>
              <a:off x="-139700" y="-14825"/>
              <a:ext cx="2311854" cy="884388"/>
              <a:chOff x="-139700" y="-100563"/>
              <a:chExt cx="2311853" cy="884387"/>
            </a:xfrm>
          </p:grpSpPr>
          <p:pic>
            <p:nvPicPr>
              <p:cNvPr id="1699" name=""/>
              <p:cNvPicPr/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-139700" y="-100564"/>
                <a:ext cx="2311854" cy="884388"/>
              </a:xfrm>
              <a:prstGeom prst="rect">
                <a:avLst/>
              </a:prstGeom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</p:pic>
          <p:pic>
            <p:nvPicPr>
              <p:cNvPr id="1700" name="pasted-image.pdf"/>
              <p:cNvPicPr/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53957" y="0"/>
                <a:ext cx="1924539" cy="6985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02" name="Shape 1702"/>
            <p:cNvSpPr/>
            <p:nvPr/>
          </p:nvSpPr>
          <p:spPr>
            <a:xfrm>
              <a:off x="1557670" y="0"/>
              <a:ext cx="612141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sz="1600"/>
              </a:lvl1pPr>
            </a:lstStyle>
            <a:p>
              <a:pPr lvl="0">
                <a:defRPr b="0" sz="1800"/>
              </a:pPr>
              <a:r>
                <a:rPr b="1" sz="1600"/>
                <a:t>RMIP</a:t>
              </a:r>
            </a:p>
          </p:txBody>
        </p:sp>
      </p:grpSp>
      <p:sp>
        <p:nvSpPr>
          <p:cNvPr id="1704" name="Shape 1704"/>
          <p:cNvSpPr/>
          <p:nvPr/>
        </p:nvSpPr>
        <p:spPr>
          <a:xfrm>
            <a:off x="6400237" y="3684819"/>
            <a:ext cx="698237" cy="117443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705" name="Shape 1705"/>
          <p:cNvSpPr/>
          <p:nvPr/>
        </p:nvSpPr>
        <p:spPr>
          <a:xfrm flipV="1">
            <a:off x="6424050" y="3621385"/>
            <a:ext cx="673398" cy="186367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706" name="Shape 1706"/>
          <p:cNvSpPr/>
          <p:nvPr/>
        </p:nvSpPr>
        <p:spPr>
          <a:xfrm>
            <a:off x="3638319" y="3986333"/>
            <a:ext cx="544871" cy="328166"/>
          </a:xfrm>
          <a:prstGeom prst="rightArrow">
            <a:avLst>
              <a:gd name="adj1" fmla="val 37240"/>
              <a:gd name="adj2" fmla="val 76031"/>
            </a:avLst>
          </a:prstGeom>
          <a:solidFill>
            <a:srgbClr val="EEF4FF"/>
          </a:solidFill>
          <a:ln w="25400">
            <a:solidFill>
              <a:srgbClr val="1C4672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/>
            <a:r>
              <a:t>0</a:t>
            </a:r>
          </a:p>
        </p:txBody>
      </p:sp>
      <p:pic>
        <p:nvPicPr>
          <p:cNvPr id="1707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100364" y="4030398"/>
            <a:ext cx="2663230" cy="2400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Shape 170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b="0" sz="1800"/>
            </a:pPr>
            <a:r>
              <a:rPr b="1" sz="2000"/>
              <a:t>Branching: </a:t>
            </a:r>
          </a:p>
        </p:txBody>
      </p:sp>
      <p:pic>
        <p:nvPicPr>
          <p:cNvPr id="1710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09282" y="2393539"/>
            <a:ext cx="915756" cy="256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1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55582" y="2376984"/>
            <a:ext cx="915756" cy="2566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17" name="Group 1717"/>
          <p:cNvGrpSpPr/>
          <p:nvPr/>
        </p:nvGrpSpPr>
        <p:grpSpPr>
          <a:xfrm>
            <a:off x="3647908" y="2224616"/>
            <a:ext cx="5072759" cy="1674473"/>
            <a:chOff x="0" y="0"/>
            <a:chExt cx="5072758" cy="1674471"/>
          </a:xfrm>
        </p:grpSpPr>
        <p:grpSp>
          <p:nvGrpSpPr>
            <p:cNvPr id="1715" name="Group 1715"/>
            <p:cNvGrpSpPr/>
            <p:nvPr/>
          </p:nvGrpSpPr>
          <p:grpSpPr>
            <a:xfrm>
              <a:off x="0" y="472876"/>
              <a:ext cx="3541970" cy="1201596"/>
              <a:chOff x="0" y="0"/>
              <a:chExt cx="3541969" cy="1201595"/>
            </a:xfrm>
          </p:grpSpPr>
          <p:sp>
            <p:nvSpPr>
              <p:cNvPr id="1712" name="Shape 1712"/>
              <p:cNvSpPr/>
              <p:nvPr/>
            </p:nvSpPr>
            <p:spPr>
              <a:xfrm flipH="1" flipV="1">
                <a:off x="0" y="-1"/>
                <a:ext cx="1986295" cy="716865"/>
              </a:xfrm>
              <a:prstGeom prst="line">
                <a:avLst/>
              </a:prstGeom>
              <a:noFill/>
              <a:ln w="25400" cap="flat">
                <a:solidFill>
                  <a:srgbClr val="00E200"/>
                </a:solidFill>
                <a:prstDash val="solid"/>
                <a:bevel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1713" name="Shape 1713"/>
              <p:cNvSpPr/>
              <p:nvPr/>
            </p:nvSpPr>
            <p:spPr>
              <a:xfrm>
                <a:off x="297558" y="723518"/>
                <a:ext cx="3244412" cy="478078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E200"/>
                </a:solidFill>
                <a:prstDash val="solid"/>
                <a:bevel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  <p:pic>
            <p:nvPicPr>
              <p:cNvPr id="1714" name="pasted-image.pdf"/>
              <p:cNvPicPr/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419063" y="874778"/>
                <a:ext cx="3001402" cy="2196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16" name="Shape 1716"/>
            <p:cNvSpPr/>
            <p:nvPr/>
          </p:nvSpPr>
          <p:spPr>
            <a:xfrm>
              <a:off x="4082158" y="0"/>
              <a:ext cx="990601" cy="1589"/>
            </a:xfrm>
            <a:prstGeom prst="line">
              <a:avLst/>
            </a:prstGeom>
            <a:noFill/>
            <a:ln w="57150" cap="flat">
              <a:solidFill>
                <a:srgbClr val="22C71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sp>
        <p:nvSpPr>
          <p:cNvPr id="1718" name="Shape 1718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1719" name="Shape 1719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1722" name="Group 1722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1720" name="VCI_Logo_crop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1" name="AICES-logo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23" name="Shape 1723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724" name="Shape 17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Branch and Bound</a:t>
            </a:r>
          </a:p>
        </p:txBody>
      </p:sp>
      <p:grpSp>
        <p:nvGrpSpPr>
          <p:cNvPr id="1730" name="Group 1730"/>
          <p:cNvGrpSpPr/>
          <p:nvPr/>
        </p:nvGrpSpPr>
        <p:grpSpPr>
          <a:xfrm>
            <a:off x="241300" y="2223029"/>
            <a:ext cx="6218767" cy="1676060"/>
            <a:chOff x="0" y="0"/>
            <a:chExt cx="6218766" cy="1676059"/>
          </a:xfrm>
        </p:grpSpPr>
        <p:grpSp>
          <p:nvGrpSpPr>
            <p:cNvPr id="1728" name="Group 1728"/>
            <p:cNvGrpSpPr/>
            <p:nvPr/>
          </p:nvGrpSpPr>
          <p:grpSpPr>
            <a:xfrm>
              <a:off x="0" y="443507"/>
              <a:ext cx="3427975" cy="1232553"/>
              <a:chOff x="0" y="0"/>
              <a:chExt cx="3427974" cy="1232551"/>
            </a:xfrm>
          </p:grpSpPr>
          <p:sp>
            <p:nvSpPr>
              <p:cNvPr id="1725" name="Shape 1725"/>
              <p:cNvSpPr/>
              <p:nvPr/>
            </p:nvSpPr>
            <p:spPr>
              <a:xfrm flipV="1">
                <a:off x="1578967" y="0"/>
                <a:ext cx="1849008" cy="764324"/>
              </a:xfrm>
              <a:prstGeom prst="line">
                <a:avLst/>
              </a:prstGeom>
              <a:noFill/>
              <a:ln w="25400" cap="flat">
                <a:solidFill>
                  <a:srgbClr val="0433FF"/>
                </a:solidFill>
                <a:prstDash val="solid"/>
                <a:bevel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1726" name="Shape 1726"/>
              <p:cNvSpPr/>
              <p:nvPr/>
            </p:nvSpPr>
            <p:spPr>
              <a:xfrm>
                <a:off x="0" y="754474"/>
                <a:ext cx="3244412" cy="478078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433FF"/>
                </a:solidFill>
                <a:prstDash val="solid"/>
                <a:bevel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>
                    <a:solidFill>
                      <a:srgbClr val="0433FF"/>
                    </a:solidFill>
                  </a:defRPr>
                </a:pPr>
              </a:p>
            </p:txBody>
          </p:sp>
          <p:pic>
            <p:nvPicPr>
              <p:cNvPr id="1727" name="pasted-image.pdf"/>
              <p:cNvPicPr/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36657" y="867083"/>
                <a:ext cx="2971098" cy="2528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29" name="Shape 1729"/>
            <p:cNvSpPr/>
            <p:nvPr/>
          </p:nvSpPr>
          <p:spPr>
            <a:xfrm>
              <a:off x="5507566" y="-1"/>
              <a:ext cx="711201" cy="1588"/>
            </a:xfrm>
            <a:prstGeom prst="line">
              <a:avLst/>
            </a:prstGeom>
            <a:noFill/>
            <a:ln w="57150" cap="flat">
              <a:solidFill>
                <a:srgbClr val="0000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sp>
        <p:nvSpPr>
          <p:cNvPr id="1731" name="Shape 1731"/>
          <p:cNvSpPr/>
          <p:nvPr/>
        </p:nvSpPr>
        <p:spPr>
          <a:xfrm>
            <a:off x="5399909" y="720241"/>
            <a:ext cx="365860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0000"/>
                </a:solidFill>
              </a:rPr>
              <a:t>cut off non-integer neighborhood of</a:t>
            </a:r>
          </a:p>
        </p:txBody>
      </p:sp>
      <p:grpSp>
        <p:nvGrpSpPr>
          <p:cNvPr id="1736" name="Group 1736"/>
          <p:cNvGrpSpPr/>
          <p:nvPr/>
        </p:nvGrpSpPr>
        <p:grpSpPr>
          <a:xfrm>
            <a:off x="5748866" y="1091325"/>
            <a:ext cx="3212407" cy="750276"/>
            <a:chOff x="0" y="0"/>
            <a:chExt cx="3212405" cy="750274"/>
          </a:xfrm>
        </p:grpSpPr>
        <p:sp>
          <p:nvSpPr>
            <p:cNvPr id="1732" name="Shape 1732"/>
            <p:cNvSpPr/>
            <p:nvPr/>
          </p:nvSpPr>
          <p:spPr>
            <a:xfrm>
              <a:off x="0" y="449078"/>
              <a:ext cx="2971800" cy="1589"/>
            </a:xfrm>
            <a:prstGeom prst="line">
              <a:avLst/>
            </a:prstGeom>
            <a:noFill/>
            <a:ln w="5715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733" name="Shape 1733"/>
            <p:cNvSpPr/>
            <p:nvPr/>
          </p:nvSpPr>
          <p:spPr>
            <a:xfrm flipH="1">
              <a:off x="1479549" y="358591"/>
              <a:ext cx="1589" cy="182564"/>
            </a:xfrm>
            <a:prstGeom prst="line">
              <a:avLst/>
            </a:prstGeom>
            <a:noFill/>
            <a:ln w="57150" cap="flat">
              <a:solidFill>
                <a:srgbClr val="E2002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734" name="pasted-image.pdf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21569" y="0"/>
              <a:ext cx="728664" cy="2455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5" name="pasted-image.pdf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992272" y="535560"/>
              <a:ext cx="220134" cy="2147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39" name="Group 1739"/>
          <p:cNvGrpSpPr/>
          <p:nvPr/>
        </p:nvGrpSpPr>
        <p:grpSpPr>
          <a:xfrm>
            <a:off x="6031270" y="1462617"/>
            <a:ext cx="808381" cy="475725"/>
            <a:chOff x="0" y="0"/>
            <a:chExt cx="808380" cy="475724"/>
          </a:xfrm>
        </p:grpSpPr>
        <p:sp>
          <p:nvSpPr>
            <p:cNvPr id="1737" name="Shape 1737"/>
            <p:cNvSpPr/>
            <p:nvPr/>
          </p:nvSpPr>
          <p:spPr>
            <a:xfrm flipH="1">
              <a:off x="403396" y="0"/>
              <a:ext cx="1589" cy="182564"/>
            </a:xfrm>
            <a:prstGeom prst="line">
              <a:avLst/>
            </a:prstGeom>
            <a:noFill/>
            <a:ln w="57150" cap="flat">
              <a:solidFill>
                <a:srgbClr val="0000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738" name="pasted-image.pdf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230187"/>
              <a:ext cx="808381" cy="2455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42" name="Group 1742"/>
          <p:cNvGrpSpPr/>
          <p:nvPr/>
        </p:nvGrpSpPr>
        <p:grpSpPr>
          <a:xfrm>
            <a:off x="7593369" y="1462616"/>
            <a:ext cx="808382" cy="475726"/>
            <a:chOff x="0" y="0"/>
            <a:chExt cx="808380" cy="475725"/>
          </a:xfrm>
        </p:grpSpPr>
        <p:sp>
          <p:nvSpPr>
            <p:cNvPr id="1740" name="Shape 1740"/>
            <p:cNvSpPr/>
            <p:nvPr/>
          </p:nvSpPr>
          <p:spPr>
            <a:xfrm flipH="1">
              <a:off x="135109" y="0"/>
              <a:ext cx="1588" cy="182564"/>
            </a:xfrm>
            <a:prstGeom prst="line">
              <a:avLst/>
            </a:prstGeom>
            <a:noFill/>
            <a:ln w="57150" cap="flat">
              <a:solidFill>
                <a:srgbClr val="22C71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741" name="pasted-image.pdf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230188"/>
              <a:ext cx="808381" cy="2455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47" name="Group 1747"/>
          <p:cNvGrpSpPr/>
          <p:nvPr/>
        </p:nvGrpSpPr>
        <p:grpSpPr>
          <a:xfrm>
            <a:off x="2891366" y="1735038"/>
            <a:ext cx="1561208" cy="950723"/>
            <a:chOff x="0" y="0"/>
            <a:chExt cx="1561207" cy="950722"/>
          </a:xfrm>
        </p:grpSpPr>
        <p:sp>
          <p:nvSpPr>
            <p:cNvPr id="1743" name="Shape 1743"/>
            <p:cNvSpPr/>
            <p:nvPr/>
          </p:nvSpPr>
          <p:spPr>
            <a:xfrm flipV="1">
              <a:off x="762661" y="-1"/>
              <a:ext cx="1" cy="578224"/>
            </a:xfrm>
            <a:prstGeom prst="line">
              <a:avLst/>
            </a:prstGeom>
            <a:noFill/>
            <a:ln w="25400" cap="flat">
              <a:solidFill>
                <a:srgbClr val="1C4672"/>
              </a:solidFill>
              <a:prstDash val="solid"/>
              <a:bevel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746" name="Group 1746"/>
            <p:cNvGrpSpPr/>
            <p:nvPr/>
          </p:nvGrpSpPr>
          <p:grpSpPr>
            <a:xfrm>
              <a:off x="0" y="472645"/>
              <a:ext cx="1561208" cy="478078"/>
              <a:chOff x="0" y="0"/>
              <a:chExt cx="1561207" cy="478077"/>
            </a:xfrm>
          </p:grpSpPr>
          <p:sp>
            <p:nvSpPr>
              <p:cNvPr id="1744" name="Shape 1744"/>
              <p:cNvSpPr/>
              <p:nvPr/>
            </p:nvSpPr>
            <p:spPr>
              <a:xfrm>
                <a:off x="0" y="0"/>
                <a:ext cx="1561208" cy="478078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1C4672"/>
                </a:solidFill>
                <a:prstDash val="solid"/>
                <a:bevel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lvl="0"/>
                <a:r>
                  <a:t>select</a:t>
                </a:r>
              </a:p>
            </p:txBody>
          </p:sp>
          <p:pic>
            <p:nvPicPr>
              <p:cNvPr id="1745" name="pasted-image.pdf"/>
              <p:cNvPicPr/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742516" y="122013"/>
                <a:ext cx="653926" cy="2340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750" name="Group 1750"/>
          <p:cNvGrpSpPr/>
          <p:nvPr/>
        </p:nvGrpSpPr>
        <p:grpSpPr>
          <a:xfrm>
            <a:off x="2578100" y="1301750"/>
            <a:ext cx="2138958" cy="478078"/>
            <a:chOff x="0" y="0"/>
            <a:chExt cx="2138957" cy="478077"/>
          </a:xfrm>
        </p:grpSpPr>
        <p:sp>
          <p:nvSpPr>
            <p:cNvPr id="1748" name="Shape 1748"/>
            <p:cNvSpPr/>
            <p:nvPr/>
          </p:nvSpPr>
          <p:spPr>
            <a:xfrm>
              <a:off x="0" y="0"/>
              <a:ext cx="2138958" cy="4780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1C4672"/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lvl="0"/>
            </a:p>
          </p:txBody>
        </p:sp>
        <p:pic>
          <p:nvPicPr>
            <p:cNvPr id="1749" name="pasted-image.pdf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05458" y="136128"/>
              <a:ext cx="1959660" cy="2212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54" name="Group 1754"/>
          <p:cNvGrpSpPr/>
          <p:nvPr/>
        </p:nvGrpSpPr>
        <p:grpSpPr>
          <a:xfrm>
            <a:off x="271705" y="4253442"/>
            <a:ext cx="6340894" cy="355990"/>
            <a:chOff x="0" y="0"/>
            <a:chExt cx="6340893" cy="355988"/>
          </a:xfrm>
        </p:grpSpPr>
        <p:sp>
          <p:nvSpPr>
            <p:cNvPr id="1751" name="Shape 1751"/>
            <p:cNvSpPr/>
            <p:nvPr/>
          </p:nvSpPr>
          <p:spPr>
            <a:xfrm>
              <a:off x="2350481" y="27823"/>
              <a:ext cx="773603" cy="328166"/>
            </a:xfrm>
            <a:prstGeom prst="rightArrow">
              <a:avLst>
                <a:gd name="adj1" fmla="val 32080"/>
                <a:gd name="adj2" fmla="val 103746"/>
              </a:avLst>
            </a:prstGeom>
            <a:solidFill>
              <a:srgbClr val="EEF4FF"/>
            </a:solidFill>
            <a:ln w="25400" cap="flat">
              <a:solidFill>
                <a:srgbClr val="1C4672"/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r>
                <a:t>0</a:t>
              </a:r>
            </a:p>
          </p:txBody>
        </p:sp>
        <p:sp>
          <p:nvSpPr>
            <p:cNvPr id="1752" name="Shape 1752"/>
            <p:cNvSpPr/>
            <p:nvPr/>
          </p:nvSpPr>
          <p:spPr>
            <a:xfrm>
              <a:off x="0" y="0"/>
              <a:ext cx="2226169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/>
              <a:r>
                <a:t>improve lower bound</a:t>
              </a:r>
            </a:p>
          </p:txBody>
        </p:sp>
        <p:pic>
          <p:nvPicPr>
            <p:cNvPr id="1753" name="pasted-image.pdf"/>
            <p:cNvPicPr/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3351889" y="52072"/>
              <a:ext cx="2989005" cy="2465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presetClass="entr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afterEffect" presetClass="entr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nodeType="clickEffect" presetClass="entr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afterEffect" presetClass="entr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presetClass="entr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47" grpId="1"/>
      <p:bldP build="whole" bldLvl="1" animBg="1" rev="0" advAuto="0" spid="1711" grpId="9"/>
      <p:bldP build="whole" bldLvl="1" animBg="1" rev="0" advAuto="0" spid="1731" grpId="5"/>
      <p:bldP build="whole" bldLvl="1" animBg="1" rev="0" advAuto="0" spid="1739" grpId="3"/>
      <p:bldP build="whole" bldLvl="1" animBg="1" rev="0" advAuto="0" spid="1710" grpId="7"/>
      <p:bldP build="whole" bldLvl="1" animBg="1" rev="0" advAuto="0" spid="1730" grpId="6"/>
      <p:bldP build="whole" bldLvl="1" animBg="1" rev="0" advAuto="0" spid="1742" grpId="4"/>
      <p:bldP build="whole" bldLvl="1" animBg="1" rev="0" advAuto="0" spid="1736" grpId="2"/>
      <p:bldP build="whole" bldLvl="1" animBg="1" rev="0" advAuto="0" spid="1717" grpId="8"/>
      <p:bldP build="whole" bldLvl="1" animBg="1" rev="0" advAuto="0" spid="1754" grpId="1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" name="Shape 1756"/>
          <p:cNvSpPr/>
          <p:nvPr>
            <p:ph type="body" idx="1"/>
          </p:nvPr>
        </p:nvSpPr>
        <p:spPr>
          <a:xfrm>
            <a:off x="401637" y="947853"/>
            <a:ext cx="7540626" cy="3831994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active node</a:t>
            </a:r>
          </a:p>
        </p:txBody>
      </p:sp>
      <p:sp>
        <p:nvSpPr>
          <p:cNvPr id="1757" name="Shape 1757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1758" name="Shape 1758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1761" name="Group 1761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1759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0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62" name="Shape 1762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763" name="Shape 17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Branch and Bound</a:t>
            </a:r>
          </a:p>
        </p:txBody>
      </p:sp>
      <p:sp>
        <p:nvSpPr>
          <p:cNvPr id="1764" name="Shape 1764"/>
          <p:cNvSpPr/>
          <p:nvPr/>
        </p:nvSpPr>
        <p:spPr>
          <a:xfrm>
            <a:off x="2463800" y="1022350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765" name="Shape 1765"/>
          <p:cNvSpPr/>
          <p:nvPr/>
        </p:nvSpPr>
        <p:spPr>
          <a:xfrm>
            <a:off x="5943600" y="1022350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Shape 1767"/>
          <p:cNvSpPr/>
          <p:nvPr>
            <p:ph type="body" idx="1"/>
          </p:nvPr>
        </p:nvSpPr>
        <p:spPr>
          <a:xfrm>
            <a:off x="401637" y="947853"/>
            <a:ext cx="7540626" cy="3831994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active node</a:t>
            </a:r>
            <a:endParaRPr sz="2000"/>
          </a:p>
          <a:p>
            <a:pPr lvl="0">
              <a:defRPr sz="1800"/>
            </a:pPr>
            <a:r>
              <a:rPr sz="2000"/>
              <a:t>finished node</a:t>
            </a:r>
            <a:endParaRPr sz="2000"/>
          </a:p>
          <a:p>
            <a:pPr lvl="0">
              <a:defRPr sz="1800"/>
            </a:pPr>
            <a:endParaRPr sz="2000"/>
          </a:p>
          <a:p>
            <a:pPr lvl="0">
              <a:defRPr sz="1800"/>
            </a:pPr>
            <a:endParaRPr sz="2000"/>
          </a:p>
          <a:p>
            <a:pPr lvl="0">
              <a:defRPr sz="1800"/>
            </a:pPr>
            <a:endParaRPr sz="2000"/>
          </a:p>
          <a:p>
            <a:pPr lvl="0">
              <a:defRPr sz="1800"/>
            </a:pPr>
            <a:r>
              <a:rPr sz="2000"/>
              <a:t>lower bound:  min{   }</a:t>
            </a:r>
          </a:p>
        </p:txBody>
      </p:sp>
      <p:sp>
        <p:nvSpPr>
          <p:cNvPr id="1768" name="Shape 1768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1769" name="Shape 1769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1772" name="Group 1772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1770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1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73" name="Shape 1773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774" name="Shape 177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Branch and Bound</a:t>
            </a:r>
          </a:p>
        </p:txBody>
      </p:sp>
      <p:sp>
        <p:nvSpPr>
          <p:cNvPr id="1775" name="Shape 1775"/>
          <p:cNvSpPr/>
          <p:nvPr/>
        </p:nvSpPr>
        <p:spPr>
          <a:xfrm>
            <a:off x="2463800" y="1022350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776" name="Shape 1776"/>
          <p:cNvSpPr/>
          <p:nvPr/>
        </p:nvSpPr>
        <p:spPr>
          <a:xfrm>
            <a:off x="2463800" y="136948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777" name="Shape 1777"/>
          <p:cNvSpPr/>
          <p:nvPr/>
        </p:nvSpPr>
        <p:spPr>
          <a:xfrm flipV="1">
            <a:off x="5354505" y="1099145"/>
            <a:ext cx="687884" cy="623525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778" name="Shape 1778"/>
          <p:cNvSpPr/>
          <p:nvPr/>
        </p:nvSpPr>
        <p:spPr>
          <a:xfrm flipH="1" flipV="1">
            <a:off x="6046183" y="1112779"/>
            <a:ext cx="743390" cy="594602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779" name="Shape 1779"/>
          <p:cNvSpPr/>
          <p:nvPr/>
        </p:nvSpPr>
        <p:spPr>
          <a:xfrm>
            <a:off x="6663266" y="1598083"/>
            <a:ext cx="194735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780" name="Shape 1780"/>
          <p:cNvSpPr/>
          <p:nvPr/>
        </p:nvSpPr>
        <p:spPr>
          <a:xfrm>
            <a:off x="5943600" y="1022350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781" name="Shape 1781"/>
          <p:cNvSpPr/>
          <p:nvPr/>
        </p:nvSpPr>
        <p:spPr>
          <a:xfrm>
            <a:off x="5249333" y="1640416"/>
            <a:ext cx="194734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782" name="Shape 1782"/>
          <p:cNvSpPr/>
          <p:nvPr/>
        </p:nvSpPr>
        <p:spPr>
          <a:xfrm>
            <a:off x="2904066" y="2766483"/>
            <a:ext cx="194735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type="body" idx="1"/>
          </p:nvPr>
        </p:nvSpPr>
        <p:spPr>
          <a:xfrm>
            <a:off x="391477" y="930725"/>
            <a:ext cx="7540626" cy="3353625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pPr lvl="0">
              <a:defRPr sz="1800"/>
            </a:pPr>
            <a:r>
              <a:rPr sz="2200"/>
              <a:t>geometric interpretation</a:t>
            </a:r>
          </a:p>
        </p:txBody>
      </p:sp>
      <p:sp>
        <p:nvSpPr>
          <p:cNvPr id="177" name="Shape 177"/>
          <p:cNvSpPr/>
          <p:nvPr/>
        </p:nvSpPr>
        <p:spPr>
          <a:xfrm>
            <a:off x="982386" y="1930909"/>
            <a:ext cx="2497024" cy="22083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236" fill="norm" stroke="1" extrusionOk="0">
                <a:moveTo>
                  <a:pt x="20727" y="582"/>
                </a:moveTo>
                <a:cubicBezTo>
                  <a:pt x="20872" y="1050"/>
                  <a:pt x="20996" y="1526"/>
                  <a:pt x="21098" y="2008"/>
                </a:cubicBezTo>
                <a:cubicBezTo>
                  <a:pt x="21489" y="3841"/>
                  <a:pt x="21573" y="5739"/>
                  <a:pt x="21341" y="7606"/>
                </a:cubicBezTo>
                <a:cubicBezTo>
                  <a:pt x="21265" y="8299"/>
                  <a:pt x="21027" y="8959"/>
                  <a:pt x="20651" y="9520"/>
                </a:cubicBezTo>
                <a:cubicBezTo>
                  <a:pt x="20106" y="10331"/>
                  <a:pt x="19346" y="10858"/>
                  <a:pt x="18555" y="11352"/>
                </a:cubicBezTo>
                <a:cubicBezTo>
                  <a:pt x="17764" y="11846"/>
                  <a:pt x="16942" y="12307"/>
                  <a:pt x="16263" y="12971"/>
                </a:cubicBezTo>
                <a:cubicBezTo>
                  <a:pt x="15501" y="13717"/>
                  <a:pt x="14955" y="14669"/>
                  <a:pt x="14720" y="15721"/>
                </a:cubicBezTo>
                <a:cubicBezTo>
                  <a:pt x="14487" y="16763"/>
                  <a:pt x="14568" y="17864"/>
                  <a:pt x="14751" y="18959"/>
                </a:cubicBezTo>
                <a:cubicBezTo>
                  <a:pt x="14836" y="19467"/>
                  <a:pt x="14941" y="19972"/>
                  <a:pt x="15040" y="20477"/>
                </a:cubicBezTo>
                <a:cubicBezTo>
                  <a:pt x="15090" y="20730"/>
                  <a:pt x="15138" y="20983"/>
                  <a:pt x="15184" y="21236"/>
                </a:cubicBezTo>
                <a:lnTo>
                  <a:pt x="13" y="21131"/>
                </a:lnTo>
                <a:cubicBezTo>
                  <a:pt x="-27" y="18644"/>
                  <a:pt x="27" y="16155"/>
                  <a:pt x="175" y="13673"/>
                </a:cubicBezTo>
                <a:cubicBezTo>
                  <a:pt x="249" y="12425"/>
                  <a:pt x="347" y="11179"/>
                  <a:pt x="469" y="9936"/>
                </a:cubicBezTo>
                <a:cubicBezTo>
                  <a:pt x="528" y="9322"/>
                  <a:pt x="659" y="8720"/>
                  <a:pt x="857" y="8144"/>
                </a:cubicBezTo>
                <a:cubicBezTo>
                  <a:pt x="1019" y="7673"/>
                  <a:pt x="1225" y="7222"/>
                  <a:pt x="1472" y="6799"/>
                </a:cubicBezTo>
                <a:cubicBezTo>
                  <a:pt x="2173" y="5557"/>
                  <a:pt x="3088" y="4491"/>
                  <a:pt x="4156" y="3660"/>
                </a:cubicBezTo>
                <a:cubicBezTo>
                  <a:pt x="5259" y="2801"/>
                  <a:pt x="6507" y="2205"/>
                  <a:pt x="7788" y="1714"/>
                </a:cubicBezTo>
                <a:cubicBezTo>
                  <a:pt x="11913" y="132"/>
                  <a:pt x="16309" y="-364"/>
                  <a:pt x="20633" y="263"/>
                </a:cubicBezTo>
              </a:path>
            </a:pathLst>
          </a:custGeom>
          <a:solidFill>
            <a:srgbClr val="00E200">
              <a:alpha val="15000"/>
            </a:srgbClr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78" name="Shape 178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179" name="Shape 179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182" name="Group 182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180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3" name="Shape 183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84" name="Shape 184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46799" tIns="46799" rIns="46799" bIns="46799"/>
          <a:lstStyle>
            <a:lvl1pPr algn="l"/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       Constrained Optimization</a:t>
            </a:r>
          </a:p>
        </p:txBody>
      </p:sp>
      <p:pic>
        <p:nvPicPr>
          <p:cNvPr id="185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99731" y="4289789"/>
            <a:ext cx="998386" cy="253016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hape 186"/>
          <p:cNvSpPr/>
          <p:nvPr/>
        </p:nvSpPr>
        <p:spPr>
          <a:xfrm>
            <a:off x="2682065" y="1623536"/>
            <a:ext cx="823891" cy="2557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15" h="21600" fill="norm" stroke="1" extrusionOk="0">
                <a:moveTo>
                  <a:pt x="10099" y="0"/>
                </a:moveTo>
                <a:cubicBezTo>
                  <a:pt x="14027" y="992"/>
                  <a:pt x="17008" y="2367"/>
                  <a:pt x="18661" y="3949"/>
                </a:cubicBezTo>
                <a:cubicBezTo>
                  <a:pt x="20327" y="5544"/>
                  <a:pt x="20567" y="7275"/>
                  <a:pt x="19350" y="8917"/>
                </a:cubicBezTo>
                <a:cubicBezTo>
                  <a:pt x="19132" y="9532"/>
                  <a:pt x="18456" y="10117"/>
                  <a:pt x="17390" y="10616"/>
                </a:cubicBezTo>
                <a:cubicBezTo>
                  <a:pt x="14303" y="12057"/>
                  <a:pt x="8761" y="12489"/>
                  <a:pt x="4931" y="13678"/>
                </a:cubicBezTo>
                <a:cubicBezTo>
                  <a:pt x="641" y="15011"/>
                  <a:pt x="-1033" y="17082"/>
                  <a:pt x="638" y="18991"/>
                </a:cubicBezTo>
                <a:lnTo>
                  <a:pt x="2957" y="21600"/>
                </a:lnTo>
              </a:path>
            </a:pathLst>
          </a:cu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grpSp>
        <p:nvGrpSpPr>
          <p:cNvPr id="189" name="Group 189"/>
          <p:cNvGrpSpPr/>
          <p:nvPr/>
        </p:nvGrpSpPr>
        <p:grpSpPr>
          <a:xfrm>
            <a:off x="5171510" y="50772"/>
            <a:ext cx="3849411" cy="1006754"/>
            <a:chOff x="-139699" y="-139700"/>
            <a:chExt cx="3849409" cy="1006752"/>
          </a:xfrm>
        </p:grpSpPr>
        <p:pic>
          <p:nvPicPr>
            <p:cNvPr id="187" name="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39700" y="-139700"/>
              <a:ext cx="3849411" cy="1006753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  <p:pic>
          <p:nvPicPr>
            <p:cNvPr id="188" name="pasted-image.pdf"/>
            <p:cNvPicPr/>
            <p:nvPr/>
          </p:nvPicPr>
          <p:blipFill>
            <a:blip r:embed="rId6">
              <a:extLst/>
            </a:blip>
            <a:srcRect l="0" t="0" r="0" b="0"/>
            <a:stretch>
              <a:fillRect/>
            </a:stretch>
          </p:blipFill>
          <p:spPr>
            <a:xfrm>
              <a:off x="143651" y="112652"/>
              <a:ext cx="3282624" cy="502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0" name="Shape 190"/>
          <p:cNvSpPr/>
          <p:nvPr/>
        </p:nvSpPr>
        <p:spPr>
          <a:xfrm>
            <a:off x="979471" y="1930312"/>
            <a:ext cx="2870279" cy="2180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222" fill="norm" stroke="1" extrusionOk="0">
                <a:moveTo>
                  <a:pt x="29" y="21222"/>
                </a:moveTo>
                <a:cubicBezTo>
                  <a:pt x="-22" y="18776"/>
                  <a:pt x="-5" y="16329"/>
                  <a:pt x="78" y="13885"/>
                </a:cubicBezTo>
                <a:cubicBezTo>
                  <a:pt x="155" y="11610"/>
                  <a:pt x="281" y="9230"/>
                  <a:pt x="1165" y="7118"/>
                </a:cubicBezTo>
                <a:cubicBezTo>
                  <a:pt x="2709" y="3431"/>
                  <a:pt x="5719" y="1869"/>
                  <a:pt x="8592" y="985"/>
                </a:cubicBezTo>
                <a:cubicBezTo>
                  <a:pt x="12730" y="-289"/>
                  <a:pt x="17116" y="-378"/>
                  <a:pt x="21578" y="1017"/>
                </a:cubicBezTo>
              </a:path>
            </a:pathLst>
          </a:cu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191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49987" y="1734905"/>
            <a:ext cx="998385" cy="2530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6" name="Group 196"/>
          <p:cNvGrpSpPr/>
          <p:nvPr/>
        </p:nvGrpSpPr>
        <p:grpSpPr>
          <a:xfrm>
            <a:off x="194627" y="3494793"/>
            <a:ext cx="1366243" cy="1212460"/>
            <a:chOff x="0" y="0"/>
            <a:chExt cx="1366242" cy="1212459"/>
          </a:xfrm>
        </p:grpSpPr>
        <p:sp>
          <p:nvSpPr>
            <p:cNvPr id="192" name="Shape 192"/>
            <p:cNvSpPr/>
            <p:nvPr/>
          </p:nvSpPr>
          <p:spPr>
            <a:xfrm>
              <a:off x="286124" y="979822"/>
              <a:ext cx="84929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93" name="Shape 193"/>
            <p:cNvSpPr/>
            <p:nvPr/>
          </p:nvSpPr>
          <p:spPr>
            <a:xfrm flipV="1">
              <a:off x="301159" y="123389"/>
              <a:ext cx="6422" cy="8492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94" name="pasted-image.pdf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02756" y="1036802"/>
              <a:ext cx="263487" cy="1756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5" name="pasted-image.pdf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271470" cy="1756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Shape 1784"/>
          <p:cNvSpPr/>
          <p:nvPr>
            <p:ph type="body" idx="1"/>
          </p:nvPr>
        </p:nvSpPr>
        <p:spPr>
          <a:xfrm>
            <a:off x="401637" y="947853"/>
            <a:ext cx="7540626" cy="3831994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active node</a:t>
            </a:r>
            <a:endParaRPr sz="2000"/>
          </a:p>
          <a:p>
            <a:pPr lvl="0">
              <a:defRPr sz="1800"/>
            </a:pPr>
            <a:r>
              <a:rPr sz="2000"/>
              <a:t>finished node</a:t>
            </a:r>
            <a:endParaRPr sz="2000"/>
          </a:p>
          <a:p>
            <a:pPr lvl="0">
              <a:defRPr sz="1800"/>
            </a:pPr>
            <a:r>
              <a:rPr sz="2000"/>
              <a:t>feasible node</a:t>
            </a:r>
            <a:endParaRPr sz="2000"/>
          </a:p>
          <a:p>
            <a:pPr lvl="0">
              <a:defRPr sz="1800"/>
            </a:pPr>
            <a:endParaRPr sz="2000"/>
          </a:p>
          <a:p>
            <a:pPr lvl="0">
              <a:defRPr sz="1800"/>
            </a:pPr>
            <a:endParaRPr sz="2000"/>
          </a:p>
          <a:p>
            <a:pPr lvl="0">
              <a:defRPr sz="1800"/>
            </a:pPr>
            <a:r>
              <a:rPr sz="2000"/>
              <a:t>lower bound:  min{   }</a:t>
            </a:r>
          </a:p>
        </p:txBody>
      </p:sp>
      <p:sp>
        <p:nvSpPr>
          <p:cNvPr id="1785" name="Shape 1785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1786" name="Shape 1786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1789" name="Group 1789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1787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8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90" name="Shape 1790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791" name="Shape 17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Branch and Bound</a:t>
            </a:r>
          </a:p>
        </p:txBody>
      </p:sp>
      <p:sp>
        <p:nvSpPr>
          <p:cNvPr id="1792" name="Shape 1792"/>
          <p:cNvSpPr/>
          <p:nvPr/>
        </p:nvSpPr>
        <p:spPr>
          <a:xfrm>
            <a:off x="2463800" y="1022350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793" name="Shape 1793"/>
          <p:cNvSpPr/>
          <p:nvPr/>
        </p:nvSpPr>
        <p:spPr>
          <a:xfrm>
            <a:off x="2463800" y="136948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794" name="Shape 1794"/>
          <p:cNvSpPr/>
          <p:nvPr/>
        </p:nvSpPr>
        <p:spPr>
          <a:xfrm>
            <a:off x="2463800" y="1716616"/>
            <a:ext cx="194734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E2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795" name="Shape 1795"/>
          <p:cNvSpPr/>
          <p:nvPr/>
        </p:nvSpPr>
        <p:spPr>
          <a:xfrm flipV="1">
            <a:off x="5354505" y="1099145"/>
            <a:ext cx="687884" cy="623525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796" name="Shape 1796"/>
          <p:cNvSpPr/>
          <p:nvPr/>
        </p:nvSpPr>
        <p:spPr>
          <a:xfrm flipH="1" flipV="1">
            <a:off x="6046183" y="1112779"/>
            <a:ext cx="743390" cy="594602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797" name="Shape 1797"/>
          <p:cNvSpPr/>
          <p:nvPr/>
        </p:nvSpPr>
        <p:spPr>
          <a:xfrm>
            <a:off x="6663266" y="1598083"/>
            <a:ext cx="194735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798" name="Shape 1798"/>
          <p:cNvSpPr/>
          <p:nvPr/>
        </p:nvSpPr>
        <p:spPr>
          <a:xfrm>
            <a:off x="5943600" y="1022350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799" name="Shape 1799"/>
          <p:cNvSpPr/>
          <p:nvPr/>
        </p:nvSpPr>
        <p:spPr>
          <a:xfrm flipV="1">
            <a:off x="4643305" y="1742611"/>
            <a:ext cx="687884" cy="623525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800" name="Shape 1800"/>
          <p:cNvSpPr/>
          <p:nvPr/>
        </p:nvSpPr>
        <p:spPr>
          <a:xfrm flipH="1" flipV="1">
            <a:off x="5326516" y="1747779"/>
            <a:ext cx="343274" cy="596785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801" name="Shape 1801"/>
          <p:cNvSpPr/>
          <p:nvPr/>
        </p:nvSpPr>
        <p:spPr>
          <a:xfrm>
            <a:off x="5571066" y="2250016"/>
            <a:ext cx="194735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802" name="Shape 1802"/>
          <p:cNvSpPr/>
          <p:nvPr/>
        </p:nvSpPr>
        <p:spPr>
          <a:xfrm>
            <a:off x="5249333" y="1640416"/>
            <a:ext cx="194734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803" name="Shape 1803"/>
          <p:cNvSpPr/>
          <p:nvPr/>
        </p:nvSpPr>
        <p:spPr>
          <a:xfrm flipV="1">
            <a:off x="4622845" y="2407115"/>
            <a:ext cx="1" cy="831088"/>
          </a:xfrm>
          <a:prstGeom prst="line">
            <a:avLst/>
          </a:prstGeom>
          <a:ln w="25400">
            <a:solidFill>
              <a:srgbClr val="1C4672"/>
            </a:solidFill>
            <a:prstDash val="sysDot"/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804" name="Shape 1804"/>
          <p:cNvSpPr/>
          <p:nvPr/>
        </p:nvSpPr>
        <p:spPr>
          <a:xfrm>
            <a:off x="4538133" y="228388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805" name="Shape 1805"/>
          <p:cNvSpPr/>
          <p:nvPr/>
        </p:nvSpPr>
        <p:spPr>
          <a:xfrm>
            <a:off x="4525478" y="3206750"/>
            <a:ext cx="194735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E2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pic>
        <p:nvPicPr>
          <p:cNvPr id="1806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9833" y="3535929"/>
            <a:ext cx="787376" cy="306843"/>
          </a:xfrm>
          <a:prstGeom prst="rect">
            <a:avLst/>
          </a:prstGeom>
          <a:ln w="12700">
            <a:miter lim="400000"/>
          </a:ln>
        </p:spPr>
      </p:pic>
      <p:sp>
        <p:nvSpPr>
          <p:cNvPr id="1807" name="Shape 1807"/>
          <p:cNvSpPr/>
          <p:nvPr/>
        </p:nvSpPr>
        <p:spPr>
          <a:xfrm>
            <a:off x="2904066" y="2766483"/>
            <a:ext cx="194735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Shape 1809"/>
          <p:cNvSpPr/>
          <p:nvPr>
            <p:ph type="body" idx="1"/>
          </p:nvPr>
        </p:nvSpPr>
        <p:spPr>
          <a:xfrm>
            <a:off x="401637" y="947853"/>
            <a:ext cx="7540626" cy="3831994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active node</a:t>
            </a:r>
            <a:endParaRPr sz="2000"/>
          </a:p>
          <a:p>
            <a:pPr lvl="0">
              <a:defRPr sz="1800"/>
            </a:pPr>
            <a:r>
              <a:rPr sz="2000"/>
              <a:t>finished node</a:t>
            </a:r>
            <a:endParaRPr sz="2000"/>
          </a:p>
          <a:p>
            <a:pPr lvl="0">
              <a:defRPr sz="1800"/>
            </a:pPr>
            <a:r>
              <a:rPr sz="2000"/>
              <a:t>feasible node</a:t>
            </a:r>
            <a:endParaRPr sz="2000"/>
          </a:p>
          <a:p>
            <a:pPr lvl="0">
              <a:defRPr sz="1800"/>
            </a:pPr>
            <a:endParaRPr sz="2000"/>
          </a:p>
          <a:p>
            <a:pPr lvl="0">
              <a:defRPr sz="1800"/>
            </a:pPr>
            <a:endParaRPr sz="2000"/>
          </a:p>
          <a:p>
            <a:pPr lvl="0">
              <a:defRPr sz="1800"/>
            </a:pPr>
            <a:r>
              <a:rPr sz="2000"/>
              <a:t>lower bound:  min{   }</a:t>
            </a:r>
          </a:p>
        </p:txBody>
      </p:sp>
      <p:sp>
        <p:nvSpPr>
          <p:cNvPr id="1810" name="Shape 1810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1811" name="Shape 1811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1814" name="Group 1814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1812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3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15" name="Shape 1815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816" name="Shape 18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Branch and Bound</a:t>
            </a:r>
          </a:p>
        </p:txBody>
      </p:sp>
      <p:sp>
        <p:nvSpPr>
          <p:cNvPr id="1817" name="Shape 1817"/>
          <p:cNvSpPr/>
          <p:nvPr/>
        </p:nvSpPr>
        <p:spPr>
          <a:xfrm>
            <a:off x="2463800" y="1022350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818" name="Shape 1818"/>
          <p:cNvSpPr/>
          <p:nvPr/>
        </p:nvSpPr>
        <p:spPr>
          <a:xfrm>
            <a:off x="2463800" y="136948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819" name="Shape 1819"/>
          <p:cNvSpPr/>
          <p:nvPr/>
        </p:nvSpPr>
        <p:spPr>
          <a:xfrm>
            <a:off x="2463800" y="1716616"/>
            <a:ext cx="194734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E2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820" name="Shape 1820"/>
          <p:cNvSpPr/>
          <p:nvPr/>
        </p:nvSpPr>
        <p:spPr>
          <a:xfrm flipV="1">
            <a:off x="5354505" y="1099145"/>
            <a:ext cx="687884" cy="623525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821" name="Shape 1821"/>
          <p:cNvSpPr/>
          <p:nvPr/>
        </p:nvSpPr>
        <p:spPr>
          <a:xfrm flipH="1" flipV="1">
            <a:off x="6046183" y="1112779"/>
            <a:ext cx="743390" cy="594602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822" name="Shape 1822"/>
          <p:cNvSpPr/>
          <p:nvPr/>
        </p:nvSpPr>
        <p:spPr>
          <a:xfrm>
            <a:off x="6663266" y="1598083"/>
            <a:ext cx="194735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823" name="Shape 1823"/>
          <p:cNvSpPr/>
          <p:nvPr/>
        </p:nvSpPr>
        <p:spPr>
          <a:xfrm>
            <a:off x="5943600" y="1022350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824" name="Shape 1824"/>
          <p:cNvSpPr/>
          <p:nvPr/>
        </p:nvSpPr>
        <p:spPr>
          <a:xfrm flipV="1">
            <a:off x="4643305" y="1742611"/>
            <a:ext cx="687884" cy="623525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825" name="Shape 1825"/>
          <p:cNvSpPr/>
          <p:nvPr/>
        </p:nvSpPr>
        <p:spPr>
          <a:xfrm flipH="1" flipV="1">
            <a:off x="5326516" y="1747779"/>
            <a:ext cx="343274" cy="596785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826" name="Shape 1826"/>
          <p:cNvSpPr/>
          <p:nvPr/>
        </p:nvSpPr>
        <p:spPr>
          <a:xfrm>
            <a:off x="5571066" y="2250016"/>
            <a:ext cx="194735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827" name="Shape 1827"/>
          <p:cNvSpPr/>
          <p:nvPr/>
        </p:nvSpPr>
        <p:spPr>
          <a:xfrm>
            <a:off x="5249333" y="1640416"/>
            <a:ext cx="194734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828" name="Shape 1828"/>
          <p:cNvSpPr/>
          <p:nvPr/>
        </p:nvSpPr>
        <p:spPr>
          <a:xfrm flipV="1">
            <a:off x="4622845" y="2407115"/>
            <a:ext cx="1" cy="831088"/>
          </a:xfrm>
          <a:prstGeom prst="line">
            <a:avLst/>
          </a:prstGeom>
          <a:ln w="25400">
            <a:solidFill>
              <a:srgbClr val="1C4672"/>
            </a:solidFill>
            <a:prstDash val="sysDot"/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829" name="Shape 1829"/>
          <p:cNvSpPr/>
          <p:nvPr/>
        </p:nvSpPr>
        <p:spPr>
          <a:xfrm>
            <a:off x="4538133" y="228388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830" name="Shape 1830"/>
          <p:cNvSpPr/>
          <p:nvPr/>
        </p:nvSpPr>
        <p:spPr>
          <a:xfrm>
            <a:off x="4525478" y="3206750"/>
            <a:ext cx="194735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E2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grpSp>
        <p:nvGrpSpPr>
          <p:cNvPr id="1835" name="Group 1835"/>
          <p:cNvGrpSpPr/>
          <p:nvPr/>
        </p:nvGrpSpPr>
        <p:grpSpPr>
          <a:xfrm>
            <a:off x="4115309" y="3492582"/>
            <a:ext cx="3445142" cy="473887"/>
            <a:chOff x="0" y="0"/>
            <a:chExt cx="3445141" cy="473886"/>
          </a:xfrm>
        </p:grpSpPr>
        <p:sp>
          <p:nvSpPr>
            <p:cNvPr id="1831" name="Shape 1831"/>
            <p:cNvSpPr/>
            <p:nvPr/>
          </p:nvSpPr>
          <p:spPr>
            <a:xfrm>
              <a:off x="0" y="0"/>
              <a:ext cx="3445142" cy="473887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E200"/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pic>
          <p:nvPicPr>
            <p:cNvPr id="1832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44523" y="43346"/>
              <a:ext cx="787376" cy="3068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33" name="Shape 1833"/>
            <p:cNvSpPr/>
            <p:nvPr/>
          </p:nvSpPr>
          <p:spPr>
            <a:xfrm>
              <a:off x="1097677" y="43616"/>
              <a:ext cx="773603" cy="328166"/>
            </a:xfrm>
            <a:prstGeom prst="rightArrow">
              <a:avLst>
                <a:gd name="adj1" fmla="val 32080"/>
                <a:gd name="adj2" fmla="val 103746"/>
              </a:avLst>
            </a:prstGeom>
            <a:solidFill>
              <a:srgbClr val="EEF4FF"/>
            </a:solidFill>
            <a:ln w="25400" cap="flat">
              <a:solidFill>
                <a:srgbClr val="1C4672"/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r>
                <a:t>0</a:t>
              </a:r>
            </a:p>
          </p:txBody>
        </p:sp>
        <p:sp>
          <p:nvSpPr>
            <p:cNvPr id="1834" name="Shape 1834"/>
            <p:cNvSpPr/>
            <p:nvPr/>
          </p:nvSpPr>
          <p:spPr>
            <a:xfrm>
              <a:off x="2029872" y="32560"/>
              <a:ext cx="1388006" cy="350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/>
              <a:r>
                <a:t>upper bound</a:t>
              </a:r>
            </a:p>
          </p:txBody>
        </p:sp>
      </p:grpSp>
      <p:sp>
        <p:nvSpPr>
          <p:cNvPr id="1836" name="Shape 1836"/>
          <p:cNvSpPr/>
          <p:nvPr/>
        </p:nvSpPr>
        <p:spPr>
          <a:xfrm>
            <a:off x="2904066" y="2766483"/>
            <a:ext cx="194735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Shape 1838"/>
          <p:cNvSpPr/>
          <p:nvPr/>
        </p:nvSpPr>
        <p:spPr>
          <a:xfrm flipV="1">
            <a:off x="5668433" y="2380164"/>
            <a:ext cx="1" cy="831088"/>
          </a:xfrm>
          <a:prstGeom prst="line">
            <a:avLst/>
          </a:prstGeom>
          <a:ln w="25400">
            <a:solidFill>
              <a:srgbClr val="1C4672"/>
            </a:solidFill>
            <a:prstDash val="sysDot"/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839" name="Shape 1839"/>
          <p:cNvSpPr/>
          <p:nvPr/>
        </p:nvSpPr>
        <p:spPr>
          <a:xfrm>
            <a:off x="5571066" y="3179798"/>
            <a:ext cx="194735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E2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840" name="Shape 1840"/>
          <p:cNvSpPr/>
          <p:nvPr>
            <p:ph type="body" idx="1"/>
          </p:nvPr>
        </p:nvSpPr>
        <p:spPr>
          <a:xfrm>
            <a:off x="401637" y="947853"/>
            <a:ext cx="7540626" cy="3831994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active node</a:t>
            </a:r>
            <a:endParaRPr sz="2000"/>
          </a:p>
          <a:p>
            <a:pPr lvl="0">
              <a:defRPr sz="1800"/>
            </a:pPr>
            <a:r>
              <a:rPr sz="2000"/>
              <a:t>finished node</a:t>
            </a:r>
            <a:endParaRPr sz="2000"/>
          </a:p>
          <a:p>
            <a:pPr lvl="0">
              <a:defRPr sz="1800"/>
            </a:pPr>
            <a:r>
              <a:rPr sz="2000"/>
              <a:t>feasible node</a:t>
            </a:r>
            <a:endParaRPr sz="2000"/>
          </a:p>
          <a:p>
            <a:pPr lvl="0">
              <a:defRPr sz="1800"/>
            </a:pPr>
            <a:endParaRPr sz="2000"/>
          </a:p>
          <a:p>
            <a:pPr lvl="0">
              <a:defRPr sz="1800"/>
            </a:pPr>
            <a:endParaRPr sz="2000"/>
          </a:p>
          <a:p>
            <a:pPr lvl="0">
              <a:defRPr sz="1800"/>
            </a:pPr>
            <a:r>
              <a:rPr sz="2000"/>
              <a:t>lower bound:  min{   }</a:t>
            </a:r>
            <a:endParaRPr sz="2000"/>
          </a:p>
          <a:p>
            <a:pPr lvl="0">
              <a:defRPr sz="1800"/>
            </a:pPr>
            <a:r>
              <a:rPr sz="2000"/>
              <a:t>upper bound: min{   }</a:t>
            </a:r>
          </a:p>
        </p:txBody>
      </p:sp>
      <p:sp>
        <p:nvSpPr>
          <p:cNvPr id="1841" name="Shape 1841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1842" name="Shape 1842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1845" name="Group 1845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1843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44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6" name="Shape 1846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847" name="Shape 18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Branch and Bound</a:t>
            </a:r>
          </a:p>
        </p:txBody>
      </p:sp>
      <p:sp>
        <p:nvSpPr>
          <p:cNvPr id="1848" name="Shape 1848"/>
          <p:cNvSpPr/>
          <p:nvPr/>
        </p:nvSpPr>
        <p:spPr>
          <a:xfrm>
            <a:off x="2463800" y="1022350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849" name="Shape 1849"/>
          <p:cNvSpPr/>
          <p:nvPr/>
        </p:nvSpPr>
        <p:spPr>
          <a:xfrm>
            <a:off x="2463800" y="136948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850" name="Shape 1850"/>
          <p:cNvSpPr/>
          <p:nvPr/>
        </p:nvSpPr>
        <p:spPr>
          <a:xfrm>
            <a:off x="2463800" y="1716616"/>
            <a:ext cx="194734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E2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851" name="Shape 1851"/>
          <p:cNvSpPr/>
          <p:nvPr/>
        </p:nvSpPr>
        <p:spPr>
          <a:xfrm flipV="1">
            <a:off x="5354505" y="1099145"/>
            <a:ext cx="687884" cy="623525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852" name="Shape 1852"/>
          <p:cNvSpPr/>
          <p:nvPr/>
        </p:nvSpPr>
        <p:spPr>
          <a:xfrm flipH="1" flipV="1">
            <a:off x="6046183" y="1112779"/>
            <a:ext cx="743390" cy="594602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853" name="Shape 1853"/>
          <p:cNvSpPr/>
          <p:nvPr/>
        </p:nvSpPr>
        <p:spPr>
          <a:xfrm>
            <a:off x="6663266" y="1598083"/>
            <a:ext cx="194735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854" name="Shape 1854"/>
          <p:cNvSpPr/>
          <p:nvPr/>
        </p:nvSpPr>
        <p:spPr>
          <a:xfrm>
            <a:off x="5943600" y="1022350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855" name="Shape 1855"/>
          <p:cNvSpPr/>
          <p:nvPr/>
        </p:nvSpPr>
        <p:spPr>
          <a:xfrm flipV="1">
            <a:off x="4643305" y="1742611"/>
            <a:ext cx="687884" cy="623525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856" name="Shape 1856"/>
          <p:cNvSpPr/>
          <p:nvPr/>
        </p:nvSpPr>
        <p:spPr>
          <a:xfrm flipH="1" flipV="1">
            <a:off x="5326516" y="1747779"/>
            <a:ext cx="343274" cy="596785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857" name="Shape 1857"/>
          <p:cNvSpPr/>
          <p:nvPr/>
        </p:nvSpPr>
        <p:spPr>
          <a:xfrm>
            <a:off x="5571066" y="2250016"/>
            <a:ext cx="194735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858" name="Shape 1858"/>
          <p:cNvSpPr/>
          <p:nvPr/>
        </p:nvSpPr>
        <p:spPr>
          <a:xfrm>
            <a:off x="5249333" y="1640416"/>
            <a:ext cx="194734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859" name="Shape 1859"/>
          <p:cNvSpPr/>
          <p:nvPr/>
        </p:nvSpPr>
        <p:spPr>
          <a:xfrm flipV="1">
            <a:off x="4622845" y="2407115"/>
            <a:ext cx="1" cy="831088"/>
          </a:xfrm>
          <a:prstGeom prst="line">
            <a:avLst/>
          </a:prstGeom>
          <a:ln w="25400">
            <a:solidFill>
              <a:srgbClr val="1C4672"/>
            </a:solidFill>
            <a:prstDash val="sysDot"/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860" name="Shape 1860"/>
          <p:cNvSpPr/>
          <p:nvPr/>
        </p:nvSpPr>
        <p:spPr>
          <a:xfrm>
            <a:off x="4538133" y="228388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861" name="Shape 1861"/>
          <p:cNvSpPr/>
          <p:nvPr/>
        </p:nvSpPr>
        <p:spPr>
          <a:xfrm>
            <a:off x="4525478" y="3206750"/>
            <a:ext cx="194735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E2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grpSp>
        <p:nvGrpSpPr>
          <p:cNvPr id="1866" name="Group 1866"/>
          <p:cNvGrpSpPr/>
          <p:nvPr/>
        </p:nvGrpSpPr>
        <p:grpSpPr>
          <a:xfrm>
            <a:off x="4115309" y="3492582"/>
            <a:ext cx="3445142" cy="473887"/>
            <a:chOff x="0" y="0"/>
            <a:chExt cx="3445141" cy="473886"/>
          </a:xfrm>
        </p:grpSpPr>
        <p:sp>
          <p:nvSpPr>
            <p:cNvPr id="1862" name="Shape 1862"/>
            <p:cNvSpPr/>
            <p:nvPr/>
          </p:nvSpPr>
          <p:spPr>
            <a:xfrm>
              <a:off x="0" y="0"/>
              <a:ext cx="3445142" cy="473887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E200"/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pic>
          <p:nvPicPr>
            <p:cNvPr id="1863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44523" y="43346"/>
              <a:ext cx="787376" cy="3068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64" name="Shape 1864"/>
            <p:cNvSpPr/>
            <p:nvPr/>
          </p:nvSpPr>
          <p:spPr>
            <a:xfrm>
              <a:off x="1097677" y="43616"/>
              <a:ext cx="773603" cy="328166"/>
            </a:xfrm>
            <a:prstGeom prst="rightArrow">
              <a:avLst>
                <a:gd name="adj1" fmla="val 32080"/>
                <a:gd name="adj2" fmla="val 103746"/>
              </a:avLst>
            </a:prstGeom>
            <a:solidFill>
              <a:srgbClr val="EEF4FF"/>
            </a:solidFill>
            <a:ln w="25400" cap="flat">
              <a:solidFill>
                <a:srgbClr val="1C4672"/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r>
                <a:t>0</a:t>
              </a:r>
            </a:p>
          </p:txBody>
        </p:sp>
        <p:sp>
          <p:nvSpPr>
            <p:cNvPr id="1865" name="Shape 1865"/>
            <p:cNvSpPr/>
            <p:nvPr/>
          </p:nvSpPr>
          <p:spPr>
            <a:xfrm>
              <a:off x="2029872" y="32560"/>
              <a:ext cx="1388006" cy="350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/>
              <a:r>
                <a:t>upper bound</a:t>
              </a:r>
            </a:p>
          </p:txBody>
        </p:sp>
      </p:grpSp>
      <p:sp>
        <p:nvSpPr>
          <p:cNvPr id="1867" name="Shape 1867"/>
          <p:cNvSpPr/>
          <p:nvPr/>
        </p:nvSpPr>
        <p:spPr>
          <a:xfrm>
            <a:off x="2904066" y="2766483"/>
            <a:ext cx="194735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868" name="Shape 1868"/>
          <p:cNvSpPr/>
          <p:nvPr/>
        </p:nvSpPr>
        <p:spPr>
          <a:xfrm>
            <a:off x="2904066" y="3139016"/>
            <a:ext cx="194735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E2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Shape 1870"/>
          <p:cNvSpPr/>
          <p:nvPr/>
        </p:nvSpPr>
        <p:spPr>
          <a:xfrm flipV="1">
            <a:off x="5668433" y="2380164"/>
            <a:ext cx="1" cy="831088"/>
          </a:xfrm>
          <a:prstGeom prst="line">
            <a:avLst/>
          </a:prstGeom>
          <a:ln w="25400">
            <a:solidFill>
              <a:srgbClr val="1C4672"/>
            </a:solidFill>
            <a:prstDash val="sysDot"/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871" name="Shape 1871"/>
          <p:cNvSpPr/>
          <p:nvPr/>
        </p:nvSpPr>
        <p:spPr>
          <a:xfrm>
            <a:off x="5571066" y="3179798"/>
            <a:ext cx="194735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E2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872" name="Shape 1872"/>
          <p:cNvSpPr/>
          <p:nvPr>
            <p:ph type="body" idx="1"/>
          </p:nvPr>
        </p:nvSpPr>
        <p:spPr>
          <a:xfrm>
            <a:off x="401637" y="947853"/>
            <a:ext cx="7540626" cy="3831994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active node</a:t>
            </a:r>
            <a:endParaRPr sz="2000"/>
          </a:p>
          <a:p>
            <a:pPr lvl="0">
              <a:defRPr sz="1800"/>
            </a:pPr>
            <a:r>
              <a:rPr sz="2000"/>
              <a:t>finished node</a:t>
            </a:r>
            <a:endParaRPr sz="2000"/>
          </a:p>
          <a:p>
            <a:pPr lvl="0">
              <a:defRPr sz="1800"/>
            </a:pPr>
            <a:r>
              <a:rPr sz="2000"/>
              <a:t>feasible node</a:t>
            </a:r>
            <a:endParaRPr sz="2000"/>
          </a:p>
          <a:p>
            <a:pPr lvl="0">
              <a:defRPr sz="1800"/>
            </a:pPr>
            <a:endParaRPr sz="2000"/>
          </a:p>
          <a:p>
            <a:pPr lvl="0">
              <a:defRPr sz="1800"/>
            </a:pPr>
            <a:endParaRPr sz="2000"/>
          </a:p>
          <a:p>
            <a:pPr lvl="0">
              <a:defRPr sz="1800"/>
            </a:pPr>
            <a:r>
              <a:rPr sz="2000"/>
              <a:t>lower bound:  min{   }</a:t>
            </a:r>
            <a:endParaRPr sz="2000"/>
          </a:p>
          <a:p>
            <a:pPr lvl="0">
              <a:defRPr sz="1800"/>
            </a:pPr>
            <a:r>
              <a:rPr sz="2000"/>
              <a:t>upper bound: min{   }</a:t>
            </a:r>
          </a:p>
        </p:txBody>
      </p:sp>
      <p:sp>
        <p:nvSpPr>
          <p:cNvPr id="1873" name="Shape 1873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1874" name="Shape 1874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1877" name="Group 1877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1875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76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78" name="Shape 1878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879" name="Shape 18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Branch and Bound</a:t>
            </a:r>
          </a:p>
        </p:txBody>
      </p:sp>
      <p:sp>
        <p:nvSpPr>
          <p:cNvPr id="1880" name="Shape 1880"/>
          <p:cNvSpPr/>
          <p:nvPr/>
        </p:nvSpPr>
        <p:spPr>
          <a:xfrm>
            <a:off x="2463800" y="1022350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881" name="Shape 1881"/>
          <p:cNvSpPr/>
          <p:nvPr/>
        </p:nvSpPr>
        <p:spPr>
          <a:xfrm>
            <a:off x="2463800" y="136948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882" name="Shape 1882"/>
          <p:cNvSpPr/>
          <p:nvPr/>
        </p:nvSpPr>
        <p:spPr>
          <a:xfrm>
            <a:off x="2463800" y="1716616"/>
            <a:ext cx="194734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E2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883" name="Shape 1883"/>
          <p:cNvSpPr/>
          <p:nvPr/>
        </p:nvSpPr>
        <p:spPr>
          <a:xfrm flipV="1">
            <a:off x="5354505" y="1099145"/>
            <a:ext cx="687884" cy="623525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884" name="Shape 1884"/>
          <p:cNvSpPr/>
          <p:nvPr/>
        </p:nvSpPr>
        <p:spPr>
          <a:xfrm flipH="1" flipV="1">
            <a:off x="6046183" y="1112779"/>
            <a:ext cx="743390" cy="594602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885" name="Shape 1885"/>
          <p:cNvSpPr/>
          <p:nvPr/>
        </p:nvSpPr>
        <p:spPr>
          <a:xfrm>
            <a:off x="6663266" y="1598083"/>
            <a:ext cx="194735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886" name="Shape 1886"/>
          <p:cNvSpPr/>
          <p:nvPr/>
        </p:nvSpPr>
        <p:spPr>
          <a:xfrm>
            <a:off x="5943600" y="1022350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887" name="Shape 1887"/>
          <p:cNvSpPr/>
          <p:nvPr/>
        </p:nvSpPr>
        <p:spPr>
          <a:xfrm flipV="1">
            <a:off x="4643305" y="1742611"/>
            <a:ext cx="687884" cy="623525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888" name="Shape 1888"/>
          <p:cNvSpPr/>
          <p:nvPr/>
        </p:nvSpPr>
        <p:spPr>
          <a:xfrm flipH="1" flipV="1">
            <a:off x="5326516" y="1747779"/>
            <a:ext cx="343274" cy="596785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889" name="Shape 1889"/>
          <p:cNvSpPr/>
          <p:nvPr/>
        </p:nvSpPr>
        <p:spPr>
          <a:xfrm>
            <a:off x="5571066" y="2250016"/>
            <a:ext cx="194735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890" name="Shape 1890"/>
          <p:cNvSpPr/>
          <p:nvPr/>
        </p:nvSpPr>
        <p:spPr>
          <a:xfrm>
            <a:off x="5249333" y="1640416"/>
            <a:ext cx="194734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891" name="Shape 1891"/>
          <p:cNvSpPr/>
          <p:nvPr/>
        </p:nvSpPr>
        <p:spPr>
          <a:xfrm flipV="1">
            <a:off x="4622845" y="2407115"/>
            <a:ext cx="1" cy="831088"/>
          </a:xfrm>
          <a:prstGeom prst="line">
            <a:avLst/>
          </a:prstGeom>
          <a:ln w="25400">
            <a:solidFill>
              <a:srgbClr val="1C4672"/>
            </a:solidFill>
            <a:prstDash val="sysDot"/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892" name="Shape 1892"/>
          <p:cNvSpPr/>
          <p:nvPr/>
        </p:nvSpPr>
        <p:spPr>
          <a:xfrm>
            <a:off x="4538133" y="228388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893" name="Shape 1893"/>
          <p:cNvSpPr/>
          <p:nvPr/>
        </p:nvSpPr>
        <p:spPr>
          <a:xfrm>
            <a:off x="4525478" y="3206750"/>
            <a:ext cx="194735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E2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894" name="Shape 1894"/>
          <p:cNvSpPr/>
          <p:nvPr/>
        </p:nvSpPr>
        <p:spPr>
          <a:xfrm>
            <a:off x="2904066" y="2766483"/>
            <a:ext cx="194735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895" name="Shape 1895"/>
          <p:cNvSpPr/>
          <p:nvPr/>
        </p:nvSpPr>
        <p:spPr>
          <a:xfrm>
            <a:off x="2904066" y="3139016"/>
            <a:ext cx="194735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E2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grpSp>
        <p:nvGrpSpPr>
          <p:cNvPr id="1899" name="Group 1899"/>
          <p:cNvGrpSpPr/>
          <p:nvPr/>
        </p:nvGrpSpPr>
        <p:grpSpPr>
          <a:xfrm>
            <a:off x="7061709" y="1802369"/>
            <a:ext cx="2152634" cy="891767"/>
            <a:chOff x="0" y="0"/>
            <a:chExt cx="2152633" cy="891765"/>
          </a:xfrm>
        </p:grpSpPr>
        <p:sp>
          <p:nvSpPr>
            <p:cNvPr id="1896" name="Shape 1896"/>
            <p:cNvSpPr/>
            <p:nvPr/>
          </p:nvSpPr>
          <p:spPr>
            <a:xfrm>
              <a:off x="0" y="3528"/>
              <a:ext cx="2053599" cy="88823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1C4672"/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lvl="0"/>
            </a:p>
          </p:txBody>
        </p:sp>
        <p:sp>
          <p:nvSpPr>
            <p:cNvPr id="1897" name="Shape 1897"/>
            <p:cNvSpPr/>
            <p:nvPr/>
          </p:nvSpPr>
          <p:spPr>
            <a:xfrm>
              <a:off x="8729" y="0"/>
              <a:ext cx="2143905" cy="8840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/>
              <a:r>
                <a:rPr b="1"/>
                <a:t>pruning</a:t>
              </a:r>
              <a:endParaRPr b="1"/>
            </a:p>
            <a:p>
              <a:pPr lvl="0"/>
              <a:r>
                <a:t>if     &gt;  upper bound</a:t>
              </a:r>
            </a:p>
            <a:p>
              <a:pPr lvl="0"/>
              <a:r>
                <a:t>(or infeasible)</a:t>
              </a:r>
            </a:p>
          </p:txBody>
        </p:sp>
        <p:sp>
          <p:nvSpPr>
            <p:cNvPr id="1898" name="Shape 1898"/>
            <p:cNvSpPr/>
            <p:nvPr/>
          </p:nvSpPr>
          <p:spPr>
            <a:xfrm>
              <a:off x="228090" y="346046"/>
              <a:ext cx="194735" cy="194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</p:spTree>
  </p:cSld>
  <p:clrMapOvr>
    <a:masterClrMapping/>
  </p:clrMapOvr>
  <p:transition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" name="Shape 1901"/>
          <p:cNvSpPr/>
          <p:nvPr>
            <p:ph type="body" idx="1"/>
          </p:nvPr>
        </p:nvSpPr>
        <p:spPr>
          <a:xfrm>
            <a:off x="401637" y="947853"/>
            <a:ext cx="7540626" cy="3831994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active node</a:t>
            </a:r>
            <a:endParaRPr sz="2000"/>
          </a:p>
          <a:p>
            <a:pPr lvl="0">
              <a:defRPr sz="1800"/>
            </a:pPr>
            <a:r>
              <a:rPr sz="2000"/>
              <a:t>finished node</a:t>
            </a:r>
            <a:endParaRPr sz="2000"/>
          </a:p>
          <a:p>
            <a:pPr lvl="0">
              <a:defRPr sz="1800"/>
            </a:pPr>
            <a:r>
              <a:rPr sz="2000"/>
              <a:t>feasible node</a:t>
            </a:r>
            <a:endParaRPr sz="2000"/>
          </a:p>
          <a:p>
            <a:pPr lvl="0">
              <a:defRPr sz="1800"/>
            </a:pPr>
            <a:endParaRPr sz="2000"/>
          </a:p>
          <a:p>
            <a:pPr lvl="0">
              <a:defRPr sz="1800"/>
            </a:pPr>
            <a:endParaRPr sz="2000"/>
          </a:p>
          <a:p>
            <a:pPr lvl="0">
              <a:defRPr sz="1800"/>
            </a:pPr>
            <a:r>
              <a:rPr sz="2000"/>
              <a:t>lower bound:  min{   }</a:t>
            </a:r>
            <a:endParaRPr sz="2000"/>
          </a:p>
          <a:p>
            <a:pPr lvl="0">
              <a:defRPr sz="1800"/>
            </a:pPr>
            <a:r>
              <a:rPr sz="2000"/>
              <a:t>upper bound: min{   }</a:t>
            </a:r>
          </a:p>
        </p:txBody>
      </p:sp>
      <p:sp>
        <p:nvSpPr>
          <p:cNvPr id="1902" name="Shape 1902"/>
          <p:cNvSpPr/>
          <p:nvPr/>
        </p:nvSpPr>
        <p:spPr>
          <a:xfrm flipV="1">
            <a:off x="5668433" y="2380164"/>
            <a:ext cx="1" cy="831088"/>
          </a:xfrm>
          <a:prstGeom prst="line">
            <a:avLst/>
          </a:prstGeom>
          <a:ln w="25400">
            <a:solidFill>
              <a:srgbClr val="1C4672"/>
            </a:solidFill>
            <a:prstDash val="sysDot"/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903" name="Shape 1903"/>
          <p:cNvSpPr/>
          <p:nvPr/>
        </p:nvSpPr>
        <p:spPr>
          <a:xfrm>
            <a:off x="5571066" y="3179798"/>
            <a:ext cx="194735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E2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904" name="Shape 1904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1905" name="Shape 1905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1908" name="Group 1908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1906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7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09" name="Shape 1909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910" name="Shape 191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Branch and Bound</a:t>
            </a:r>
          </a:p>
        </p:txBody>
      </p:sp>
      <p:sp>
        <p:nvSpPr>
          <p:cNvPr id="1911" name="Shape 1911"/>
          <p:cNvSpPr/>
          <p:nvPr/>
        </p:nvSpPr>
        <p:spPr>
          <a:xfrm>
            <a:off x="2463800" y="1022350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912" name="Shape 1912"/>
          <p:cNvSpPr/>
          <p:nvPr/>
        </p:nvSpPr>
        <p:spPr>
          <a:xfrm>
            <a:off x="2463800" y="136948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913" name="Shape 1913"/>
          <p:cNvSpPr/>
          <p:nvPr/>
        </p:nvSpPr>
        <p:spPr>
          <a:xfrm>
            <a:off x="2463800" y="1716616"/>
            <a:ext cx="194734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E2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914" name="Shape 1914"/>
          <p:cNvSpPr/>
          <p:nvPr/>
        </p:nvSpPr>
        <p:spPr>
          <a:xfrm flipV="1">
            <a:off x="5354505" y="1099145"/>
            <a:ext cx="687884" cy="623525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915" name="Shape 1915"/>
          <p:cNvSpPr/>
          <p:nvPr/>
        </p:nvSpPr>
        <p:spPr>
          <a:xfrm flipH="1" flipV="1">
            <a:off x="6046183" y="1112779"/>
            <a:ext cx="743390" cy="594602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916" name="Shape 1916"/>
          <p:cNvSpPr/>
          <p:nvPr/>
        </p:nvSpPr>
        <p:spPr>
          <a:xfrm>
            <a:off x="6663266" y="1598083"/>
            <a:ext cx="194735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917" name="Shape 1917"/>
          <p:cNvSpPr/>
          <p:nvPr/>
        </p:nvSpPr>
        <p:spPr>
          <a:xfrm>
            <a:off x="5943600" y="1022350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918" name="Shape 1918"/>
          <p:cNvSpPr/>
          <p:nvPr/>
        </p:nvSpPr>
        <p:spPr>
          <a:xfrm flipV="1">
            <a:off x="4643305" y="1742611"/>
            <a:ext cx="687884" cy="623525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919" name="Shape 1919"/>
          <p:cNvSpPr/>
          <p:nvPr/>
        </p:nvSpPr>
        <p:spPr>
          <a:xfrm flipH="1" flipV="1">
            <a:off x="5326516" y="1747779"/>
            <a:ext cx="343274" cy="596785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920" name="Shape 1920"/>
          <p:cNvSpPr/>
          <p:nvPr/>
        </p:nvSpPr>
        <p:spPr>
          <a:xfrm>
            <a:off x="5571066" y="2250016"/>
            <a:ext cx="194735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921" name="Shape 1921"/>
          <p:cNvSpPr/>
          <p:nvPr/>
        </p:nvSpPr>
        <p:spPr>
          <a:xfrm>
            <a:off x="5249333" y="1640416"/>
            <a:ext cx="194734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922" name="Shape 1922"/>
          <p:cNvSpPr/>
          <p:nvPr/>
        </p:nvSpPr>
        <p:spPr>
          <a:xfrm flipV="1">
            <a:off x="4622845" y="2407115"/>
            <a:ext cx="1" cy="831088"/>
          </a:xfrm>
          <a:prstGeom prst="line">
            <a:avLst/>
          </a:prstGeom>
          <a:ln w="25400">
            <a:solidFill>
              <a:srgbClr val="1C4672"/>
            </a:solidFill>
            <a:prstDash val="sysDot"/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923" name="Shape 1923"/>
          <p:cNvSpPr/>
          <p:nvPr/>
        </p:nvSpPr>
        <p:spPr>
          <a:xfrm>
            <a:off x="4538133" y="228388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924" name="Shape 1924"/>
          <p:cNvSpPr/>
          <p:nvPr/>
        </p:nvSpPr>
        <p:spPr>
          <a:xfrm>
            <a:off x="4525478" y="3206750"/>
            <a:ext cx="194735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E2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925" name="Shape 1925"/>
          <p:cNvSpPr/>
          <p:nvPr/>
        </p:nvSpPr>
        <p:spPr>
          <a:xfrm>
            <a:off x="2904066" y="2766483"/>
            <a:ext cx="194735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926" name="Shape 1926"/>
          <p:cNvSpPr/>
          <p:nvPr/>
        </p:nvSpPr>
        <p:spPr>
          <a:xfrm>
            <a:off x="2904066" y="3139016"/>
            <a:ext cx="194735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E2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grpSp>
        <p:nvGrpSpPr>
          <p:cNvPr id="1930" name="Group 1930"/>
          <p:cNvGrpSpPr/>
          <p:nvPr/>
        </p:nvGrpSpPr>
        <p:grpSpPr>
          <a:xfrm>
            <a:off x="7061709" y="1802369"/>
            <a:ext cx="2152634" cy="891767"/>
            <a:chOff x="0" y="0"/>
            <a:chExt cx="2152633" cy="891765"/>
          </a:xfrm>
        </p:grpSpPr>
        <p:sp>
          <p:nvSpPr>
            <p:cNvPr id="1927" name="Shape 1927"/>
            <p:cNvSpPr/>
            <p:nvPr/>
          </p:nvSpPr>
          <p:spPr>
            <a:xfrm>
              <a:off x="0" y="3528"/>
              <a:ext cx="2053599" cy="88823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1C4672"/>
              </a:solidFill>
              <a:prstDash val="solid"/>
              <a:bevel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lvl="0"/>
            </a:p>
          </p:txBody>
        </p:sp>
        <p:sp>
          <p:nvSpPr>
            <p:cNvPr id="1928" name="Shape 1928"/>
            <p:cNvSpPr/>
            <p:nvPr/>
          </p:nvSpPr>
          <p:spPr>
            <a:xfrm>
              <a:off x="8729" y="0"/>
              <a:ext cx="2143905" cy="8840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/>
              <a:r>
                <a:rPr b="1"/>
                <a:t>pruning</a:t>
              </a:r>
              <a:endParaRPr b="1"/>
            </a:p>
            <a:p>
              <a:pPr lvl="0"/>
              <a:r>
                <a:t>if     &gt;  upper bound</a:t>
              </a:r>
            </a:p>
            <a:p>
              <a:pPr lvl="0"/>
              <a:r>
                <a:t>(or infeasible)</a:t>
              </a:r>
            </a:p>
          </p:txBody>
        </p:sp>
        <p:sp>
          <p:nvSpPr>
            <p:cNvPr id="1929" name="Shape 1929"/>
            <p:cNvSpPr/>
            <p:nvPr/>
          </p:nvSpPr>
          <p:spPr>
            <a:xfrm>
              <a:off x="228090" y="346046"/>
              <a:ext cx="194735" cy="194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</p:spTree>
  </p:cSld>
  <p:clrMapOvr>
    <a:masterClrMapping/>
  </p:clrMapOvr>
  <p:transition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2" name="Shape 1932"/>
          <p:cNvSpPr/>
          <p:nvPr>
            <p:ph type="body" idx="1"/>
          </p:nvPr>
        </p:nvSpPr>
        <p:spPr>
          <a:xfrm>
            <a:off x="401637" y="947853"/>
            <a:ext cx="7540626" cy="3831994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active node</a:t>
            </a:r>
            <a:endParaRPr sz="2000"/>
          </a:p>
          <a:p>
            <a:pPr lvl="0">
              <a:defRPr sz="1800"/>
            </a:pPr>
            <a:r>
              <a:rPr sz="2000"/>
              <a:t>finished node</a:t>
            </a:r>
            <a:endParaRPr sz="2000"/>
          </a:p>
          <a:p>
            <a:pPr lvl="0">
              <a:defRPr sz="1800"/>
            </a:pPr>
            <a:r>
              <a:rPr sz="2000"/>
              <a:t>feasible node</a:t>
            </a:r>
            <a:endParaRPr sz="2000"/>
          </a:p>
          <a:p>
            <a:pPr lvl="0">
              <a:defRPr sz="1800"/>
            </a:pPr>
            <a:endParaRPr sz="2000"/>
          </a:p>
          <a:p>
            <a:pPr lvl="0">
              <a:defRPr sz="1800"/>
            </a:pPr>
            <a:endParaRPr sz="2000"/>
          </a:p>
          <a:p>
            <a:pPr lvl="0">
              <a:defRPr sz="1800"/>
            </a:pPr>
            <a:r>
              <a:rPr sz="2000"/>
              <a:t>lower bound:  min{   }</a:t>
            </a:r>
            <a:endParaRPr sz="2000"/>
          </a:p>
          <a:p>
            <a:pPr lvl="0">
              <a:defRPr sz="1800"/>
            </a:pPr>
            <a:r>
              <a:rPr sz="2000"/>
              <a:t>upper bound: min{   }</a:t>
            </a:r>
            <a:endParaRPr sz="2000"/>
          </a:p>
          <a:p>
            <a:pPr lvl="0">
              <a:defRPr sz="1800"/>
            </a:pPr>
            <a:endParaRPr sz="2000"/>
          </a:p>
          <a:p>
            <a:pPr lvl="0">
              <a:defRPr sz="1800"/>
            </a:pPr>
            <a:endParaRPr sz="2000"/>
          </a:p>
          <a:p>
            <a:pPr lvl="0" marL="182563" indent="-182563">
              <a:defRPr sz="1800"/>
            </a:pPr>
            <a:endParaRPr sz="1000"/>
          </a:p>
          <a:p>
            <a:pPr lvl="0">
              <a:defRPr sz="1800"/>
            </a:pPr>
            <a:r>
              <a:rPr sz="2000"/>
              <a:t>terminate when min{   }-min{   } &lt; epsilon</a:t>
            </a:r>
          </a:p>
        </p:txBody>
      </p:sp>
      <p:sp>
        <p:nvSpPr>
          <p:cNvPr id="1933" name="Shape 1933"/>
          <p:cNvSpPr/>
          <p:nvPr/>
        </p:nvSpPr>
        <p:spPr>
          <a:xfrm flipV="1">
            <a:off x="5668433" y="2380164"/>
            <a:ext cx="1" cy="831088"/>
          </a:xfrm>
          <a:prstGeom prst="line">
            <a:avLst/>
          </a:prstGeom>
          <a:ln w="25400">
            <a:solidFill>
              <a:srgbClr val="1C4672"/>
            </a:solidFill>
            <a:prstDash val="sysDot"/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934" name="Shape 1934"/>
          <p:cNvSpPr/>
          <p:nvPr/>
        </p:nvSpPr>
        <p:spPr>
          <a:xfrm>
            <a:off x="5571066" y="3179798"/>
            <a:ext cx="194735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E2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935" name="Shape 1935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1936" name="Shape 1936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1939" name="Group 1939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1937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38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40" name="Shape 1940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941" name="Shape 194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Branch and Bound</a:t>
            </a:r>
          </a:p>
        </p:txBody>
      </p:sp>
      <p:sp>
        <p:nvSpPr>
          <p:cNvPr id="1942" name="Shape 1942"/>
          <p:cNvSpPr/>
          <p:nvPr/>
        </p:nvSpPr>
        <p:spPr>
          <a:xfrm>
            <a:off x="2463800" y="1022350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943" name="Shape 1943"/>
          <p:cNvSpPr/>
          <p:nvPr/>
        </p:nvSpPr>
        <p:spPr>
          <a:xfrm>
            <a:off x="2463800" y="136948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944" name="Shape 1944"/>
          <p:cNvSpPr/>
          <p:nvPr/>
        </p:nvSpPr>
        <p:spPr>
          <a:xfrm>
            <a:off x="2463800" y="1716616"/>
            <a:ext cx="194734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E2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945" name="Shape 1945"/>
          <p:cNvSpPr/>
          <p:nvPr/>
        </p:nvSpPr>
        <p:spPr>
          <a:xfrm flipV="1">
            <a:off x="5354505" y="1099145"/>
            <a:ext cx="687884" cy="623525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946" name="Shape 1946"/>
          <p:cNvSpPr/>
          <p:nvPr/>
        </p:nvSpPr>
        <p:spPr>
          <a:xfrm flipH="1" flipV="1">
            <a:off x="6046183" y="1112779"/>
            <a:ext cx="743390" cy="594602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947" name="Shape 1947"/>
          <p:cNvSpPr/>
          <p:nvPr/>
        </p:nvSpPr>
        <p:spPr>
          <a:xfrm>
            <a:off x="6663266" y="1598083"/>
            <a:ext cx="194735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948" name="Shape 1948"/>
          <p:cNvSpPr/>
          <p:nvPr/>
        </p:nvSpPr>
        <p:spPr>
          <a:xfrm>
            <a:off x="5943600" y="1022350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949" name="Shape 1949"/>
          <p:cNvSpPr/>
          <p:nvPr/>
        </p:nvSpPr>
        <p:spPr>
          <a:xfrm flipV="1">
            <a:off x="4643305" y="1742611"/>
            <a:ext cx="687884" cy="623525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950" name="Shape 1950"/>
          <p:cNvSpPr/>
          <p:nvPr/>
        </p:nvSpPr>
        <p:spPr>
          <a:xfrm flipH="1" flipV="1">
            <a:off x="5326516" y="1747779"/>
            <a:ext cx="343274" cy="596785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951" name="Shape 1951"/>
          <p:cNvSpPr/>
          <p:nvPr/>
        </p:nvSpPr>
        <p:spPr>
          <a:xfrm>
            <a:off x="5571066" y="2250016"/>
            <a:ext cx="194735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952" name="Shape 1952"/>
          <p:cNvSpPr/>
          <p:nvPr/>
        </p:nvSpPr>
        <p:spPr>
          <a:xfrm>
            <a:off x="5249333" y="1640416"/>
            <a:ext cx="194734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953" name="Shape 1953"/>
          <p:cNvSpPr/>
          <p:nvPr/>
        </p:nvSpPr>
        <p:spPr>
          <a:xfrm flipV="1">
            <a:off x="4622845" y="2407115"/>
            <a:ext cx="1" cy="831088"/>
          </a:xfrm>
          <a:prstGeom prst="line">
            <a:avLst/>
          </a:prstGeom>
          <a:ln w="25400">
            <a:solidFill>
              <a:srgbClr val="1C4672"/>
            </a:solidFill>
            <a:prstDash val="sysDot"/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954" name="Shape 1954"/>
          <p:cNvSpPr/>
          <p:nvPr/>
        </p:nvSpPr>
        <p:spPr>
          <a:xfrm>
            <a:off x="4538133" y="228388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955" name="Shape 1955"/>
          <p:cNvSpPr/>
          <p:nvPr/>
        </p:nvSpPr>
        <p:spPr>
          <a:xfrm>
            <a:off x="4525478" y="3206750"/>
            <a:ext cx="194735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E2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956" name="Shape 1956"/>
          <p:cNvSpPr/>
          <p:nvPr/>
        </p:nvSpPr>
        <p:spPr>
          <a:xfrm>
            <a:off x="2904066" y="2766483"/>
            <a:ext cx="194735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957" name="Shape 1957"/>
          <p:cNvSpPr/>
          <p:nvPr/>
        </p:nvSpPr>
        <p:spPr>
          <a:xfrm>
            <a:off x="2904066" y="3139016"/>
            <a:ext cx="194735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E2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958" name="Shape 1958"/>
          <p:cNvSpPr/>
          <p:nvPr/>
        </p:nvSpPr>
        <p:spPr>
          <a:xfrm>
            <a:off x="4072466" y="4404783"/>
            <a:ext cx="194735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959" name="Shape 1959"/>
          <p:cNvSpPr/>
          <p:nvPr/>
        </p:nvSpPr>
        <p:spPr>
          <a:xfrm>
            <a:off x="3149600" y="440478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E2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960" name="Shape 1960"/>
          <p:cNvSpPr/>
          <p:nvPr/>
        </p:nvSpPr>
        <p:spPr>
          <a:xfrm>
            <a:off x="5717349" y="4314119"/>
            <a:ext cx="3339764" cy="376062"/>
          </a:xfrm>
          <a:prstGeom prst="rect">
            <a:avLst/>
          </a:prstGeom>
          <a:ln w="25400">
            <a:solidFill>
              <a:srgbClr val="FF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0000"/>
                </a:solidFill>
              </a:rPr>
              <a:t>global optimum if RMIP convex!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60" grpId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2" name="Shape 1962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1963" name="Shape 1963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1966" name="Group 1966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1964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5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67" name="Shape 1967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968" name="Shape 19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Branch and Bound</a:t>
            </a:r>
          </a:p>
        </p:txBody>
      </p:sp>
      <p:sp>
        <p:nvSpPr>
          <p:cNvPr id="1969" name="Shape 196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Node Selection Strategies</a:t>
            </a:r>
            <a:endParaRPr sz="2000"/>
          </a:p>
          <a:p>
            <a:pPr lvl="1" marL="635000" indent="-182562">
              <a:defRPr sz="1800"/>
            </a:pPr>
            <a:r>
              <a:rPr sz="1600"/>
              <a:t>Depth-First Search</a:t>
            </a:r>
            <a:endParaRPr sz="1600"/>
          </a:p>
          <a:p>
            <a:pPr lvl="1" marL="635000" indent="-182562">
              <a:defRPr sz="1800"/>
            </a:pPr>
            <a:r>
              <a:rPr sz="1600"/>
              <a:t>Best-First Search (w.r.t. lower bound)</a:t>
            </a:r>
            <a:endParaRPr sz="1600"/>
          </a:p>
          <a:p>
            <a:pPr lvl="1" marL="635000" indent="-182562">
              <a:defRPr sz="1800"/>
            </a:pPr>
            <a:r>
              <a:rPr sz="1600"/>
              <a:t>Dynamic heuristics</a:t>
            </a:r>
            <a:endParaRPr sz="1600"/>
          </a:p>
          <a:p>
            <a:pPr lvl="0">
              <a:defRPr sz="1800"/>
            </a:pPr>
            <a:endParaRPr sz="2000"/>
          </a:p>
          <a:p>
            <a:pPr lvl="0">
              <a:defRPr sz="1800"/>
            </a:pPr>
            <a:r>
              <a:rPr sz="2000"/>
              <a:t>Branching Strategies</a:t>
            </a:r>
            <a:endParaRPr sz="2000"/>
          </a:p>
          <a:p>
            <a:pPr lvl="1" marL="635000" indent="-182562">
              <a:defRPr sz="1800"/>
            </a:pPr>
            <a:r>
              <a:rPr sz="1600"/>
              <a:t>Maximum Infeasibility — most undecided first (close to .5)</a:t>
            </a:r>
            <a:endParaRPr sz="1600"/>
          </a:p>
          <a:p>
            <a:pPr lvl="1" marL="635000" indent="-182562">
              <a:defRPr sz="1800"/>
            </a:pPr>
            <a:r>
              <a:rPr sz="1600"/>
              <a:t>Strong Branching — best improvement of lower bound</a:t>
            </a:r>
            <a:endParaRPr sz="1600"/>
          </a:p>
          <a:p>
            <a:pPr lvl="1" marL="635000" indent="-182562">
              <a:defRPr sz="1800"/>
            </a:pPr>
            <a:r>
              <a:rPr sz="1600"/>
              <a:t>Pseudo Reduced Cost — approximation of strong branching</a:t>
            </a:r>
            <a:endParaRPr sz="1600"/>
          </a:p>
          <a:p>
            <a:pPr lvl="1" marL="635000" indent="-182562">
              <a:defRPr sz="1800"/>
            </a:pPr>
            <a:r>
              <a:rPr sz="1600"/>
              <a:t>Dynamic heuristics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9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9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9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9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9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9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969" grpId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Shape 197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Integer Linear Program (ILP)</a:t>
            </a:r>
          </a:p>
        </p:txBody>
      </p:sp>
      <p:sp>
        <p:nvSpPr>
          <p:cNvPr id="1972" name="Shape 1972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1973" name="Shape 1973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1976" name="Group 1976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1974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5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77" name="Shape 1977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978" name="Shape 197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Example: Branch and Bound</a:t>
            </a:r>
          </a:p>
        </p:txBody>
      </p:sp>
      <p:sp>
        <p:nvSpPr>
          <p:cNvPr id="1979" name="Shape 1979"/>
          <p:cNvSpPr/>
          <p:nvPr/>
        </p:nvSpPr>
        <p:spPr>
          <a:xfrm>
            <a:off x="5197637" y="1612850"/>
            <a:ext cx="2788965" cy="2648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8" y="5518"/>
                </a:moveTo>
                <a:lnTo>
                  <a:pt x="14134" y="0"/>
                </a:lnTo>
                <a:lnTo>
                  <a:pt x="20811" y="3575"/>
                </a:lnTo>
                <a:lnTo>
                  <a:pt x="21600" y="10414"/>
                </a:lnTo>
                <a:lnTo>
                  <a:pt x="12872" y="21600"/>
                </a:lnTo>
                <a:lnTo>
                  <a:pt x="0" y="17661"/>
                </a:lnTo>
                <a:lnTo>
                  <a:pt x="48" y="5518"/>
                </a:lnTo>
                <a:close/>
              </a:path>
            </a:pathLst>
          </a:custGeom>
          <a:solidFill>
            <a:srgbClr val="00E200">
              <a:alpha val="15000"/>
            </a:srgbClr>
          </a:solidFill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grpSp>
        <p:nvGrpSpPr>
          <p:cNvPr id="2044" name="Group 2044"/>
          <p:cNvGrpSpPr/>
          <p:nvPr/>
        </p:nvGrpSpPr>
        <p:grpSpPr>
          <a:xfrm>
            <a:off x="4872716" y="837900"/>
            <a:ext cx="3632013" cy="3627620"/>
            <a:chOff x="0" y="0"/>
            <a:chExt cx="3632012" cy="3627619"/>
          </a:xfrm>
        </p:grpSpPr>
        <p:sp>
          <p:nvSpPr>
            <p:cNvPr id="1980" name="Shape 1980"/>
            <p:cNvSpPr/>
            <p:nvPr/>
          </p:nvSpPr>
          <p:spPr>
            <a:xfrm>
              <a:off x="0" y="3049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981" name="Shape 1981"/>
            <p:cNvSpPr/>
            <p:nvPr/>
          </p:nvSpPr>
          <p:spPr>
            <a:xfrm>
              <a:off x="0" y="355141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982" name="Shape 1982"/>
            <p:cNvSpPr/>
            <p:nvPr/>
          </p:nvSpPr>
          <p:spPr>
            <a:xfrm>
              <a:off x="0" y="2541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983" name="Shape 1983"/>
            <p:cNvSpPr/>
            <p:nvPr/>
          </p:nvSpPr>
          <p:spPr>
            <a:xfrm>
              <a:off x="0" y="2033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984" name="Shape 1984"/>
            <p:cNvSpPr/>
            <p:nvPr/>
          </p:nvSpPr>
          <p:spPr>
            <a:xfrm>
              <a:off x="0" y="1525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985" name="Shape 1985"/>
            <p:cNvSpPr/>
            <p:nvPr/>
          </p:nvSpPr>
          <p:spPr>
            <a:xfrm>
              <a:off x="0" y="509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986" name="Shape 1986"/>
            <p:cNvSpPr/>
            <p:nvPr/>
          </p:nvSpPr>
          <p:spPr>
            <a:xfrm>
              <a:off x="0" y="1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987" name="Shape 1987"/>
            <p:cNvSpPr/>
            <p:nvPr/>
          </p:nvSpPr>
          <p:spPr>
            <a:xfrm>
              <a:off x="0" y="1017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988" name="Shape 1988"/>
            <p:cNvSpPr/>
            <p:nvPr/>
          </p:nvSpPr>
          <p:spPr>
            <a:xfrm>
              <a:off x="508000" y="3049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989" name="Shape 1989"/>
            <p:cNvSpPr/>
            <p:nvPr/>
          </p:nvSpPr>
          <p:spPr>
            <a:xfrm>
              <a:off x="508000" y="3551123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990" name="Shape 1990"/>
            <p:cNvSpPr/>
            <p:nvPr/>
          </p:nvSpPr>
          <p:spPr>
            <a:xfrm>
              <a:off x="508000" y="2541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991" name="Shape 1991"/>
            <p:cNvSpPr/>
            <p:nvPr/>
          </p:nvSpPr>
          <p:spPr>
            <a:xfrm>
              <a:off x="508000" y="2033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992" name="Shape 1992"/>
            <p:cNvSpPr/>
            <p:nvPr/>
          </p:nvSpPr>
          <p:spPr>
            <a:xfrm>
              <a:off x="508000" y="1525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993" name="Shape 1993"/>
            <p:cNvSpPr/>
            <p:nvPr/>
          </p:nvSpPr>
          <p:spPr>
            <a:xfrm>
              <a:off x="508000" y="509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994" name="Shape 1994"/>
            <p:cNvSpPr/>
            <p:nvPr/>
          </p:nvSpPr>
          <p:spPr>
            <a:xfrm>
              <a:off x="508000" y="1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995" name="Shape 1995"/>
            <p:cNvSpPr/>
            <p:nvPr/>
          </p:nvSpPr>
          <p:spPr>
            <a:xfrm>
              <a:off x="508000" y="1017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996" name="Shape 1996"/>
            <p:cNvSpPr/>
            <p:nvPr/>
          </p:nvSpPr>
          <p:spPr>
            <a:xfrm>
              <a:off x="1021695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997" name="Shape 1997"/>
            <p:cNvSpPr/>
            <p:nvPr/>
          </p:nvSpPr>
          <p:spPr>
            <a:xfrm>
              <a:off x="1021695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998" name="Shape 1998"/>
            <p:cNvSpPr/>
            <p:nvPr/>
          </p:nvSpPr>
          <p:spPr>
            <a:xfrm>
              <a:off x="1021695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1999" name="Shape 1999"/>
            <p:cNvSpPr/>
            <p:nvPr/>
          </p:nvSpPr>
          <p:spPr>
            <a:xfrm>
              <a:off x="1021695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00" name="Shape 2000"/>
            <p:cNvSpPr/>
            <p:nvPr/>
          </p:nvSpPr>
          <p:spPr>
            <a:xfrm>
              <a:off x="1021695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01" name="Shape 2001"/>
            <p:cNvSpPr/>
            <p:nvPr/>
          </p:nvSpPr>
          <p:spPr>
            <a:xfrm>
              <a:off x="1021695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02" name="Shape 2002"/>
            <p:cNvSpPr/>
            <p:nvPr/>
          </p:nvSpPr>
          <p:spPr>
            <a:xfrm>
              <a:off x="1021695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03" name="Shape 2003"/>
            <p:cNvSpPr/>
            <p:nvPr/>
          </p:nvSpPr>
          <p:spPr>
            <a:xfrm>
              <a:off x="1021695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04" name="Shape 2004"/>
            <p:cNvSpPr/>
            <p:nvPr/>
          </p:nvSpPr>
          <p:spPr>
            <a:xfrm>
              <a:off x="1527081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05" name="Shape 2005"/>
            <p:cNvSpPr/>
            <p:nvPr/>
          </p:nvSpPr>
          <p:spPr>
            <a:xfrm>
              <a:off x="1527081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06" name="Shape 2006"/>
            <p:cNvSpPr/>
            <p:nvPr/>
          </p:nvSpPr>
          <p:spPr>
            <a:xfrm>
              <a:off x="1527081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07" name="Shape 2007"/>
            <p:cNvSpPr/>
            <p:nvPr/>
          </p:nvSpPr>
          <p:spPr>
            <a:xfrm>
              <a:off x="1527081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08" name="Shape 2008"/>
            <p:cNvSpPr/>
            <p:nvPr/>
          </p:nvSpPr>
          <p:spPr>
            <a:xfrm>
              <a:off x="1527081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09" name="Shape 2009"/>
            <p:cNvSpPr/>
            <p:nvPr/>
          </p:nvSpPr>
          <p:spPr>
            <a:xfrm>
              <a:off x="1527081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10" name="Shape 2010"/>
            <p:cNvSpPr/>
            <p:nvPr/>
          </p:nvSpPr>
          <p:spPr>
            <a:xfrm>
              <a:off x="1527081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11" name="Shape 2011"/>
            <p:cNvSpPr/>
            <p:nvPr/>
          </p:nvSpPr>
          <p:spPr>
            <a:xfrm>
              <a:off x="1527081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12" name="Shape 2012"/>
            <p:cNvSpPr/>
            <p:nvPr/>
          </p:nvSpPr>
          <p:spPr>
            <a:xfrm>
              <a:off x="2035081" y="3048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13" name="Shape 2013"/>
            <p:cNvSpPr/>
            <p:nvPr/>
          </p:nvSpPr>
          <p:spPr>
            <a:xfrm>
              <a:off x="2035081" y="3549540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14" name="Shape 2014"/>
            <p:cNvSpPr/>
            <p:nvPr/>
          </p:nvSpPr>
          <p:spPr>
            <a:xfrm>
              <a:off x="2035081" y="2540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15" name="Shape 2015"/>
            <p:cNvSpPr/>
            <p:nvPr/>
          </p:nvSpPr>
          <p:spPr>
            <a:xfrm>
              <a:off x="2035081" y="2032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16" name="Shape 2016"/>
            <p:cNvSpPr/>
            <p:nvPr/>
          </p:nvSpPr>
          <p:spPr>
            <a:xfrm>
              <a:off x="2035081" y="1524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17" name="Shape 2017"/>
            <p:cNvSpPr/>
            <p:nvPr/>
          </p:nvSpPr>
          <p:spPr>
            <a:xfrm>
              <a:off x="2035081" y="508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18" name="Shape 2018"/>
            <p:cNvSpPr/>
            <p:nvPr/>
          </p:nvSpPr>
          <p:spPr>
            <a:xfrm>
              <a:off x="2035081" y="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19" name="Shape 2019"/>
            <p:cNvSpPr/>
            <p:nvPr/>
          </p:nvSpPr>
          <p:spPr>
            <a:xfrm>
              <a:off x="2035081" y="1016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20" name="Shape 2020"/>
            <p:cNvSpPr/>
            <p:nvPr/>
          </p:nvSpPr>
          <p:spPr>
            <a:xfrm>
              <a:off x="254616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21" name="Shape 2021"/>
            <p:cNvSpPr/>
            <p:nvPr/>
          </p:nvSpPr>
          <p:spPr>
            <a:xfrm>
              <a:off x="254616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22" name="Shape 2022"/>
            <p:cNvSpPr/>
            <p:nvPr/>
          </p:nvSpPr>
          <p:spPr>
            <a:xfrm>
              <a:off x="254616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23" name="Shape 2023"/>
            <p:cNvSpPr/>
            <p:nvPr/>
          </p:nvSpPr>
          <p:spPr>
            <a:xfrm>
              <a:off x="254616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24" name="Shape 2024"/>
            <p:cNvSpPr/>
            <p:nvPr/>
          </p:nvSpPr>
          <p:spPr>
            <a:xfrm>
              <a:off x="254616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25" name="Shape 2025"/>
            <p:cNvSpPr/>
            <p:nvPr/>
          </p:nvSpPr>
          <p:spPr>
            <a:xfrm>
              <a:off x="254616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26" name="Shape 2026"/>
            <p:cNvSpPr/>
            <p:nvPr/>
          </p:nvSpPr>
          <p:spPr>
            <a:xfrm>
              <a:off x="254616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27" name="Shape 2027"/>
            <p:cNvSpPr/>
            <p:nvPr/>
          </p:nvSpPr>
          <p:spPr>
            <a:xfrm>
              <a:off x="254616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28" name="Shape 2028"/>
            <p:cNvSpPr/>
            <p:nvPr/>
          </p:nvSpPr>
          <p:spPr>
            <a:xfrm>
              <a:off x="305416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29" name="Shape 2029"/>
            <p:cNvSpPr/>
            <p:nvPr/>
          </p:nvSpPr>
          <p:spPr>
            <a:xfrm>
              <a:off x="305416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30" name="Shape 2030"/>
            <p:cNvSpPr/>
            <p:nvPr/>
          </p:nvSpPr>
          <p:spPr>
            <a:xfrm>
              <a:off x="305416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31" name="Shape 2031"/>
            <p:cNvSpPr/>
            <p:nvPr/>
          </p:nvSpPr>
          <p:spPr>
            <a:xfrm>
              <a:off x="305416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32" name="Shape 2032"/>
            <p:cNvSpPr/>
            <p:nvPr/>
          </p:nvSpPr>
          <p:spPr>
            <a:xfrm>
              <a:off x="305416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33" name="Shape 2033"/>
            <p:cNvSpPr/>
            <p:nvPr/>
          </p:nvSpPr>
          <p:spPr>
            <a:xfrm>
              <a:off x="305416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34" name="Shape 2034"/>
            <p:cNvSpPr/>
            <p:nvPr/>
          </p:nvSpPr>
          <p:spPr>
            <a:xfrm>
              <a:off x="305416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35" name="Shape 2035"/>
            <p:cNvSpPr/>
            <p:nvPr/>
          </p:nvSpPr>
          <p:spPr>
            <a:xfrm>
              <a:off x="305416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36" name="Shape 2036"/>
            <p:cNvSpPr/>
            <p:nvPr/>
          </p:nvSpPr>
          <p:spPr>
            <a:xfrm>
              <a:off x="355581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37" name="Shape 2037"/>
            <p:cNvSpPr/>
            <p:nvPr/>
          </p:nvSpPr>
          <p:spPr>
            <a:xfrm>
              <a:off x="355581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38" name="Shape 2038"/>
            <p:cNvSpPr/>
            <p:nvPr/>
          </p:nvSpPr>
          <p:spPr>
            <a:xfrm>
              <a:off x="355581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39" name="Shape 2039"/>
            <p:cNvSpPr/>
            <p:nvPr/>
          </p:nvSpPr>
          <p:spPr>
            <a:xfrm>
              <a:off x="355581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40" name="Shape 2040"/>
            <p:cNvSpPr/>
            <p:nvPr/>
          </p:nvSpPr>
          <p:spPr>
            <a:xfrm>
              <a:off x="355581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41" name="Shape 2041"/>
            <p:cNvSpPr/>
            <p:nvPr/>
          </p:nvSpPr>
          <p:spPr>
            <a:xfrm>
              <a:off x="355581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42" name="Shape 2042"/>
            <p:cNvSpPr/>
            <p:nvPr/>
          </p:nvSpPr>
          <p:spPr>
            <a:xfrm>
              <a:off x="355581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43" name="Shape 2043"/>
            <p:cNvSpPr/>
            <p:nvPr/>
          </p:nvSpPr>
          <p:spPr>
            <a:xfrm>
              <a:off x="355581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sp>
        <p:nvSpPr>
          <p:cNvPr id="2045" name="Shape 2045"/>
          <p:cNvSpPr/>
          <p:nvPr/>
        </p:nvSpPr>
        <p:spPr>
          <a:xfrm>
            <a:off x="5135978" y="3712633"/>
            <a:ext cx="120800" cy="120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046" name="Shape 2046"/>
          <p:cNvSpPr/>
          <p:nvPr/>
        </p:nvSpPr>
        <p:spPr>
          <a:xfrm>
            <a:off x="973666" y="157268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25400">
            <a:solidFill>
              <a:srgbClr val="16385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grpSp>
        <p:nvGrpSpPr>
          <p:cNvPr id="2055" name="Group 2055"/>
          <p:cNvGrpSpPr/>
          <p:nvPr/>
        </p:nvGrpSpPr>
        <p:grpSpPr>
          <a:xfrm rot="1140000">
            <a:off x="4276725" y="631889"/>
            <a:ext cx="4533091" cy="4476622"/>
            <a:chOff x="0" y="0"/>
            <a:chExt cx="4533090" cy="4476621"/>
          </a:xfrm>
        </p:grpSpPr>
        <p:sp>
          <p:nvSpPr>
            <p:cNvPr id="2047" name="Shape 2047"/>
            <p:cNvSpPr/>
            <p:nvPr/>
          </p:nvSpPr>
          <p:spPr>
            <a:xfrm>
              <a:off x="1577975" y="901699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048" name="Shape 2048"/>
            <p:cNvSpPr/>
            <p:nvPr/>
          </p:nvSpPr>
          <p:spPr>
            <a:xfrm>
              <a:off x="2095500" y="450849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049" name="Shape 2049"/>
            <p:cNvSpPr/>
            <p:nvPr/>
          </p:nvSpPr>
          <p:spPr>
            <a:xfrm>
              <a:off x="2613024" y="-1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050" name="Shape 2050"/>
            <p:cNvSpPr/>
            <p:nvPr/>
          </p:nvSpPr>
          <p:spPr>
            <a:xfrm>
              <a:off x="536575" y="1806574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051" name="Shape 2051"/>
            <p:cNvSpPr/>
            <p:nvPr/>
          </p:nvSpPr>
          <p:spPr>
            <a:xfrm>
              <a:off x="-1" y="2273299"/>
              <a:ext cx="1920068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052" name="Shape 2052"/>
            <p:cNvSpPr/>
            <p:nvPr/>
          </p:nvSpPr>
          <p:spPr>
            <a:xfrm flipH="1">
              <a:off x="1987397" y="2109068"/>
              <a:ext cx="323810" cy="281484"/>
            </a:xfrm>
            <a:prstGeom prst="line">
              <a:avLst/>
            </a:prstGeom>
            <a:noFill/>
            <a:ln w="38100" cap="flat">
              <a:solidFill>
                <a:srgbClr val="96BCFF"/>
              </a:solidFill>
              <a:prstDash val="solid"/>
              <a:bevel/>
              <a:head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053" name="Shape 2053"/>
            <p:cNvSpPr/>
            <p:nvPr/>
          </p:nvSpPr>
          <p:spPr>
            <a:xfrm>
              <a:off x="1076324" y="1339187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2054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66639" y="1978725"/>
              <a:ext cx="268291" cy="2284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56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21465" y="3498118"/>
            <a:ext cx="245237" cy="2639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Shape 205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Integer Linear Program (ILP)</a:t>
            </a:r>
          </a:p>
        </p:txBody>
      </p:sp>
      <p:sp>
        <p:nvSpPr>
          <p:cNvPr id="2059" name="Shape 2059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2060" name="Shape 2060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2063" name="Group 2063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2061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62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64" name="Shape 2064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065" name="Shape 206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Example: Branch and Bound</a:t>
            </a:r>
          </a:p>
        </p:txBody>
      </p:sp>
      <p:sp>
        <p:nvSpPr>
          <p:cNvPr id="2066" name="Shape 2066"/>
          <p:cNvSpPr/>
          <p:nvPr/>
        </p:nvSpPr>
        <p:spPr>
          <a:xfrm>
            <a:off x="5197637" y="1612850"/>
            <a:ext cx="2788965" cy="2648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8" y="5518"/>
                </a:moveTo>
                <a:lnTo>
                  <a:pt x="14134" y="0"/>
                </a:lnTo>
                <a:lnTo>
                  <a:pt x="20811" y="3575"/>
                </a:lnTo>
                <a:lnTo>
                  <a:pt x="21600" y="10414"/>
                </a:lnTo>
                <a:lnTo>
                  <a:pt x="12872" y="21600"/>
                </a:lnTo>
                <a:lnTo>
                  <a:pt x="0" y="17661"/>
                </a:lnTo>
                <a:lnTo>
                  <a:pt x="48" y="5518"/>
                </a:lnTo>
                <a:close/>
              </a:path>
            </a:pathLst>
          </a:custGeom>
          <a:solidFill>
            <a:srgbClr val="00E200">
              <a:alpha val="15000"/>
            </a:srgbClr>
          </a:solidFill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grpSp>
        <p:nvGrpSpPr>
          <p:cNvPr id="2131" name="Group 2131"/>
          <p:cNvGrpSpPr/>
          <p:nvPr/>
        </p:nvGrpSpPr>
        <p:grpSpPr>
          <a:xfrm>
            <a:off x="4872716" y="837900"/>
            <a:ext cx="3632013" cy="3627620"/>
            <a:chOff x="0" y="0"/>
            <a:chExt cx="3632012" cy="3627619"/>
          </a:xfrm>
        </p:grpSpPr>
        <p:sp>
          <p:nvSpPr>
            <p:cNvPr id="2067" name="Shape 2067"/>
            <p:cNvSpPr/>
            <p:nvPr/>
          </p:nvSpPr>
          <p:spPr>
            <a:xfrm>
              <a:off x="0" y="3049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68" name="Shape 2068"/>
            <p:cNvSpPr/>
            <p:nvPr/>
          </p:nvSpPr>
          <p:spPr>
            <a:xfrm>
              <a:off x="0" y="355141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69" name="Shape 2069"/>
            <p:cNvSpPr/>
            <p:nvPr/>
          </p:nvSpPr>
          <p:spPr>
            <a:xfrm>
              <a:off x="0" y="2541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70" name="Shape 2070"/>
            <p:cNvSpPr/>
            <p:nvPr/>
          </p:nvSpPr>
          <p:spPr>
            <a:xfrm>
              <a:off x="0" y="2033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71" name="Shape 2071"/>
            <p:cNvSpPr/>
            <p:nvPr/>
          </p:nvSpPr>
          <p:spPr>
            <a:xfrm>
              <a:off x="0" y="1525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72" name="Shape 2072"/>
            <p:cNvSpPr/>
            <p:nvPr/>
          </p:nvSpPr>
          <p:spPr>
            <a:xfrm>
              <a:off x="0" y="509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73" name="Shape 2073"/>
            <p:cNvSpPr/>
            <p:nvPr/>
          </p:nvSpPr>
          <p:spPr>
            <a:xfrm>
              <a:off x="0" y="1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74" name="Shape 2074"/>
            <p:cNvSpPr/>
            <p:nvPr/>
          </p:nvSpPr>
          <p:spPr>
            <a:xfrm>
              <a:off x="0" y="1017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75" name="Shape 2075"/>
            <p:cNvSpPr/>
            <p:nvPr/>
          </p:nvSpPr>
          <p:spPr>
            <a:xfrm>
              <a:off x="508000" y="3049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76" name="Shape 2076"/>
            <p:cNvSpPr/>
            <p:nvPr/>
          </p:nvSpPr>
          <p:spPr>
            <a:xfrm>
              <a:off x="508000" y="3551123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77" name="Shape 2077"/>
            <p:cNvSpPr/>
            <p:nvPr/>
          </p:nvSpPr>
          <p:spPr>
            <a:xfrm>
              <a:off x="508000" y="2541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78" name="Shape 2078"/>
            <p:cNvSpPr/>
            <p:nvPr/>
          </p:nvSpPr>
          <p:spPr>
            <a:xfrm>
              <a:off x="508000" y="2033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79" name="Shape 2079"/>
            <p:cNvSpPr/>
            <p:nvPr/>
          </p:nvSpPr>
          <p:spPr>
            <a:xfrm>
              <a:off x="508000" y="1525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80" name="Shape 2080"/>
            <p:cNvSpPr/>
            <p:nvPr/>
          </p:nvSpPr>
          <p:spPr>
            <a:xfrm>
              <a:off x="508000" y="509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81" name="Shape 2081"/>
            <p:cNvSpPr/>
            <p:nvPr/>
          </p:nvSpPr>
          <p:spPr>
            <a:xfrm>
              <a:off x="508000" y="1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82" name="Shape 2082"/>
            <p:cNvSpPr/>
            <p:nvPr/>
          </p:nvSpPr>
          <p:spPr>
            <a:xfrm>
              <a:off x="508000" y="1017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83" name="Shape 2083"/>
            <p:cNvSpPr/>
            <p:nvPr/>
          </p:nvSpPr>
          <p:spPr>
            <a:xfrm>
              <a:off x="1021695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84" name="Shape 2084"/>
            <p:cNvSpPr/>
            <p:nvPr/>
          </p:nvSpPr>
          <p:spPr>
            <a:xfrm>
              <a:off x="1021695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85" name="Shape 2085"/>
            <p:cNvSpPr/>
            <p:nvPr/>
          </p:nvSpPr>
          <p:spPr>
            <a:xfrm>
              <a:off x="1021695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86" name="Shape 2086"/>
            <p:cNvSpPr/>
            <p:nvPr/>
          </p:nvSpPr>
          <p:spPr>
            <a:xfrm>
              <a:off x="1021695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87" name="Shape 2087"/>
            <p:cNvSpPr/>
            <p:nvPr/>
          </p:nvSpPr>
          <p:spPr>
            <a:xfrm>
              <a:off x="1021695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88" name="Shape 2088"/>
            <p:cNvSpPr/>
            <p:nvPr/>
          </p:nvSpPr>
          <p:spPr>
            <a:xfrm>
              <a:off x="1021695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89" name="Shape 2089"/>
            <p:cNvSpPr/>
            <p:nvPr/>
          </p:nvSpPr>
          <p:spPr>
            <a:xfrm>
              <a:off x="1021695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90" name="Shape 2090"/>
            <p:cNvSpPr/>
            <p:nvPr/>
          </p:nvSpPr>
          <p:spPr>
            <a:xfrm>
              <a:off x="1021695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91" name="Shape 2091"/>
            <p:cNvSpPr/>
            <p:nvPr/>
          </p:nvSpPr>
          <p:spPr>
            <a:xfrm>
              <a:off x="1527081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92" name="Shape 2092"/>
            <p:cNvSpPr/>
            <p:nvPr/>
          </p:nvSpPr>
          <p:spPr>
            <a:xfrm>
              <a:off x="1527081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93" name="Shape 2093"/>
            <p:cNvSpPr/>
            <p:nvPr/>
          </p:nvSpPr>
          <p:spPr>
            <a:xfrm>
              <a:off x="1527081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94" name="Shape 2094"/>
            <p:cNvSpPr/>
            <p:nvPr/>
          </p:nvSpPr>
          <p:spPr>
            <a:xfrm>
              <a:off x="1527081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95" name="Shape 2095"/>
            <p:cNvSpPr/>
            <p:nvPr/>
          </p:nvSpPr>
          <p:spPr>
            <a:xfrm>
              <a:off x="1527081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96" name="Shape 2096"/>
            <p:cNvSpPr/>
            <p:nvPr/>
          </p:nvSpPr>
          <p:spPr>
            <a:xfrm>
              <a:off x="1527081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97" name="Shape 2097"/>
            <p:cNvSpPr/>
            <p:nvPr/>
          </p:nvSpPr>
          <p:spPr>
            <a:xfrm>
              <a:off x="1527081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98" name="Shape 2098"/>
            <p:cNvSpPr/>
            <p:nvPr/>
          </p:nvSpPr>
          <p:spPr>
            <a:xfrm>
              <a:off x="1527081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099" name="Shape 2099"/>
            <p:cNvSpPr/>
            <p:nvPr/>
          </p:nvSpPr>
          <p:spPr>
            <a:xfrm>
              <a:off x="2035081" y="3048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00" name="Shape 2100"/>
            <p:cNvSpPr/>
            <p:nvPr/>
          </p:nvSpPr>
          <p:spPr>
            <a:xfrm>
              <a:off x="2035081" y="3549540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01" name="Shape 2101"/>
            <p:cNvSpPr/>
            <p:nvPr/>
          </p:nvSpPr>
          <p:spPr>
            <a:xfrm>
              <a:off x="2035081" y="2540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02" name="Shape 2102"/>
            <p:cNvSpPr/>
            <p:nvPr/>
          </p:nvSpPr>
          <p:spPr>
            <a:xfrm>
              <a:off x="2035081" y="2032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03" name="Shape 2103"/>
            <p:cNvSpPr/>
            <p:nvPr/>
          </p:nvSpPr>
          <p:spPr>
            <a:xfrm>
              <a:off x="2035081" y="1524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04" name="Shape 2104"/>
            <p:cNvSpPr/>
            <p:nvPr/>
          </p:nvSpPr>
          <p:spPr>
            <a:xfrm>
              <a:off x="2035081" y="508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05" name="Shape 2105"/>
            <p:cNvSpPr/>
            <p:nvPr/>
          </p:nvSpPr>
          <p:spPr>
            <a:xfrm>
              <a:off x="2035081" y="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06" name="Shape 2106"/>
            <p:cNvSpPr/>
            <p:nvPr/>
          </p:nvSpPr>
          <p:spPr>
            <a:xfrm>
              <a:off x="2035081" y="1016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07" name="Shape 2107"/>
            <p:cNvSpPr/>
            <p:nvPr/>
          </p:nvSpPr>
          <p:spPr>
            <a:xfrm>
              <a:off x="254616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08" name="Shape 2108"/>
            <p:cNvSpPr/>
            <p:nvPr/>
          </p:nvSpPr>
          <p:spPr>
            <a:xfrm>
              <a:off x="254616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09" name="Shape 2109"/>
            <p:cNvSpPr/>
            <p:nvPr/>
          </p:nvSpPr>
          <p:spPr>
            <a:xfrm>
              <a:off x="254616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10" name="Shape 2110"/>
            <p:cNvSpPr/>
            <p:nvPr/>
          </p:nvSpPr>
          <p:spPr>
            <a:xfrm>
              <a:off x="254616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11" name="Shape 2111"/>
            <p:cNvSpPr/>
            <p:nvPr/>
          </p:nvSpPr>
          <p:spPr>
            <a:xfrm>
              <a:off x="254616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12" name="Shape 2112"/>
            <p:cNvSpPr/>
            <p:nvPr/>
          </p:nvSpPr>
          <p:spPr>
            <a:xfrm>
              <a:off x="254616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13" name="Shape 2113"/>
            <p:cNvSpPr/>
            <p:nvPr/>
          </p:nvSpPr>
          <p:spPr>
            <a:xfrm>
              <a:off x="254616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14" name="Shape 2114"/>
            <p:cNvSpPr/>
            <p:nvPr/>
          </p:nvSpPr>
          <p:spPr>
            <a:xfrm>
              <a:off x="254616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15" name="Shape 2115"/>
            <p:cNvSpPr/>
            <p:nvPr/>
          </p:nvSpPr>
          <p:spPr>
            <a:xfrm>
              <a:off x="305416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16" name="Shape 2116"/>
            <p:cNvSpPr/>
            <p:nvPr/>
          </p:nvSpPr>
          <p:spPr>
            <a:xfrm>
              <a:off x="305416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17" name="Shape 2117"/>
            <p:cNvSpPr/>
            <p:nvPr/>
          </p:nvSpPr>
          <p:spPr>
            <a:xfrm>
              <a:off x="305416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18" name="Shape 2118"/>
            <p:cNvSpPr/>
            <p:nvPr/>
          </p:nvSpPr>
          <p:spPr>
            <a:xfrm>
              <a:off x="305416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19" name="Shape 2119"/>
            <p:cNvSpPr/>
            <p:nvPr/>
          </p:nvSpPr>
          <p:spPr>
            <a:xfrm>
              <a:off x="305416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20" name="Shape 2120"/>
            <p:cNvSpPr/>
            <p:nvPr/>
          </p:nvSpPr>
          <p:spPr>
            <a:xfrm>
              <a:off x="305416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21" name="Shape 2121"/>
            <p:cNvSpPr/>
            <p:nvPr/>
          </p:nvSpPr>
          <p:spPr>
            <a:xfrm>
              <a:off x="305416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22" name="Shape 2122"/>
            <p:cNvSpPr/>
            <p:nvPr/>
          </p:nvSpPr>
          <p:spPr>
            <a:xfrm>
              <a:off x="305416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23" name="Shape 2123"/>
            <p:cNvSpPr/>
            <p:nvPr/>
          </p:nvSpPr>
          <p:spPr>
            <a:xfrm>
              <a:off x="355581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24" name="Shape 2124"/>
            <p:cNvSpPr/>
            <p:nvPr/>
          </p:nvSpPr>
          <p:spPr>
            <a:xfrm>
              <a:off x="355581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25" name="Shape 2125"/>
            <p:cNvSpPr/>
            <p:nvPr/>
          </p:nvSpPr>
          <p:spPr>
            <a:xfrm>
              <a:off x="355581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26" name="Shape 2126"/>
            <p:cNvSpPr/>
            <p:nvPr/>
          </p:nvSpPr>
          <p:spPr>
            <a:xfrm>
              <a:off x="355581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27" name="Shape 2127"/>
            <p:cNvSpPr/>
            <p:nvPr/>
          </p:nvSpPr>
          <p:spPr>
            <a:xfrm>
              <a:off x="355581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28" name="Shape 2128"/>
            <p:cNvSpPr/>
            <p:nvPr/>
          </p:nvSpPr>
          <p:spPr>
            <a:xfrm>
              <a:off x="355581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29" name="Shape 2129"/>
            <p:cNvSpPr/>
            <p:nvPr/>
          </p:nvSpPr>
          <p:spPr>
            <a:xfrm>
              <a:off x="355581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30" name="Shape 2130"/>
            <p:cNvSpPr/>
            <p:nvPr/>
          </p:nvSpPr>
          <p:spPr>
            <a:xfrm>
              <a:off x="355581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sp>
        <p:nvSpPr>
          <p:cNvPr id="2132" name="Shape 2132"/>
          <p:cNvSpPr/>
          <p:nvPr/>
        </p:nvSpPr>
        <p:spPr>
          <a:xfrm>
            <a:off x="5135978" y="3712633"/>
            <a:ext cx="120800" cy="120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133" name="Shape 2133"/>
          <p:cNvSpPr/>
          <p:nvPr/>
        </p:nvSpPr>
        <p:spPr>
          <a:xfrm>
            <a:off x="973666" y="157268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25400">
            <a:solidFill>
              <a:srgbClr val="16385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134" name="Shape 2134"/>
          <p:cNvSpPr/>
          <p:nvPr/>
        </p:nvSpPr>
        <p:spPr>
          <a:xfrm>
            <a:off x="5406396" y="769739"/>
            <a:ext cx="3414747" cy="3992150"/>
          </a:xfrm>
          <a:prstGeom prst="rect">
            <a:avLst/>
          </a:prstGeom>
          <a:solidFill>
            <a:srgbClr val="FF0000">
              <a:alpha val="15000"/>
            </a:srgb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135" name="Shape 2135"/>
          <p:cNvSpPr/>
          <p:nvPr/>
        </p:nvSpPr>
        <p:spPr>
          <a:xfrm>
            <a:off x="5413386" y="4430183"/>
            <a:ext cx="917518" cy="1"/>
          </a:xfrm>
          <a:prstGeom prst="line">
            <a:avLst/>
          </a:prstGeom>
          <a:ln w="63500">
            <a:solidFill>
              <a:srgbClr val="FF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136" name="Shape 2136"/>
          <p:cNvSpPr/>
          <p:nvPr/>
        </p:nvSpPr>
        <p:spPr>
          <a:xfrm>
            <a:off x="3615696" y="769739"/>
            <a:ext cx="1292921" cy="3992150"/>
          </a:xfrm>
          <a:prstGeom prst="rect">
            <a:avLst/>
          </a:prstGeom>
          <a:solidFill>
            <a:srgbClr val="FF0000">
              <a:alpha val="15000"/>
            </a:srgb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137" name="Shape 2137"/>
          <p:cNvSpPr/>
          <p:nvPr/>
        </p:nvSpPr>
        <p:spPr>
          <a:xfrm flipH="1">
            <a:off x="3990986" y="4430183"/>
            <a:ext cx="917518" cy="1"/>
          </a:xfrm>
          <a:prstGeom prst="line">
            <a:avLst/>
          </a:prstGeom>
          <a:ln w="63500">
            <a:solidFill>
              <a:srgbClr val="FF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grpSp>
        <p:nvGrpSpPr>
          <p:cNvPr id="2146" name="Group 2146"/>
          <p:cNvGrpSpPr/>
          <p:nvPr/>
        </p:nvGrpSpPr>
        <p:grpSpPr>
          <a:xfrm rot="1140000">
            <a:off x="4276725" y="631889"/>
            <a:ext cx="4533091" cy="4476622"/>
            <a:chOff x="0" y="0"/>
            <a:chExt cx="4533090" cy="4476621"/>
          </a:xfrm>
        </p:grpSpPr>
        <p:sp>
          <p:nvSpPr>
            <p:cNvPr id="2138" name="Shape 2138"/>
            <p:cNvSpPr/>
            <p:nvPr/>
          </p:nvSpPr>
          <p:spPr>
            <a:xfrm>
              <a:off x="1577975" y="901699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139" name="Shape 2139"/>
            <p:cNvSpPr/>
            <p:nvPr/>
          </p:nvSpPr>
          <p:spPr>
            <a:xfrm>
              <a:off x="2095500" y="450849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140" name="Shape 2140"/>
            <p:cNvSpPr/>
            <p:nvPr/>
          </p:nvSpPr>
          <p:spPr>
            <a:xfrm>
              <a:off x="2613024" y="-1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141" name="Shape 2141"/>
            <p:cNvSpPr/>
            <p:nvPr/>
          </p:nvSpPr>
          <p:spPr>
            <a:xfrm>
              <a:off x="536575" y="1806574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142" name="Shape 2142"/>
            <p:cNvSpPr/>
            <p:nvPr/>
          </p:nvSpPr>
          <p:spPr>
            <a:xfrm>
              <a:off x="-1" y="2273299"/>
              <a:ext cx="1920068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143" name="Shape 2143"/>
            <p:cNvSpPr/>
            <p:nvPr/>
          </p:nvSpPr>
          <p:spPr>
            <a:xfrm flipH="1">
              <a:off x="1987397" y="2109068"/>
              <a:ext cx="323810" cy="281484"/>
            </a:xfrm>
            <a:prstGeom prst="line">
              <a:avLst/>
            </a:prstGeom>
            <a:noFill/>
            <a:ln w="38100" cap="flat">
              <a:solidFill>
                <a:srgbClr val="96BCFF"/>
              </a:solidFill>
              <a:prstDash val="solid"/>
              <a:bevel/>
              <a:head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144" name="Shape 2144"/>
            <p:cNvSpPr/>
            <p:nvPr/>
          </p:nvSpPr>
          <p:spPr>
            <a:xfrm>
              <a:off x="1076324" y="1339187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2145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66639" y="1978725"/>
              <a:ext cx="268291" cy="2284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47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21465" y="3498118"/>
            <a:ext cx="245237" cy="2639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9" name="Shape 2149"/>
          <p:cNvSpPr/>
          <p:nvPr/>
        </p:nvSpPr>
        <p:spPr>
          <a:xfrm flipV="1">
            <a:off x="401505" y="1657945"/>
            <a:ext cx="687884" cy="623524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150" name="Shape 2150"/>
          <p:cNvSpPr/>
          <p:nvPr/>
        </p:nvSpPr>
        <p:spPr>
          <a:xfrm>
            <a:off x="296333" y="2199216"/>
            <a:ext cx="194734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25400">
            <a:solidFill>
              <a:srgbClr val="1C4672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151" name="Shape 2151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2152" name="Shape 2152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2155" name="Group 2155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2153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54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56" name="Shape 2156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157" name="Shape 21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Example: Branch and Bound</a:t>
            </a:r>
          </a:p>
        </p:txBody>
      </p:sp>
      <p:sp>
        <p:nvSpPr>
          <p:cNvPr id="2158" name="Shape 215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Integer Linear Program (ILP)</a:t>
            </a:r>
          </a:p>
        </p:txBody>
      </p:sp>
      <p:sp>
        <p:nvSpPr>
          <p:cNvPr id="2159" name="Shape 2159"/>
          <p:cNvSpPr/>
          <p:nvPr/>
        </p:nvSpPr>
        <p:spPr>
          <a:xfrm>
            <a:off x="5197637" y="1612850"/>
            <a:ext cx="2788965" cy="2648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8" y="5518"/>
                </a:moveTo>
                <a:lnTo>
                  <a:pt x="14134" y="0"/>
                </a:lnTo>
                <a:lnTo>
                  <a:pt x="20811" y="3575"/>
                </a:lnTo>
                <a:lnTo>
                  <a:pt x="21600" y="10414"/>
                </a:lnTo>
                <a:lnTo>
                  <a:pt x="12872" y="21600"/>
                </a:lnTo>
                <a:lnTo>
                  <a:pt x="0" y="17661"/>
                </a:lnTo>
                <a:lnTo>
                  <a:pt x="48" y="5518"/>
                </a:lnTo>
                <a:close/>
              </a:path>
            </a:pathLst>
          </a:custGeom>
          <a:solidFill>
            <a:srgbClr val="00E200">
              <a:alpha val="15000"/>
            </a:srgbClr>
          </a:solidFill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grpSp>
        <p:nvGrpSpPr>
          <p:cNvPr id="2224" name="Group 2224"/>
          <p:cNvGrpSpPr/>
          <p:nvPr/>
        </p:nvGrpSpPr>
        <p:grpSpPr>
          <a:xfrm>
            <a:off x="4872716" y="837900"/>
            <a:ext cx="3632013" cy="3627620"/>
            <a:chOff x="0" y="0"/>
            <a:chExt cx="3632012" cy="3627619"/>
          </a:xfrm>
        </p:grpSpPr>
        <p:sp>
          <p:nvSpPr>
            <p:cNvPr id="2160" name="Shape 2160"/>
            <p:cNvSpPr/>
            <p:nvPr/>
          </p:nvSpPr>
          <p:spPr>
            <a:xfrm>
              <a:off x="0" y="3049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61" name="Shape 2161"/>
            <p:cNvSpPr/>
            <p:nvPr/>
          </p:nvSpPr>
          <p:spPr>
            <a:xfrm>
              <a:off x="0" y="355141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62" name="Shape 2162"/>
            <p:cNvSpPr/>
            <p:nvPr/>
          </p:nvSpPr>
          <p:spPr>
            <a:xfrm>
              <a:off x="0" y="2541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63" name="Shape 2163"/>
            <p:cNvSpPr/>
            <p:nvPr/>
          </p:nvSpPr>
          <p:spPr>
            <a:xfrm>
              <a:off x="0" y="2033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64" name="Shape 2164"/>
            <p:cNvSpPr/>
            <p:nvPr/>
          </p:nvSpPr>
          <p:spPr>
            <a:xfrm>
              <a:off x="0" y="1525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65" name="Shape 2165"/>
            <p:cNvSpPr/>
            <p:nvPr/>
          </p:nvSpPr>
          <p:spPr>
            <a:xfrm>
              <a:off x="0" y="509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66" name="Shape 2166"/>
            <p:cNvSpPr/>
            <p:nvPr/>
          </p:nvSpPr>
          <p:spPr>
            <a:xfrm>
              <a:off x="0" y="1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67" name="Shape 2167"/>
            <p:cNvSpPr/>
            <p:nvPr/>
          </p:nvSpPr>
          <p:spPr>
            <a:xfrm>
              <a:off x="0" y="1017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68" name="Shape 2168"/>
            <p:cNvSpPr/>
            <p:nvPr/>
          </p:nvSpPr>
          <p:spPr>
            <a:xfrm>
              <a:off x="508000" y="3049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69" name="Shape 2169"/>
            <p:cNvSpPr/>
            <p:nvPr/>
          </p:nvSpPr>
          <p:spPr>
            <a:xfrm>
              <a:off x="508000" y="3551123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70" name="Shape 2170"/>
            <p:cNvSpPr/>
            <p:nvPr/>
          </p:nvSpPr>
          <p:spPr>
            <a:xfrm>
              <a:off x="508000" y="2541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71" name="Shape 2171"/>
            <p:cNvSpPr/>
            <p:nvPr/>
          </p:nvSpPr>
          <p:spPr>
            <a:xfrm>
              <a:off x="508000" y="2033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72" name="Shape 2172"/>
            <p:cNvSpPr/>
            <p:nvPr/>
          </p:nvSpPr>
          <p:spPr>
            <a:xfrm>
              <a:off x="508000" y="1525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73" name="Shape 2173"/>
            <p:cNvSpPr/>
            <p:nvPr/>
          </p:nvSpPr>
          <p:spPr>
            <a:xfrm>
              <a:off x="508000" y="509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74" name="Shape 2174"/>
            <p:cNvSpPr/>
            <p:nvPr/>
          </p:nvSpPr>
          <p:spPr>
            <a:xfrm>
              <a:off x="508000" y="1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75" name="Shape 2175"/>
            <p:cNvSpPr/>
            <p:nvPr/>
          </p:nvSpPr>
          <p:spPr>
            <a:xfrm>
              <a:off x="508000" y="1017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76" name="Shape 2176"/>
            <p:cNvSpPr/>
            <p:nvPr/>
          </p:nvSpPr>
          <p:spPr>
            <a:xfrm>
              <a:off x="1021695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77" name="Shape 2177"/>
            <p:cNvSpPr/>
            <p:nvPr/>
          </p:nvSpPr>
          <p:spPr>
            <a:xfrm>
              <a:off x="1021695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78" name="Shape 2178"/>
            <p:cNvSpPr/>
            <p:nvPr/>
          </p:nvSpPr>
          <p:spPr>
            <a:xfrm>
              <a:off x="1021695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79" name="Shape 2179"/>
            <p:cNvSpPr/>
            <p:nvPr/>
          </p:nvSpPr>
          <p:spPr>
            <a:xfrm>
              <a:off x="1021695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80" name="Shape 2180"/>
            <p:cNvSpPr/>
            <p:nvPr/>
          </p:nvSpPr>
          <p:spPr>
            <a:xfrm>
              <a:off x="1021695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81" name="Shape 2181"/>
            <p:cNvSpPr/>
            <p:nvPr/>
          </p:nvSpPr>
          <p:spPr>
            <a:xfrm>
              <a:off x="1021695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82" name="Shape 2182"/>
            <p:cNvSpPr/>
            <p:nvPr/>
          </p:nvSpPr>
          <p:spPr>
            <a:xfrm>
              <a:off x="1021695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83" name="Shape 2183"/>
            <p:cNvSpPr/>
            <p:nvPr/>
          </p:nvSpPr>
          <p:spPr>
            <a:xfrm>
              <a:off x="1021695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84" name="Shape 2184"/>
            <p:cNvSpPr/>
            <p:nvPr/>
          </p:nvSpPr>
          <p:spPr>
            <a:xfrm>
              <a:off x="1527081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85" name="Shape 2185"/>
            <p:cNvSpPr/>
            <p:nvPr/>
          </p:nvSpPr>
          <p:spPr>
            <a:xfrm>
              <a:off x="1527081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86" name="Shape 2186"/>
            <p:cNvSpPr/>
            <p:nvPr/>
          </p:nvSpPr>
          <p:spPr>
            <a:xfrm>
              <a:off x="1527081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87" name="Shape 2187"/>
            <p:cNvSpPr/>
            <p:nvPr/>
          </p:nvSpPr>
          <p:spPr>
            <a:xfrm>
              <a:off x="1527081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88" name="Shape 2188"/>
            <p:cNvSpPr/>
            <p:nvPr/>
          </p:nvSpPr>
          <p:spPr>
            <a:xfrm>
              <a:off x="1527081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89" name="Shape 2189"/>
            <p:cNvSpPr/>
            <p:nvPr/>
          </p:nvSpPr>
          <p:spPr>
            <a:xfrm>
              <a:off x="1527081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90" name="Shape 2190"/>
            <p:cNvSpPr/>
            <p:nvPr/>
          </p:nvSpPr>
          <p:spPr>
            <a:xfrm>
              <a:off x="1527081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91" name="Shape 2191"/>
            <p:cNvSpPr/>
            <p:nvPr/>
          </p:nvSpPr>
          <p:spPr>
            <a:xfrm>
              <a:off x="1527081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92" name="Shape 2192"/>
            <p:cNvSpPr/>
            <p:nvPr/>
          </p:nvSpPr>
          <p:spPr>
            <a:xfrm>
              <a:off x="2035081" y="3048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93" name="Shape 2193"/>
            <p:cNvSpPr/>
            <p:nvPr/>
          </p:nvSpPr>
          <p:spPr>
            <a:xfrm>
              <a:off x="2035081" y="3549540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94" name="Shape 2194"/>
            <p:cNvSpPr/>
            <p:nvPr/>
          </p:nvSpPr>
          <p:spPr>
            <a:xfrm>
              <a:off x="2035081" y="2540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95" name="Shape 2195"/>
            <p:cNvSpPr/>
            <p:nvPr/>
          </p:nvSpPr>
          <p:spPr>
            <a:xfrm>
              <a:off x="2035081" y="2032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96" name="Shape 2196"/>
            <p:cNvSpPr/>
            <p:nvPr/>
          </p:nvSpPr>
          <p:spPr>
            <a:xfrm>
              <a:off x="2035081" y="1524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97" name="Shape 2197"/>
            <p:cNvSpPr/>
            <p:nvPr/>
          </p:nvSpPr>
          <p:spPr>
            <a:xfrm>
              <a:off x="2035081" y="508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98" name="Shape 2198"/>
            <p:cNvSpPr/>
            <p:nvPr/>
          </p:nvSpPr>
          <p:spPr>
            <a:xfrm>
              <a:off x="2035081" y="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199" name="Shape 2199"/>
            <p:cNvSpPr/>
            <p:nvPr/>
          </p:nvSpPr>
          <p:spPr>
            <a:xfrm>
              <a:off x="2035081" y="1016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00" name="Shape 2200"/>
            <p:cNvSpPr/>
            <p:nvPr/>
          </p:nvSpPr>
          <p:spPr>
            <a:xfrm>
              <a:off x="254616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01" name="Shape 2201"/>
            <p:cNvSpPr/>
            <p:nvPr/>
          </p:nvSpPr>
          <p:spPr>
            <a:xfrm>
              <a:off x="254616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02" name="Shape 2202"/>
            <p:cNvSpPr/>
            <p:nvPr/>
          </p:nvSpPr>
          <p:spPr>
            <a:xfrm>
              <a:off x="254616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03" name="Shape 2203"/>
            <p:cNvSpPr/>
            <p:nvPr/>
          </p:nvSpPr>
          <p:spPr>
            <a:xfrm>
              <a:off x="254616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04" name="Shape 2204"/>
            <p:cNvSpPr/>
            <p:nvPr/>
          </p:nvSpPr>
          <p:spPr>
            <a:xfrm>
              <a:off x="254616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05" name="Shape 2205"/>
            <p:cNvSpPr/>
            <p:nvPr/>
          </p:nvSpPr>
          <p:spPr>
            <a:xfrm>
              <a:off x="254616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06" name="Shape 2206"/>
            <p:cNvSpPr/>
            <p:nvPr/>
          </p:nvSpPr>
          <p:spPr>
            <a:xfrm>
              <a:off x="254616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07" name="Shape 2207"/>
            <p:cNvSpPr/>
            <p:nvPr/>
          </p:nvSpPr>
          <p:spPr>
            <a:xfrm>
              <a:off x="254616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08" name="Shape 2208"/>
            <p:cNvSpPr/>
            <p:nvPr/>
          </p:nvSpPr>
          <p:spPr>
            <a:xfrm>
              <a:off x="305416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09" name="Shape 2209"/>
            <p:cNvSpPr/>
            <p:nvPr/>
          </p:nvSpPr>
          <p:spPr>
            <a:xfrm>
              <a:off x="305416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10" name="Shape 2210"/>
            <p:cNvSpPr/>
            <p:nvPr/>
          </p:nvSpPr>
          <p:spPr>
            <a:xfrm>
              <a:off x="305416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11" name="Shape 2211"/>
            <p:cNvSpPr/>
            <p:nvPr/>
          </p:nvSpPr>
          <p:spPr>
            <a:xfrm>
              <a:off x="305416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12" name="Shape 2212"/>
            <p:cNvSpPr/>
            <p:nvPr/>
          </p:nvSpPr>
          <p:spPr>
            <a:xfrm>
              <a:off x="305416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13" name="Shape 2213"/>
            <p:cNvSpPr/>
            <p:nvPr/>
          </p:nvSpPr>
          <p:spPr>
            <a:xfrm>
              <a:off x="305416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14" name="Shape 2214"/>
            <p:cNvSpPr/>
            <p:nvPr/>
          </p:nvSpPr>
          <p:spPr>
            <a:xfrm>
              <a:off x="305416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15" name="Shape 2215"/>
            <p:cNvSpPr/>
            <p:nvPr/>
          </p:nvSpPr>
          <p:spPr>
            <a:xfrm>
              <a:off x="305416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16" name="Shape 2216"/>
            <p:cNvSpPr/>
            <p:nvPr/>
          </p:nvSpPr>
          <p:spPr>
            <a:xfrm>
              <a:off x="355581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17" name="Shape 2217"/>
            <p:cNvSpPr/>
            <p:nvPr/>
          </p:nvSpPr>
          <p:spPr>
            <a:xfrm>
              <a:off x="355581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18" name="Shape 2218"/>
            <p:cNvSpPr/>
            <p:nvPr/>
          </p:nvSpPr>
          <p:spPr>
            <a:xfrm>
              <a:off x="355581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19" name="Shape 2219"/>
            <p:cNvSpPr/>
            <p:nvPr/>
          </p:nvSpPr>
          <p:spPr>
            <a:xfrm>
              <a:off x="355581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20" name="Shape 2220"/>
            <p:cNvSpPr/>
            <p:nvPr/>
          </p:nvSpPr>
          <p:spPr>
            <a:xfrm>
              <a:off x="355581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21" name="Shape 2221"/>
            <p:cNvSpPr/>
            <p:nvPr/>
          </p:nvSpPr>
          <p:spPr>
            <a:xfrm>
              <a:off x="355581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22" name="Shape 2222"/>
            <p:cNvSpPr/>
            <p:nvPr/>
          </p:nvSpPr>
          <p:spPr>
            <a:xfrm>
              <a:off x="355581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23" name="Shape 2223"/>
            <p:cNvSpPr/>
            <p:nvPr/>
          </p:nvSpPr>
          <p:spPr>
            <a:xfrm>
              <a:off x="355581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sp>
        <p:nvSpPr>
          <p:cNvPr id="2225" name="Shape 2225"/>
          <p:cNvSpPr/>
          <p:nvPr/>
        </p:nvSpPr>
        <p:spPr>
          <a:xfrm>
            <a:off x="5135978" y="3712633"/>
            <a:ext cx="120800" cy="120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226" name="Shape 2226"/>
          <p:cNvSpPr/>
          <p:nvPr/>
        </p:nvSpPr>
        <p:spPr>
          <a:xfrm>
            <a:off x="973666" y="157268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227" name="Shape 2227"/>
          <p:cNvSpPr/>
          <p:nvPr/>
        </p:nvSpPr>
        <p:spPr>
          <a:xfrm>
            <a:off x="3615696" y="769739"/>
            <a:ext cx="1292921" cy="3992150"/>
          </a:xfrm>
          <a:prstGeom prst="rect">
            <a:avLst/>
          </a:prstGeom>
          <a:solidFill>
            <a:srgbClr val="FF0000">
              <a:alpha val="15000"/>
            </a:srgb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228" name="Shape 2228"/>
          <p:cNvSpPr/>
          <p:nvPr/>
        </p:nvSpPr>
        <p:spPr>
          <a:xfrm flipH="1">
            <a:off x="3990986" y="4430183"/>
            <a:ext cx="917518" cy="1"/>
          </a:xfrm>
          <a:prstGeom prst="line">
            <a:avLst/>
          </a:prstGeom>
          <a:ln w="63500">
            <a:solidFill>
              <a:srgbClr val="FF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229" name="Shape 2229"/>
          <p:cNvSpPr/>
          <p:nvPr/>
        </p:nvSpPr>
        <p:spPr>
          <a:xfrm>
            <a:off x="35019" y="2427338"/>
            <a:ext cx="855363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 lvl="0">
              <a:defRPr sz="1800"/>
            </a:pPr>
            <a:r>
              <a:rPr sz="1400"/>
              <a:t>infeasible</a:t>
            </a:r>
          </a:p>
        </p:txBody>
      </p:sp>
      <p:grpSp>
        <p:nvGrpSpPr>
          <p:cNvPr id="2238" name="Group 2238"/>
          <p:cNvGrpSpPr/>
          <p:nvPr/>
        </p:nvGrpSpPr>
        <p:grpSpPr>
          <a:xfrm rot="1140000">
            <a:off x="4276725" y="631889"/>
            <a:ext cx="4533091" cy="4476622"/>
            <a:chOff x="0" y="0"/>
            <a:chExt cx="4533090" cy="4476621"/>
          </a:xfrm>
        </p:grpSpPr>
        <p:sp>
          <p:nvSpPr>
            <p:cNvPr id="2230" name="Shape 2230"/>
            <p:cNvSpPr/>
            <p:nvPr/>
          </p:nvSpPr>
          <p:spPr>
            <a:xfrm>
              <a:off x="1577975" y="901699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231" name="Shape 2231"/>
            <p:cNvSpPr/>
            <p:nvPr/>
          </p:nvSpPr>
          <p:spPr>
            <a:xfrm>
              <a:off x="2095500" y="450849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232" name="Shape 2232"/>
            <p:cNvSpPr/>
            <p:nvPr/>
          </p:nvSpPr>
          <p:spPr>
            <a:xfrm>
              <a:off x="2613024" y="-1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233" name="Shape 2233"/>
            <p:cNvSpPr/>
            <p:nvPr/>
          </p:nvSpPr>
          <p:spPr>
            <a:xfrm>
              <a:off x="536575" y="1806574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234" name="Shape 2234"/>
            <p:cNvSpPr/>
            <p:nvPr/>
          </p:nvSpPr>
          <p:spPr>
            <a:xfrm>
              <a:off x="-1" y="2273299"/>
              <a:ext cx="1920068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235" name="Shape 2235"/>
            <p:cNvSpPr/>
            <p:nvPr/>
          </p:nvSpPr>
          <p:spPr>
            <a:xfrm flipH="1">
              <a:off x="1987397" y="2109068"/>
              <a:ext cx="323810" cy="281484"/>
            </a:xfrm>
            <a:prstGeom prst="line">
              <a:avLst/>
            </a:prstGeom>
            <a:noFill/>
            <a:ln w="38100" cap="flat">
              <a:solidFill>
                <a:srgbClr val="96BCFF"/>
              </a:solidFill>
              <a:prstDash val="solid"/>
              <a:bevel/>
              <a:head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236" name="Shape 2236"/>
            <p:cNvSpPr/>
            <p:nvPr/>
          </p:nvSpPr>
          <p:spPr>
            <a:xfrm>
              <a:off x="1076324" y="1339187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2237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66639" y="1978725"/>
              <a:ext cx="268291" cy="2284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39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21465" y="3498118"/>
            <a:ext cx="245237" cy="2639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type="body" idx="1"/>
          </p:nvPr>
        </p:nvSpPr>
        <p:spPr>
          <a:xfrm>
            <a:off x="391477" y="930725"/>
            <a:ext cx="7540626" cy="3353625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pPr lvl="0">
              <a:defRPr sz="1800"/>
            </a:pPr>
            <a:r>
              <a:rPr sz="2200"/>
              <a:t>geometric interpretation</a:t>
            </a:r>
          </a:p>
        </p:txBody>
      </p:sp>
      <p:sp>
        <p:nvSpPr>
          <p:cNvPr id="199" name="Shape 199"/>
          <p:cNvSpPr/>
          <p:nvPr/>
        </p:nvSpPr>
        <p:spPr>
          <a:xfrm>
            <a:off x="1153567" y="1930909"/>
            <a:ext cx="2325843" cy="1594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9" h="21099" fill="norm" stroke="1" extrusionOk="0">
                <a:moveTo>
                  <a:pt x="20691" y="802"/>
                </a:moveTo>
                <a:cubicBezTo>
                  <a:pt x="20846" y="1446"/>
                  <a:pt x="20980" y="2100"/>
                  <a:pt x="21090" y="2763"/>
                </a:cubicBezTo>
                <a:cubicBezTo>
                  <a:pt x="21510" y="5286"/>
                  <a:pt x="21600" y="7899"/>
                  <a:pt x="21351" y="10468"/>
                </a:cubicBezTo>
                <a:cubicBezTo>
                  <a:pt x="21268" y="11422"/>
                  <a:pt x="21012" y="12330"/>
                  <a:pt x="20609" y="13102"/>
                </a:cubicBezTo>
                <a:cubicBezTo>
                  <a:pt x="20025" y="14219"/>
                  <a:pt x="19208" y="14950"/>
                  <a:pt x="18357" y="15624"/>
                </a:cubicBezTo>
                <a:cubicBezTo>
                  <a:pt x="17504" y="16300"/>
                  <a:pt x="16618" y="16919"/>
                  <a:pt x="15894" y="17853"/>
                </a:cubicBezTo>
                <a:cubicBezTo>
                  <a:pt x="15212" y="18732"/>
                  <a:pt x="14702" y="19851"/>
                  <a:pt x="14416" y="21099"/>
                </a:cubicBezTo>
                <a:lnTo>
                  <a:pt x="0" y="9358"/>
                </a:lnTo>
                <a:cubicBezTo>
                  <a:pt x="754" y="7648"/>
                  <a:pt x="1736" y="6182"/>
                  <a:pt x="2884" y="5037"/>
                </a:cubicBezTo>
                <a:cubicBezTo>
                  <a:pt x="4069" y="3855"/>
                  <a:pt x="5411" y="3035"/>
                  <a:pt x="6788" y="2359"/>
                </a:cubicBezTo>
                <a:cubicBezTo>
                  <a:pt x="11220" y="182"/>
                  <a:pt x="15943" y="-501"/>
                  <a:pt x="20590" y="363"/>
                </a:cubicBezTo>
              </a:path>
            </a:pathLst>
          </a:custGeom>
          <a:solidFill>
            <a:srgbClr val="00E200">
              <a:alpha val="15000"/>
            </a:srgbClr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00" name="Shape 200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201" name="Shape 201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204" name="Group 204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202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5" name="Shape 205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06" name="Shape 206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46799" tIns="46799" rIns="46799" bIns="46799"/>
          <a:lstStyle>
            <a:lvl1pPr algn="l"/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       Constrained Optimization</a:t>
            </a:r>
          </a:p>
        </p:txBody>
      </p:sp>
      <p:pic>
        <p:nvPicPr>
          <p:cNvPr id="207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99731" y="4289789"/>
            <a:ext cx="998386" cy="253016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hape 208"/>
          <p:cNvSpPr/>
          <p:nvPr/>
        </p:nvSpPr>
        <p:spPr>
          <a:xfrm>
            <a:off x="2682065" y="1623536"/>
            <a:ext cx="823891" cy="2557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15" h="21600" fill="norm" stroke="1" extrusionOk="0">
                <a:moveTo>
                  <a:pt x="10099" y="0"/>
                </a:moveTo>
                <a:cubicBezTo>
                  <a:pt x="14027" y="992"/>
                  <a:pt x="17008" y="2367"/>
                  <a:pt x="18661" y="3949"/>
                </a:cubicBezTo>
                <a:cubicBezTo>
                  <a:pt x="20327" y="5544"/>
                  <a:pt x="20567" y="7275"/>
                  <a:pt x="19350" y="8917"/>
                </a:cubicBezTo>
                <a:cubicBezTo>
                  <a:pt x="19132" y="9532"/>
                  <a:pt x="18456" y="10117"/>
                  <a:pt x="17390" y="10616"/>
                </a:cubicBezTo>
                <a:cubicBezTo>
                  <a:pt x="14303" y="12057"/>
                  <a:pt x="8761" y="12489"/>
                  <a:pt x="4931" y="13678"/>
                </a:cubicBezTo>
                <a:cubicBezTo>
                  <a:pt x="641" y="15011"/>
                  <a:pt x="-1033" y="17082"/>
                  <a:pt x="638" y="18991"/>
                </a:cubicBezTo>
                <a:lnTo>
                  <a:pt x="2957" y="21600"/>
                </a:lnTo>
              </a:path>
            </a:pathLst>
          </a:cu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grpSp>
        <p:nvGrpSpPr>
          <p:cNvPr id="211" name="Group 211"/>
          <p:cNvGrpSpPr/>
          <p:nvPr/>
        </p:nvGrpSpPr>
        <p:grpSpPr>
          <a:xfrm>
            <a:off x="5171510" y="50772"/>
            <a:ext cx="3849411" cy="1006754"/>
            <a:chOff x="-139699" y="-139700"/>
            <a:chExt cx="3849409" cy="1006752"/>
          </a:xfrm>
        </p:grpSpPr>
        <p:pic>
          <p:nvPicPr>
            <p:cNvPr id="209" name="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39700" y="-139700"/>
              <a:ext cx="3849411" cy="1006753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  <p:pic>
          <p:nvPicPr>
            <p:cNvPr id="210" name="pasted-image.pdf"/>
            <p:cNvPicPr/>
            <p:nvPr/>
          </p:nvPicPr>
          <p:blipFill>
            <a:blip r:embed="rId6">
              <a:extLst/>
            </a:blip>
            <a:srcRect l="0" t="0" r="0" b="0"/>
            <a:stretch>
              <a:fillRect/>
            </a:stretch>
          </p:blipFill>
          <p:spPr>
            <a:xfrm>
              <a:off x="143651" y="112652"/>
              <a:ext cx="3282624" cy="502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2" name="Shape 212"/>
          <p:cNvSpPr/>
          <p:nvPr/>
        </p:nvSpPr>
        <p:spPr>
          <a:xfrm>
            <a:off x="979471" y="1930312"/>
            <a:ext cx="2870279" cy="2180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222" fill="norm" stroke="1" extrusionOk="0">
                <a:moveTo>
                  <a:pt x="29" y="21222"/>
                </a:moveTo>
                <a:cubicBezTo>
                  <a:pt x="-22" y="18776"/>
                  <a:pt x="-5" y="16329"/>
                  <a:pt x="78" y="13885"/>
                </a:cubicBezTo>
                <a:cubicBezTo>
                  <a:pt x="155" y="11610"/>
                  <a:pt x="281" y="9230"/>
                  <a:pt x="1165" y="7118"/>
                </a:cubicBezTo>
                <a:cubicBezTo>
                  <a:pt x="2709" y="3431"/>
                  <a:pt x="5719" y="1869"/>
                  <a:pt x="8592" y="985"/>
                </a:cubicBezTo>
                <a:cubicBezTo>
                  <a:pt x="12730" y="-289"/>
                  <a:pt x="17116" y="-378"/>
                  <a:pt x="21578" y="1017"/>
                </a:cubicBezTo>
              </a:path>
            </a:pathLst>
          </a:cu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13" name="Shape 213"/>
          <p:cNvSpPr/>
          <p:nvPr/>
        </p:nvSpPr>
        <p:spPr>
          <a:xfrm>
            <a:off x="528002" y="2283225"/>
            <a:ext cx="2642355" cy="1497310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214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49987" y="1734905"/>
            <a:ext cx="998385" cy="253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094632" y="3389147"/>
            <a:ext cx="998386" cy="2530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0" name="Group 220"/>
          <p:cNvGrpSpPr/>
          <p:nvPr/>
        </p:nvGrpSpPr>
        <p:grpSpPr>
          <a:xfrm>
            <a:off x="194627" y="3494793"/>
            <a:ext cx="1366243" cy="1212460"/>
            <a:chOff x="0" y="0"/>
            <a:chExt cx="1366242" cy="1212459"/>
          </a:xfrm>
        </p:grpSpPr>
        <p:sp>
          <p:nvSpPr>
            <p:cNvPr id="216" name="Shape 216"/>
            <p:cNvSpPr/>
            <p:nvPr/>
          </p:nvSpPr>
          <p:spPr>
            <a:xfrm>
              <a:off x="286124" y="979822"/>
              <a:ext cx="84929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17" name="Shape 217"/>
            <p:cNvSpPr/>
            <p:nvPr/>
          </p:nvSpPr>
          <p:spPr>
            <a:xfrm flipV="1">
              <a:off x="301159" y="123389"/>
              <a:ext cx="6422" cy="8492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218" name="pasted-image.pdf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102756" y="1036802"/>
              <a:ext cx="263487" cy="1756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" name="pasted-image.pdf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271470" cy="1756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1" name="Shape 2241"/>
          <p:cNvSpPr/>
          <p:nvPr/>
        </p:nvSpPr>
        <p:spPr>
          <a:xfrm flipV="1">
            <a:off x="401505" y="1657945"/>
            <a:ext cx="687884" cy="623524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242" name="Shape 2242"/>
          <p:cNvSpPr/>
          <p:nvPr/>
        </p:nvSpPr>
        <p:spPr>
          <a:xfrm>
            <a:off x="296333" y="2199216"/>
            <a:ext cx="194734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25400">
            <a:solidFill>
              <a:srgbClr val="1C4672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243" name="Shape 2243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2244" name="Shape 2244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2247" name="Group 2247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2245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46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48" name="Shape 2248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249" name="Shape 22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Example: Branch and Bound</a:t>
            </a:r>
          </a:p>
        </p:txBody>
      </p:sp>
      <p:sp>
        <p:nvSpPr>
          <p:cNvPr id="2250" name="Shape 225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Integer Linear Program (ILP)</a:t>
            </a:r>
          </a:p>
        </p:txBody>
      </p:sp>
      <p:grpSp>
        <p:nvGrpSpPr>
          <p:cNvPr id="2315" name="Group 2315"/>
          <p:cNvGrpSpPr/>
          <p:nvPr/>
        </p:nvGrpSpPr>
        <p:grpSpPr>
          <a:xfrm>
            <a:off x="4872716" y="837900"/>
            <a:ext cx="3632013" cy="3627620"/>
            <a:chOff x="0" y="0"/>
            <a:chExt cx="3632012" cy="3627619"/>
          </a:xfrm>
        </p:grpSpPr>
        <p:sp>
          <p:nvSpPr>
            <p:cNvPr id="2251" name="Shape 2251"/>
            <p:cNvSpPr/>
            <p:nvPr/>
          </p:nvSpPr>
          <p:spPr>
            <a:xfrm>
              <a:off x="0" y="3049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52" name="Shape 2252"/>
            <p:cNvSpPr/>
            <p:nvPr/>
          </p:nvSpPr>
          <p:spPr>
            <a:xfrm>
              <a:off x="0" y="355141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53" name="Shape 2253"/>
            <p:cNvSpPr/>
            <p:nvPr/>
          </p:nvSpPr>
          <p:spPr>
            <a:xfrm>
              <a:off x="0" y="2541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54" name="Shape 2254"/>
            <p:cNvSpPr/>
            <p:nvPr/>
          </p:nvSpPr>
          <p:spPr>
            <a:xfrm>
              <a:off x="0" y="2033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55" name="Shape 2255"/>
            <p:cNvSpPr/>
            <p:nvPr/>
          </p:nvSpPr>
          <p:spPr>
            <a:xfrm>
              <a:off x="0" y="1525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56" name="Shape 2256"/>
            <p:cNvSpPr/>
            <p:nvPr/>
          </p:nvSpPr>
          <p:spPr>
            <a:xfrm>
              <a:off x="0" y="509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57" name="Shape 2257"/>
            <p:cNvSpPr/>
            <p:nvPr/>
          </p:nvSpPr>
          <p:spPr>
            <a:xfrm>
              <a:off x="0" y="1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58" name="Shape 2258"/>
            <p:cNvSpPr/>
            <p:nvPr/>
          </p:nvSpPr>
          <p:spPr>
            <a:xfrm>
              <a:off x="0" y="1017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59" name="Shape 2259"/>
            <p:cNvSpPr/>
            <p:nvPr/>
          </p:nvSpPr>
          <p:spPr>
            <a:xfrm>
              <a:off x="508000" y="3049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60" name="Shape 2260"/>
            <p:cNvSpPr/>
            <p:nvPr/>
          </p:nvSpPr>
          <p:spPr>
            <a:xfrm>
              <a:off x="508000" y="3551123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61" name="Shape 2261"/>
            <p:cNvSpPr/>
            <p:nvPr/>
          </p:nvSpPr>
          <p:spPr>
            <a:xfrm>
              <a:off x="508000" y="2541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62" name="Shape 2262"/>
            <p:cNvSpPr/>
            <p:nvPr/>
          </p:nvSpPr>
          <p:spPr>
            <a:xfrm>
              <a:off x="508000" y="2033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63" name="Shape 2263"/>
            <p:cNvSpPr/>
            <p:nvPr/>
          </p:nvSpPr>
          <p:spPr>
            <a:xfrm>
              <a:off x="508000" y="1525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64" name="Shape 2264"/>
            <p:cNvSpPr/>
            <p:nvPr/>
          </p:nvSpPr>
          <p:spPr>
            <a:xfrm>
              <a:off x="508000" y="509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65" name="Shape 2265"/>
            <p:cNvSpPr/>
            <p:nvPr/>
          </p:nvSpPr>
          <p:spPr>
            <a:xfrm>
              <a:off x="508000" y="1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66" name="Shape 2266"/>
            <p:cNvSpPr/>
            <p:nvPr/>
          </p:nvSpPr>
          <p:spPr>
            <a:xfrm>
              <a:off x="508000" y="1017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67" name="Shape 2267"/>
            <p:cNvSpPr/>
            <p:nvPr/>
          </p:nvSpPr>
          <p:spPr>
            <a:xfrm>
              <a:off x="1021695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68" name="Shape 2268"/>
            <p:cNvSpPr/>
            <p:nvPr/>
          </p:nvSpPr>
          <p:spPr>
            <a:xfrm>
              <a:off x="1021695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69" name="Shape 2269"/>
            <p:cNvSpPr/>
            <p:nvPr/>
          </p:nvSpPr>
          <p:spPr>
            <a:xfrm>
              <a:off x="1021695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70" name="Shape 2270"/>
            <p:cNvSpPr/>
            <p:nvPr/>
          </p:nvSpPr>
          <p:spPr>
            <a:xfrm>
              <a:off x="1021695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71" name="Shape 2271"/>
            <p:cNvSpPr/>
            <p:nvPr/>
          </p:nvSpPr>
          <p:spPr>
            <a:xfrm>
              <a:off x="1021695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72" name="Shape 2272"/>
            <p:cNvSpPr/>
            <p:nvPr/>
          </p:nvSpPr>
          <p:spPr>
            <a:xfrm>
              <a:off x="1021695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73" name="Shape 2273"/>
            <p:cNvSpPr/>
            <p:nvPr/>
          </p:nvSpPr>
          <p:spPr>
            <a:xfrm>
              <a:off x="1021695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74" name="Shape 2274"/>
            <p:cNvSpPr/>
            <p:nvPr/>
          </p:nvSpPr>
          <p:spPr>
            <a:xfrm>
              <a:off x="1021695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75" name="Shape 2275"/>
            <p:cNvSpPr/>
            <p:nvPr/>
          </p:nvSpPr>
          <p:spPr>
            <a:xfrm>
              <a:off x="1527081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76" name="Shape 2276"/>
            <p:cNvSpPr/>
            <p:nvPr/>
          </p:nvSpPr>
          <p:spPr>
            <a:xfrm>
              <a:off x="1527081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77" name="Shape 2277"/>
            <p:cNvSpPr/>
            <p:nvPr/>
          </p:nvSpPr>
          <p:spPr>
            <a:xfrm>
              <a:off x="1527081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78" name="Shape 2278"/>
            <p:cNvSpPr/>
            <p:nvPr/>
          </p:nvSpPr>
          <p:spPr>
            <a:xfrm>
              <a:off x="1527081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79" name="Shape 2279"/>
            <p:cNvSpPr/>
            <p:nvPr/>
          </p:nvSpPr>
          <p:spPr>
            <a:xfrm>
              <a:off x="1527081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80" name="Shape 2280"/>
            <p:cNvSpPr/>
            <p:nvPr/>
          </p:nvSpPr>
          <p:spPr>
            <a:xfrm>
              <a:off x="1527081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81" name="Shape 2281"/>
            <p:cNvSpPr/>
            <p:nvPr/>
          </p:nvSpPr>
          <p:spPr>
            <a:xfrm>
              <a:off x="1527081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82" name="Shape 2282"/>
            <p:cNvSpPr/>
            <p:nvPr/>
          </p:nvSpPr>
          <p:spPr>
            <a:xfrm>
              <a:off x="1527081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83" name="Shape 2283"/>
            <p:cNvSpPr/>
            <p:nvPr/>
          </p:nvSpPr>
          <p:spPr>
            <a:xfrm>
              <a:off x="2035081" y="3048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84" name="Shape 2284"/>
            <p:cNvSpPr/>
            <p:nvPr/>
          </p:nvSpPr>
          <p:spPr>
            <a:xfrm>
              <a:off x="2035081" y="3549540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85" name="Shape 2285"/>
            <p:cNvSpPr/>
            <p:nvPr/>
          </p:nvSpPr>
          <p:spPr>
            <a:xfrm>
              <a:off x="2035081" y="2540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86" name="Shape 2286"/>
            <p:cNvSpPr/>
            <p:nvPr/>
          </p:nvSpPr>
          <p:spPr>
            <a:xfrm>
              <a:off x="2035081" y="2032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87" name="Shape 2287"/>
            <p:cNvSpPr/>
            <p:nvPr/>
          </p:nvSpPr>
          <p:spPr>
            <a:xfrm>
              <a:off x="2035081" y="1524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88" name="Shape 2288"/>
            <p:cNvSpPr/>
            <p:nvPr/>
          </p:nvSpPr>
          <p:spPr>
            <a:xfrm>
              <a:off x="2035081" y="508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89" name="Shape 2289"/>
            <p:cNvSpPr/>
            <p:nvPr/>
          </p:nvSpPr>
          <p:spPr>
            <a:xfrm>
              <a:off x="2035081" y="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90" name="Shape 2290"/>
            <p:cNvSpPr/>
            <p:nvPr/>
          </p:nvSpPr>
          <p:spPr>
            <a:xfrm>
              <a:off x="2035081" y="1016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91" name="Shape 2291"/>
            <p:cNvSpPr/>
            <p:nvPr/>
          </p:nvSpPr>
          <p:spPr>
            <a:xfrm>
              <a:off x="254616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92" name="Shape 2292"/>
            <p:cNvSpPr/>
            <p:nvPr/>
          </p:nvSpPr>
          <p:spPr>
            <a:xfrm>
              <a:off x="254616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93" name="Shape 2293"/>
            <p:cNvSpPr/>
            <p:nvPr/>
          </p:nvSpPr>
          <p:spPr>
            <a:xfrm>
              <a:off x="254616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94" name="Shape 2294"/>
            <p:cNvSpPr/>
            <p:nvPr/>
          </p:nvSpPr>
          <p:spPr>
            <a:xfrm>
              <a:off x="254616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95" name="Shape 2295"/>
            <p:cNvSpPr/>
            <p:nvPr/>
          </p:nvSpPr>
          <p:spPr>
            <a:xfrm>
              <a:off x="254616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96" name="Shape 2296"/>
            <p:cNvSpPr/>
            <p:nvPr/>
          </p:nvSpPr>
          <p:spPr>
            <a:xfrm>
              <a:off x="254616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97" name="Shape 2297"/>
            <p:cNvSpPr/>
            <p:nvPr/>
          </p:nvSpPr>
          <p:spPr>
            <a:xfrm>
              <a:off x="254616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98" name="Shape 2298"/>
            <p:cNvSpPr/>
            <p:nvPr/>
          </p:nvSpPr>
          <p:spPr>
            <a:xfrm>
              <a:off x="254616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299" name="Shape 2299"/>
            <p:cNvSpPr/>
            <p:nvPr/>
          </p:nvSpPr>
          <p:spPr>
            <a:xfrm>
              <a:off x="305416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00" name="Shape 2300"/>
            <p:cNvSpPr/>
            <p:nvPr/>
          </p:nvSpPr>
          <p:spPr>
            <a:xfrm>
              <a:off x="305416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01" name="Shape 2301"/>
            <p:cNvSpPr/>
            <p:nvPr/>
          </p:nvSpPr>
          <p:spPr>
            <a:xfrm>
              <a:off x="305416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02" name="Shape 2302"/>
            <p:cNvSpPr/>
            <p:nvPr/>
          </p:nvSpPr>
          <p:spPr>
            <a:xfrm>
              <a:off x="305416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03" name="Shape 2303"/>
            <p:cNvSpPr/>
            <p:nvPr/>
          </p:nvSpPr>
          <p:spPr>
            <a:xfrm>
              <a:off x="305416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04" name="Shape 2304"/>
            <p:cNvSpPr/>
            <p:nvPr/>
          </p:nvSpPr>
          <p:spPr>
            <a:xfrm>
              <a:off x="305416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05" name="Shape 2305"/>
            <p:cNvSpPr/>
            <p:nvPr/>
          </p:nvSpPr>
          <p:spPr>
            <a:xfrm>
              <a:off x="305416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06" name="Shape 2306"/>
            <p:cNvSpPr/>
            <p:nvPr/>
          </p:nvSpPr>
          <p:spPr>
            <a:xfrm>
              <a:off x="305416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07" name="Shape 2307"/>
            <p:cNvSpPr/>
            <p:nvPr/>
          </p:nvSpPr>
          <p:spPr>
            <a:xfrm>
              <a:off x="355581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08" name="Shape 2308"/>
            <p:cNvSpPr/>
            <p:nvPr/>
          </p:nvSpPr>
          <p:spPr>
            <a:xfrm>
              <a:off x="355581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09" name="Shape 2309"/>
            <p:cNvSpPr/>
            <p:nvPr/>
          </p:nvSpPr>
          <p:spPr>
            <a:xfrm>
              <a:off x="355581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10" name="Shape 2310"/>
            <p:cNvSpPr/>
            <p:nvPr/>
          </p:nvSpPr>
          <p:spPr>
            <a:xfrm>
              <a:off x="355581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11" name="Shape 2311"/>
            <p:cNvSpPr/>
            <p:nvPr/>
          </p:nvSpPr>
          <p:spPr>
            <a:xfrm>
              <a:off x="355581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12" name="Shape 2312"/>
            <p:cNvSpPr/>
            <p:nvPr/>
          </p:nvSpPr>
          <p:spPr>
            <a:xfrm>
              <a:off x="355581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13" name="Shape 2313"/>
            <p:cNvSpPr/>
            <p:nvPr/>
          </p:nvSpPr>
          <p:spPr>
            <a:xfrm>
              <a:off x="355581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14" name="Shape 2314"/>
            <p:cNvSpPr/>
            <p:nvPr/>
          </p:nvSpPr>
          <p:spPr>
            <a:xfrm>
              <a:off x="355581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sp>
        <p:nvSpPr>
          <p:cNvPr id="2316" name="Shape 2316"/>
          <p:cNvSpPr/>
          <p:nvPr/>
        </p:nvSpPr>
        <p:spPr>
          <a:xfrm>
            <a:off x="973666" y="157268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317" name="Shape 2317"/>
          <p:cNvSpPr/>
          <p:nvPr/>
        </p:nvSpPr>
        <p:spPr>
          <a:xfrm>
            <a:off x="35019" y="2427338"/>
            <a:ext cx="855363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 lvl="0">
              <a:defRPr sz="1800"/>
            </a:pPr>
            <a:r>
              <a:rPr sz="1400"/>
              <a:t>infeasible</a:t>
            </a:r>
          </a:p>
        </p:txBody>
      </p:sp>
      <p:grpSp>
        <p:nvGrpSpPr>
          <p:cNvPr id="2326" name="Group 2326"/>
          <p:cNvGrpSpPr/>
          <p:nvPr/>
        </p:nvGrpSpPr>
        <p:grpSpPr>
          <a:xfrm rot="1140000">
            <a:off x="4276725" y="631889"/>
            <a:ext cx="4533091" cy="4476622"/>
            <a:chOff x="0" y="0"/>
            <a:chExt cx="4533090" cy="4476621"/>
          </a:xfrm>
        </p:grpSpPr>
        <p:sp>
          <p:nvSpPr>
            <p:cNvPr id="2318" name="Shape 2318"/>
            <p:cNvSpPr/>
            <p:nvPr/>
          </p:nvSpPr>
          <p:spPr>
            <a:xfrm>
              <a:off x="1577975" y="901699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319" name="Shape 2319"/>
            <p:cNvSpPr/>
            <p:nvPr/>
          </p:nvSpPr>
          <p:spPr>
            <a:xfrm>
              <a:off x="2095500" y="450849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320" name="Shape 2320"/>
            <p:cNvSpPr/>
            <p:nvPr/>
          </p:nvSpPr>
          <p:spPr>
            <a:xfrm>
              <a:off x="2613024" y="-1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321" name="Shape 2321"/>
            <p:cNvSpPr/>
            <p:nvPr/>
          </p:nvSpPr>
          <p:spPr>
            <a:xfrm>
              <a:off x="536575" y="1806574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322" name="Shape 2322"/>
            <p:cNvSpPr/>
            <p:nvPr/>
          </p:nvSpPr>
          <p:spPr>
            <a:xfrm>
              <a:off x="-1" y="2273299"/>
              <a:ext cx="1920068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323" name="Shape 2323"/>
            <p:cNvSpPr/>
            <p:nvPr/>
          </p:nvSpPr>
          <p:spPr>
            <a:xfrm flipH="1">
              <a:off x="1987397" y="2109068"/>
              <a:ext cx="323810" cy="281484"/>
            </a:xfrm>
            <a:prstGeom prst="line">
              <a:avLst/>
            </a:prstGeom>
            <a:noFill/>
            <a:ln w="38100" cap="flat">
              <a:solidFill>
                <a:srgbClr val="96BCFF"/>
              </a:solidFill>
              <a:prstDash val="solid"/>
              <a:bevel/>
              <a:head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324" name="Shape 2324"/>
            <p:cNvSpPr/>
            <p:nvPr/>
          </p:nvSpPr>
          <p:spPr>
            <a:xfrm>
              <a:off x="1076324" y="1339187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2325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66639" y="1978725"/>
              <a:ext cx="268291" cy="2284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8" name="Shape 2328"/>
          <p:cNvSpPr/>
          <p:nvPr/>
        </p:nvSpPr>
        <p:spPr>
          <a:xfrm flipH="1" flipV="1">
            <a:off x="1067783" y="1672406"/>
            <a:ext cx="743390" cy="594602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329" name="Shape 232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Integer Linear Program (ILP)</a:t>
            </a:r>
          </a:p>
        </p:txBody>
      </p:sp>
      <p:sp>
        <p:nvSpPr>
          <p:cNvPr id="2330" name="Shape 2330"/>
          <p:cNvSpPr/>
          <p:nvPr/>
        </p:nvSpPr>
        <p:spPr>
          <a:xfrm flipV="1">
            <a:off x="401505" y="1657945"/>
            <a:ext cx="687884" cy="623524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331" name="Shape 2331"/>
          <p:cNvSpPr/>
          <p:nvPr/>
        </p:nvSpPr>
        <p:spPr>
          <a:xfrm>
            <a:off x="296333" y="2199216"/>
            <a:ext cx="194734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332" name="Shape 2332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2333" name="Shape 2333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2336" name="Group 2336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2334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35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37" name="Shape 2337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338" name="Shape 233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Example: Branch and Bound</a:t>
            </a:r>
          </a:p>
        </p:txBody>
      </p:sp>
      <p:sp>
        <p:nvSpPr>
          <p:cNvPr id="2339" name="Shape 2339"/>
          <p:cNvSpPr/>
          <p:nvPr/>
        </p:nvSpPr>
        <p:spPr>
          <a:xfrm>
            <a:off x="5197637" y="1612850"/>
            <a:ext cx="2788965" cy="2648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8" y="5518"/>
                </a:moveTo>
                <a:lnTo>
                  <a:pt x="14134" y="0"/>
                </a:lnTo>
                <a:lnTo>
                  <a:pt x="20811" y="3575"/>
                </a:lnTo>
                <a:lnTo>
                  <a:pt x="21600" y="10414"/>
                </a:lnTo>
                <a:lnTo>
                  <a:pt x="12872" y="21600"/>
                </a:lnTo>
                <a:lnTo>
                  <a:pt x="0" y="17661"/>
                </a:lnTo>
                <a:lnTo>
                  <a:pt x="48" y="5518"/>
                </a:lnTo>
                <a:close/>
              </a:path>
            </a:pathLst>
          </a:custGeom>
          <a:solidFill>
            <a:srgbClr val="00E200">
              <a:alpha val="15000"/>
            </a:srgbClr>
          </a:solidFill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grpSp>
        <p:nvGrpSpPr>
          <p:cNvPr id="2404" name="Group 2404"/>
          <p:cNvGrpSpPr/>
          <p:nvPr/>
        </p:nvGrpSpPr>
        <p:grpSpPr>
          <a:xfrm>
            <a:off x="4872716" y="837900"/>
            <a:ext cx="3632013" cy="3627620"/>
            <a:chOff x="0" y="0"/>
            <a:chExt cx="3632012" cy="3627619"/>
          </a:xfrm>
        </p:grpSpPr>
        <p:sp>
          <p:nvSpPr>
            <p:cNvPr id="2340" name="Shape 2340"/>
            <p:cNvSpPr/>
            <p:nvPr/>
          </p:nvSpPr>
          <p:spPr>
            <a:xfrm>
              <a:off x="0" y="3049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41" name="Shape 2341"/>
            <p:cNvSpPr/>
            <p:nvPr/>
          </p:nvSpPr>
          <p:spPr>
            <a:xfrm>
              <a:off x="0" y="355141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42" name="Shape 2342"/>
            <p:cNvSpPr/>
            <p:nvPr/>
          </p:nvSpPr>
          <p:spPr>
            <a:xfrm>
              <a:off x="0" y="2541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43" name="Shape 2343"/>
            <p:cNvSpPr/>
            <p:nvPr/>
          </p:nvSpPr>
          <p:spPr>
            <a:xfrm>
              <a:off x="0" y="2033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44" name="Shape 2344"/>
            <p:cNvSpPr/>
            <p:nvPr/>
          </p:nvSpPr>
          <p:spPr>
            <a:xfrm>
              <a:off x="0" y="1525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45" name="Shape 2345"/>
            <p:cNvSpPr/>
            <p:nvPr/>
          </p:nvSpPr>
          <p:spPr>
            <a:xfrm>
              <a:off x="0" y="509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46" name="Shape 2346"/>
            <p:cNvSpPr/>
            <p:nvPr/>
          </p:nvSpPr>
          <p:spPr>
            <a:xfrm>
              <a:off x="0" y="1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47" name="Shape 2347"/>
            <p:cNvSpPr/>
            <p:nvPr/>
          </p:nvSpPr>
          <p:spPr>
            <a:xfrm>
              <a:off x="0" y="1017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48" name="Shape 2348"/>
            <p:cNvSpPr/>
            <p:nvPr/>
          </p:nvSpPr>
          <p:spPr>
            <a:xfrm>
              <a:off x="508000" y="3049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49" name="Shape 2349"/>
            <p:cNvSpPr/>
            <p:nvPr/>
          </p:nvSpPr>
          <p:spPr>
            <a:xfrm>
              <a:off x="508000" y="3551123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50" name="Shape 2350"/>
            <p:cNvSpPr/>
            <p:nvPr/>
          </p:nvSpPr>
          <p:spPr>
            <a:xfrm>
              <a:off x="508000" y="2541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51" name="Shape 2351"/>
            <p:cNvSpPr/>
            <p:nvPr/>
          </p:nvSpPr>
          <p:spPr>
            <a:xfrm>
              <a:off x="508000" y="2033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52" name="Shape 2352"/>
            <p:cNvSpPr/>
            <p:nvPr/>
          </p:nvSpPr>
          <p:spPr>
            <a:xfrm>
              <a:off x="508000" y="1525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53" name="Shape 2353"/>
            <p:cNvSpPr/>
            <p:nvPr/>
          </p:nvSpPr>
          <p:spPr>
            <a:xfrm>
              <a:off x="508000" y="509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54" name="Shape 2354"/>
            <p:cNvSpPr/>
            <p:nvPr/>
          </p:nvSpPr>
          <p:spPr>
            <a:xfrm>
              <a:off x="508000" y="1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55" name="Shape 2355"/>
            <p:cNvSpPr/>
            <p:nvPr/>
          </p:nvSpPr>
          <p:spPr>
            <a:xfrm>
              <a:off x="508000" y="1017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56" name="Shape 2356"/>
            <p:cNvSpPr/>
            <p:nvPr/>
          </p:nvSpPr>
          <p:spPr>
            <a:xfrm>
              <a:off x="1021695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57" name="Shape 2357"/>
            <p:cNvSpPr/>
            <p:nvPr/>
          </p:nvSpPr>
          <p:spPr>
            <a:xfrm>
              <a:off x="1021695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58" name="Shape 2358"/>
            <p:cNvSpPr/>
            <p:nvPr/>
          </p:nvSpPr>
          <p:spPr>
            <a:xfrm>
              <a:off x="1021695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59" name="Shape 2359"/>
            <p:cNvSpPr/>
            <p:nvPr/>
          </p:nvSpPr>
          <p:spPr>
            <a:xfrm>
              <a:off x="1021695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60" name="Shape 2360"/>
            <p:cNvSpPr/>
            <p:nvPr/>
          </p:nvSpPr>
          <p:spPr>
            <a:xfrm>
              <a:off x="1021695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61" name="Shape 2361"/>
            <p:cNvSpPr/>
            <p:nvPr/>
          </p:nvSpPr>
          <p:spPr>
            <a:xfrm>
              <a:off x="1021695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62" name="Shape 2362"/>
            <p:cNvSpPr/>
            <p:nvPr/>
          </p:nvSpPr>
          <p:spPr>
            <a:xfrm>
              <a:off x="1021695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63" name="Shape 2363"/>
            <p:cNvSpPr/>
            <p:nvPr/>
          </p:nvSpPr>
          <p:spPr>
            <a:xfrm>
              <a:off x="1021695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64" name="Shape 2364"/>
            <p:cNvSpPr/>
            <p:nvPr/>
          </p:nvSpPr>
          <p:spPr>
            <a:xfrm>
              <a:off x="1527081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65" name="Shape 2365"/>
            <p:cNvSpPr/>
            <p:nvPr/>
          </p:nvSpPr>
          <p:spPr>
            <a:xfrm>
              <a:off x="1527081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66" name="Shape 2366"/>
            <p:cNvSpPr/>
            <p:nvPr/>
          </p:nvSpPr>
          <p:spPr>
            <a:xfrm>
              <a:off x="1527081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67" name="Shape 2367"/>
            <p:cNvSpPr/>
            <p:nvPr/>
          </p:nvSpPr>
          <p:spPr>
            <a:xfrm>
              <a:off x="1527081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68" name="Shape 2368"/>
            <p:cNvSpPr/>
            <p:nvPr/>
          </p:nvSpPr>
          <p:spPr>
            <a:xfrm>
              <a:off x="1527081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69" name="Shape 2369"/>
            <p:cNvSpPr/>
            <p:nvPr/>
          </p:nvSpPr>
          <p:spPr>
            <a:xfrm>
              <a:off x="1527081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70" name="Shape 2370"/>
            <p:cNvSpPr/>
            <p:nvPr/>
          </p:nvSpPr>
          <p:spPr>
            <a:xfrm>
              <a:off x="1527081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71" name="Shape 2371"/>
            <p:cNvSpPr/>
            <p:nvPr/>
          </p:nvSpPr>
          <p:spPr>
            <a:xfrm>
              <a:off x="1527081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72" name="Shape 2372"/>
            <p:cNvSpPr/>
            <p:nvPr/>
          </p:nvSpPr>
          <p:spPr>
            <a:xfrm>
              <a:off x="2035081" y="3048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73" name="Shape 2373"/>
            <p:cNvSpPr/>
            <p:nvPr/>
          </p:nvSpPr>
          <p:spPr>
            <a:xfrm>
              <a:off x="2035081" y="3549540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74" name="Shape 2374"/>
            <p:cNvSpPr/>
            <p:nvPr/>
          </p:nvSpPr>
          <p:spPr>
            <a:xfrm>
              <a:off x="2035081" y="2540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75" name="Shape 2375"/>
            <p:cNvSpPr/>
            <p:nvPr/>
          </p:nvSpPr>
          <p:spPr>
            <a:xfrm>
              <a:off x="2035081" y="2032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76" name="Shape 2376"/>
            <p:cNvSpPr/>
            <p:nvPr/>
          </p:nvSpPr>
          <p:spPr>
            <a:xfrm>
              <a:off x="2035081" y="1524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77" name="Shape 2377"/>
            <p:cNvSpPr/>
            <p:nvPr/>
          </p:nvSpPr>
          <p:spPr>
            <a:xfrm>
              <a:off x="2035081" y="508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78" name="Shape 2378"/>
            <p:cNvSpPr/>
            <p:nvPr/>
          </p:nvSpPr>
          <p:spPr>
            <a:xfrm>
              <a:off x="2035081" y="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79" name="Shape 2379"/>
            <p:cNvSpPr/>
            <p:nvPr/>
          </p:nvSpPr>
          <p:spPr>
            <a:xfrm>
              <a:off x="2035081" y="1016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80" name="Shape 2380"/>
            <p:cNvSpPr/>
            <p:nvPr/>
          </p:nvSpPr>
          <p:spPr>
            <a:xfrm>
              <a:off x="254616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81" name="Shape 2381"/>
            <p:cNvSpPr/>
            <p:nvPr/>
          </p:nvSpPr>
          <p:spPr>
            <a:xfrm>
              <a:off x="254616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82" name="Shape 2382"/>
            <p:cNvSpPr/>
            <p:nvPr/>
          </p:nvSpPr>
          <p:spPr>
            <a:xfrm>
              <a:off x="254616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83" name="Shape 2383"/>
            <p:cNvSpPr/>
            <p:nvPr/>
          </p:nvSpPr>
          <p:spPr>
            <a:xfrm>
              <a:off x="254616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84" name="Shape 2384"/>
            <p:cNvSpPr/>
            <p:nvPr/>
          </p:nvSpPr>
          <p:spPr>
            <a:xfrm>
              <a:off x="254616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85" name="Shape 2385"/>
            <p:cNvSpPr/>
            <p:nvPr/>
          </p:nvSpPr>
          <p:spPr>
            <a:xfrm>
              <a:off x="254616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86" name="Shape 2386"/>
            <p:cNvSpPr/>
            <p:nvPr/>
          </p:nvSpPr>
          <p:spPr>
            <a:xfrm>
              <a:off x="254616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87" name="Shape 2387"/>
            <p:cNvSpPr/>
            <p:nvPr/>
          </p:nvSpPr>
          <p:spPr>
            <a:xfrm>
              <a:off x="254616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88" name="Shape 2388"/>
            <p:cNvSpPr/>
            <p:nvPr/>
          </p:nvSpPr>
          <p:spPr>
            <a:xfrm>
              <a:off x="305416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89" name="Shape 2389"/>
            <p:cNvSpPr/>
            <p:nvPr/>
          </p:nvSpPr>
          <p:spPr>
            <a:xfrm>
              <a:off x="305416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90" name="Shape 2390"/>
            <p:cNvSpPr/>
            <p:nvPr/>
          </p:nvSpPr>
          <p:spPr>
            <a:xfrm>
              <a:off x="305416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91" name="Shape 2391"/>
            <p:cNvSpPr/>
            <p:nvPr/>
          </p:nvSpPr>
          <p:spPr>
            <a:xfrm>
              <a:off x="305416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92" name="Shape 2392"/>
            <p:cNvSpPr/>
            <p:nvPr/>
          </p:nvSpPr>
          <p:spPr>
            <a:xfrm>
              <a:off x="305416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93" name="Shape 2393"/>
            <p:cNvSpPr/>
            <p:nvPr/>
          </p:nvSpPr>
          <p:spPr>
            <a:xfrm>
              <a:off x="305416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94" name="Shape 2394"/>
            <p:cNvSpPr/>
            <p:nvPr/>
          </p:nvSpPr>
          <p:spPr>
            <a:xfrm>
              <a:off x="305416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95" name="Shape 2395"/>
            <p:cNvSpPr/>
            <p:nvPr/>
          </p:nvSpPr>
          <p:spPr>
            <a:xfrm>
              <a:off x="305416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96" name="Shape 2396"/>
            <p:cNvSpPr/>
            <p:nvPr/>
          </p:nvSpPr>
          <p:spPr>
            <a:xfrm>
              <a:off x="355581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97" name="Shape 2397"/>
            <p:cNvSpPr/>
            <p:nvPr/>
          </p:nvSpPr>
          <p:spPr>
            <a:xfrm>
              <a:off x="355581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98" name="Shape 2398"/>
            <p:cNvSpPr/>
            <p:nvPr/>
          </p:nvSpPr>
          <p:spPr>
            <a:xfrm>
              <a:off x="355581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399" name="Shape 2399"/>
            <p:cNvSpPr/>
            <p:nvPr/>
          </p:nvSpPr>
          <p:spPr>
            <a:xfrm>
              <a:off x="355581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00" name="Shape 2400"/>
            <p:cNvSpPr/>
            <p:nvPr/>
          </p:nvSpPr>
          <p:spPr>
            <a:xfrm>
              <a:off x="355581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01" name="Shape 2401"/>
            <p:cNvSpPr/>
            <p:nvPr/>
          </p:nvSpPr>
          <p:spPr>
            <a:xfrm>
              <a:off x="355581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02" name="Shape 2402"/>
            <p:cNvSpPr/>
            <p:nvPr/>
          </p:nvSpPr>
          <p:spPr>
            <a:xfrm>
              <a:off x="355581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03" name="Shape 2403"/>
            <p:cNvSpPr/>
            <p:nvPr/>
          </p:nvSpPr>
          <p:spPr>
            <a:xfrm>
              <a:off x="355581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sp>
        <p:nvSpPr>
          <p:cNvPr id="2405" name="Shape 2405"/>
          <p:cNvSpPr/>
          <p:nvPr/>
        </p:nvSpPr>
        <p:spPr>
          <a:xfrm>
            <a:off x="5135978" y="3712633"/>
            <a:ext cx="120800" cy="120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406" name="Shape 2406"/>
          <p:cNvSpPr/>
          <p:nvPr/>
        </p:nvSpPr>
        <p:spPr>
          <a:xfrm>
            <a:off x="973666" y="157268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407" name="Shape 2407"/>
          <p:cNvSpPr/>
          <p:nvPr/>
        </p:nvSpPr>
        <p:spPr>
          <a:xfrm>
            <a:off x="5406396" y="769739"/>
            <a:ext cx="3414747" cy="3992150"/>
          </a:xfrm>
          <a:prstGeom prst="rect">
            <a:avLst/>
          </a:prstGeom>
          <a:solidFill>
            <a:srgbClr val="FF0000">
              <a:alpha val="15000"/>
            </a:srgb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408" name="Shape 2408"/>
          <p:cNvSpPr/>
          <p:nvPr/>
        </p:nvSpPr>
        <p:spPr>
          <a:xfrm>
            <a:off x="35019" y="2427338"/>
            <a:ext cx="855363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 lvl="0">
              <a:defRPr sz="1800"/>
            </a:pPr>
            <a:r>
              <a:rPr sz="1400"/>
              <a:t>infeasible</a:t>
            </a:r>
          </a:p>
        </p:txBody>
      </p:sp>
      <p:sp>
        <p:nvSpPr>
          <p:cNvPr id="2409" name="Shape 2409"/>
          <p:cNvSpPr/>
          <p:nvPr/>
        </p:nvSpPr>
        <p:spPr>
          <a:xfrm>
            <a:off x="1710266" y="2165350"/>
            <a:ext cx="194735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25400">
            <a:solidFill>
              <a:srgbClr val="1C4672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grpSp>
        <p:nvGrpSpPr>
          <p:cNvPr id="2418" name="Group 2418"/>
          <p:cNvGrpSpPr/>
          <p:nvPr/>
        </p:nvGrpSpPr>
        <p:grpSpPr>
          <a:xfrm rot="1140000">
            <a:off x="4276725" y="631889"/>
            <a:ext cx="4533091" cy="4476622"/>
            <a:chOff x="0" y="0"/>
            <a:chExt cx="4533090" cy="4476621"/>
          </a:xfrm>
        </p:grpSpPr>
        <p:sp>
          <p:nvSpPr>
            <p:cNvPr id="2410" name="Shape 2410"/>
            <p:cNvSpPr/>
            <p:nvPr/>
          </p:nvSpPr>
          <p:spPr>
            <a:xfrm>
              <a:off x="1577975" y="901699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411" name="Shape 2411"/>
            <p:cNvSpPr/>
            <p:nvPr/>
          </p:nvSpPr>
          <p:spPr>
            <a:xfrm>
              <a:off x="2095500" y="450849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412" name="Shape 2412"/>
            <p:cNvSpPr/>
            <p:nvPr/>
          </p:nvSpPr>
          <p:spPr>
            <a:xfrm>
              <a:off x="2613024" y="-1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413" name="Shape 2413"/>
            <p:cNvSpPr/>
            <p:nvPr/>
          </p:nvSpPr>
          <p:spPr>
            <a:xfrm>
              <a:off x="536575" y="1806574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414" name="Shape 2414"/>
            <p:cNvSpPr/>
            <p:nvPr/>
          </p:nvSpPr>
          <p:spPr>
            <a:xfrm>
              <a:off x="-1" y="2273299"/>
              <a:ext cx="1920068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415" name="Shape 2415"/>
            <p:cNvSpPr/>
            <p:nvPr/>
          </p:nvSpPr>
          <p:spPr>
            <a:xfrm flipH="1">
              <a:off x="1987397" y="2109068"/>
              <a:ext cx="323810" cy="281484"/>
            </a:xfrm>
            <a:prstGeom prst="line">
              <a:avLst/>
            </a:prstGeom>
            <a:noFill/>
            <a:ln w="38100" cap="flat">
              <a:solidFill>
                <a:srgbClr val="96BCFF"/>
              </a:solidFill>
              <a:prstDash val="solid"/>
              <a:bevel/>
              <a:head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416" name="Shape 2416"/>
            <p:cNvSpPr/>
            <p:nvPr/>
          </p:nvSpPr>
          <p:spPr>
            <a:xfrm>
              <a:off x="1076324" y="1339187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2417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66639" y="1978725"/>
              <a:ext cx="268291" cy="2284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19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21465" y="3498118"/>
            <a:ext cx="245237" cy="263906"/>
          </a:xfrm>
          <a:prstGeom prst="rect">
            <a:avLst/>
          </a:prstGeom>
          <a:ln w="12700">
            <a:miter lim="400000"/>
          </a:ln>
        </p:spPr>
      </p:pic>
      <p:sp>
        <p:nvSpPr>
          <p:cNvPr id="2420" name="Shape 2420"/>
          <p:cNvSpPr/>
          <p:nvPr/>
        </p:nvSpPr>
        <p:spPr>
          <a:xfrm>
            <a:off x="5413386" y="4430183"/>
            <a:ext cx="917518" cy="1"/>
          </a:xfrm>
          <a:prstGeom prst="line">
            <a:avLst/>
          </a:prstGeom>
          <a:ln w="63500">
            <a:solidFill>
              <a:srgbClr val="FF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</p:spTree>
  </p:cSld>
  <p:clrMapOvr>
    <a:masterClrMapping/>
  </p:clrMapOvr>
  <p:transition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2" name="Shape 2422"/>
          <p:cNvSpPr/>
          <p:nvPr/>
        </p:nvSpPr>
        <p:spPr>
          <a:xfrm flipH="1" flipV="1">
            <a:off x="1067783" y="1672406"/>
            <a:ext cx="743390" cy="594602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423" name="Shape 242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Integer Linear Program (ILP)</a:t>
            </a:r>
          </a:p>
        </p:txBody>
      </p:sp>
      <p:sp>
        <p:nvSpPr>
          <p:cNvPr id="2424" name="Shape 2424"/>
          <p:cNvSpPr/>
          <p:nvPr/>
        </p:nvSpPr>
        <p:spPr>
          <a:xfrm flipV="1">
            <a:off x="401505" y="1657945"/>
            <a:ext cx="687884" cy="623524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425" name="Shape 2425"/>
          <p:cNvSpPr/>
          <p:nvPr/>
        </p:nvSpPr>
        <p:spPr>
          <a:xfrm>
            <a:off x="296333" y="2199216"/>
            <a:ext cx="194734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426" name="Shape 2426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2427" name="Shape 2427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2430" name="Group 2430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2428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29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31" name="Shape 2431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432" name="Shape 24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Example: Branch and Bound</a:t>
            </a:r>
          </a:p>
        </p:txBody>
      </p:sp>
      <p:sp>
        <p:nvSpPr>
          <p:cNvPr id="2433" name="Shape 2433"/>
          <p:cNvSpPr/>
          <p:nvPr/>
        </p:nvSpPr>
        <p:spPr>
          <a:xfrm>
            <a:off x="5412387" y="1612850"/>
            <a:ext cx="2574215" cy="2648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4883"/>
                </a:moveTo>
                <a:lnTo>
                  <a:pt x="13511" y="0"/>
                </a:lnTo>
                <a:lnTo>
                  <a:pt x="20745" y="3575"/>
                </a:lnTo>
                <a:lnTo>
                  <a:pt x="21600" y="10414"/>
                </a:lnTo>
                <a:lnTo>
                  <a:pt x="12144" y="21600"/>
                </a:lnTo>
                <a:lnTo>
                  <a:pt x="28" y="18139"/>
                </a:lnTo>
                <a:lnTo>
                  <a:pt x="0" y="4883"/>
                </a:lnTo>
                <a:close/>
              </a:path>
            </a:pathLst>
          </a:custGeom>
          <a:solidFill>
            <a:srgbClr val="00E200">
              <a:alpha val="15000"/>
            </a:srgbClr>
          </a:solidFill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grpSp>
        <p:nvGrpSpPr>
          <p:cNvPr id="2498" name="Group 2498"/>
          <p:cNvGrpSpPr/>
          <p:nvPr/>
        </p:nvGrpSpPr>
        <p:grpSpPr>
          <a:xfrm>
            <a:off x="4872716" y="837900"/>
            <a:ext cx="3632013" cy="3627620"/>
            <a:chOff x="0" y="0"/>
            <a:chExt cx="3632012" cy="3627619"/>
          </a:xfrm>
        </p:grpSpPr>
        <p:sp>
          <p:nvSpPr>
            <p:cNvPr id="2434" name="Shape 2434"/>
            <p:cNvSpPr/>
            <p:nvPr/>
          </p:nvSpPr>
          <p:spPr>
            <a:xfrm>
              <a:off x="0" y="3049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35" name="Shape 2435"/>
            <p:cNvSpPr/>
            <p:nvPr/>
          </p:nvSpPr>
          <p:spPr>
            <a:xfrm>
              <a:off x="0" y="355141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36" name="Shape 2436"/>
            <p:cNvSpPr/>
            <p:nvPr/>
          </p:nvSpPr>
          <p:spPr>
            <a:xfrm>
              <a:off x="0" y="2541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37" name="Shape 2437"/>
            <p:cNvSpPr/>
            <p:nvPr/>
          </p:nvSpPr>
          <p:spPr>
            <a:xfrm>
              <a:off x="0" y="2033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38" name="Shape 2438"/>
            <p:cNvSpPr/>
            <p:nvPr/>
          </p:nvSpPr>
          <p:spPr>
            <a:xfrm>
              <a:off x="0" y="1525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39" name="Shape 2439"/>
            <p:cNvSpPr/>
            <p:nvPr/>
          </p:nvSpPr>
          <p:spPr>
            <a:xfrm>
              <a:off x="0" y="509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40" name="Shape 2440"/>
            <p:cNvSpPr/>
            <p:nvPr/>
          </p:nvSpPr>
          <p:spPr>
            <a:xfrm>
              <a:off x="0" y="1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41" name="Shape 2441"/>
            <p:cNvSpPr/>
            <p:nvPr/>
          </p:nvSpPr>
          <p:spPr>
            <a:xfrm>
              <a:off x="0" y="1017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42" name="Shape 2442"/>
            <p:cNvSpPr/>
            <p:nvPr/>
          </p:nvSpPr>
          <p:spPr>
            <a:xfrm>
              <a:off x="508000" y="3049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43" name="Shape 2443"/>
            <p:cNvSpPr/>
            <p:nvPr/>
          </p:nvSpPr>
          <p:spPr>
            <a:xfrm>
              <a:off x="508000" y="3551123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44" name="Shape 2444"/>
            <p:cNvSpPr/>
            <p:nvPr/>
          </p:nvSpPr>
          <p:spPr>
            <a:xfrm>
              <a:off x="508000" y="2541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45" name="Shape 2445"/>
            <p:cNvSpPr/>
            <p:nvPr/>
          </p:nvSpPr>
          <p:spPr>
            <a:xfrm>
              <a:off x="508000" y="2033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46" name="Shape 2446"/>
            <p:cNvSpPr/>
            <p:nvPr/>
          </p:nvSpPr>
          <p:spPr>
            <a:xfrm>
              <a:off x="508000" y="1525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47" name="Shape 2447"/>
            <p:cNvSpPr/>
            <p:nvPr/>
          </p:nvSpPr>
          <p:spPr>
            <a:xfrm>
              <a:off x="508000" y="509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48" name="Shape 2448"/>
            <p:cNvSpPr/>
            <p:nvPr/>
          </p:nvSpPr>
          <p:spPr>
            <a:xfrm>
              <a:off x="508000" y="1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49" name="Shape 2449"/>
            <p:cNvSpPr/>
            <p:nvPr/>
          </p:nvSpPr>
          <p:spPr>
            <a:xfrm>
              <a:off x="508000" y="1017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50" name="Shape 2450"/>
            <p:cNvSpPr/>
            <p:nvPr/>
          </p:nvSpPr>
          <p:spPr>
            <a:xfrm>
              <a:off x="1021695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51" name="Shape 2451"/>
            <p:cNvSpPr/>
            <p:nvPr/>
          </p:nvSpPr>
          <p:spPr>
            <a:xfrm>
              <a:off x="1021695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52" name="Shape 2452"/>
            <p:cNvSpPr/>
            <p:nvPr/>
          </p:nvSpPr>
          <p:spPr>
            <a:xfrm>
              <a:off x="1021695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53" name="Shape 2453"/>
            <p:cNvSpPr/>
            <p:nvPr/>
          </p:nvSpPr>
          <p:spPr>
            <a:xfrm>
              <a:off x="1021695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54" name="Shape 2454"/>
            <p:cNvSpPr/>
            <p:nvPr/>
          </p:nvSpPr>
          <p:spPr>
            <a:xfrm>
              <a:off x="1021695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55" name="Shape 2455"/>
            <p:cNvSpPr/>
            <p:nvPr/>
          </p:nvSpPr>
          <p:spPr>
            <a:xfrm>
              <a:off x="1021695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56" name="Shape 2456"/>
            <p:cNvSpPr/>
            <p:nvPr/>
          </p:nvSpPr>
          <p:spPr>
            <a:xfrm>
              <a:off x="1021695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57" name="Shape 2457"/>
            <p:cNvSpPr/>
            <p:nvPr/>
          </p:nvSpPr>
          <p:spPr>
            <a:xfrm>
              <a:off x="1021695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58" name="Shape 2458"/>
            <p:cNvSpPr/>
            <p:nvPr/>
          </p:nvSpPr>
          <p:spPr>
            <a:xfrm>
              <a:off x="1527081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59" name="Shape 2459"/>
            <p:cNvSpPr/>
            <p:nvPr/>
          </p:nvSpPr>
          <p:spPr>
            <a:xfrm>
              <a:off x="1527081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60" name="Shape 2460"/>
            <p:cNvSpPr/>
            <p:nvPr/>
          </p:nvSpPr>
          <p:spPr>
            <a:xfrm>
              <a:off x="1527081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61" name="Shape 2461"/>
            <p:cNvSpPr/>
            <p:nvPr/>
          </p:nvSpPr>
          <p:spPr>
            <a:xfrm>
              <a:off x="1527081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62" name="Shape 2462"/>
            <p:cNvSpPr/>
            <p:nvPr/>
          </p:nvSpPr>
          <p:spPr>
            <a:xfrm>
              <a:off x="1527081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63" name="Shape 2463"/>
            <p:cNvSpPr/>
            <p:nvPr/>
          </p:nvSpPr>
          <p:spPr>
            <a:xfrm>
              <a:off x="1527081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64" name="Shape 2464"/>
            <p:cNvSpPr/>
            <p:nvPr/>
          </p:nvSpPr>
          <p:spPr>
            <a:xfrm>
              <a:off x="1527081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65" name="Shape 2465"/>
            <p:cNvSpPr/>
            <p:nvPr/>
          </p:nvSpPr>
          <p:spPr>
            <a:xfrm>
              <a:off x="1527081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66" name="Shape 2466"/>
            <p:cNvSpPr/>
            <p:nvPr/>
          </p:nvSpPr>
          <p:spPr>
            <a:xfrm>
              <a:off x="2035081" y="3048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67" name="Shape 2467"/>
            <p:cNvSpPr/>
            <p:nvPr/>
          </p:nvSpPr>
          <p:spPr>
            <a:xfrm>
              <a:off x="2035081" y="3549540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68" name="Shape 2468"/>
            <p:cNvSpPr/>
            <p:nvPr/>
          </p:nvSpPr>
          <p:spPr>
            <a:xfrm>
              <a:off x="2035081" y="2540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69" name="Shape 2469"/>
            <p:cNvSpPr/>
            <p:nvPr/>
          </p:nvSpPr>
          <p:spPr>
            <a:xfrm>
              <a:off x="2035081" y="2032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70" name="Shape 2470"/>
            <p:cNvSpPr/>
            <p:nvPr/>
          </p:nvSpPr>
          <p:spPr>
            <a:xfrm>
              <a:off x="2035081" y="1524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71" name="Shape 2471"/>
            <p:cNvSpPr/>
            <p:nvPr/>
          </p:nvSpPr>
          <p:spPr>
            <a:xfrm>
              <a:off x="2035081" y="508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72" name="Shape 2472"/>
            <p:cNvSpPr/>
            <p:nvPr/>
          </p:nvSpPr>
          <p:spPr>
            <a:xfrm>
              <a:off x="2035081" y="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73" name="Shape 2473"/>
            <p:cNvSpPr/>
            <p:nvPr/>
          </p:nvSpPr>
          <p:spPr>
            <a:xfrm>
              <a:off x="2035081" y="1016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74" name="Shape 2474"/>
            <p:cNvSpPr/>
            <p:nvPr/>
          </p:nvSpPr>
          <p:spPr>
            <a:xfrm>
              <a:off x="254616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75" name="Shape 2475"/>
            <p:cNvSpPr/>
            <p:nvPr/>
          </p:nvSpPr>
          <p:spPr>
            <a:xfrm>
              <a:off x="254616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76" name="Shape 2476"/>
            <p:cNvSpPr/>
            <p:nvPr/>
          </p:nvSpPr>
          <p:spPr>
            <a:xfrm>
              <a:off x="254616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77" name="Shape 2477"/>
            <p:cNvSpPr/>
            <p:nvPr/>
          </p:nvSpPr>
          <p:spPr>
            <a:xfrm>
              <a:off x="254616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78" name="Shape 2478"/>
            <p:cNvSpPr/>
            <p:nvPr/>
          </p:nvSpPr>
          <p:spPr>
            <a:xfrm>
              <a:off x="254616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79" name="Shape 2479"/>
            <p:cNvSpPr/>
            <p:nvPr/>
          </p:nvSpPr>
          <p:spPr>
            <a:xfrm>
              <a:off x="254616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80" name="Shape 2480"/>
            <p:cNvSpPr/>
            <p:nvPr/>
          </p:nvSpPr>
          <p:spPr>
            <a:xfrm>
              <a:off x="254616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81" name="Shape 2481"/>
            <p:cNvSpPr/>
            <p:nvPr/>
          </p:nvSpPr>
          <p:spPr>
            <a:xfrm>
              <a:off x="254616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82" name="Shape 2482"/>
            <p:cNvSpPr/>
            <p:nvPr/>
          </p:nvSpPr>
          <p:spPr>
            <a:xfrm>
              <a:off x="305416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83" name="Shape 2483"/>
            <p:cNvSpPr/>
            <p:nvPr/>
          </p:nvSpPr>
          <p:spPr>
            <a:xfrm>
              <a:off x="305416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84" name="Shape 2484"/>
            <p:cNvSpPr/>
            <p:nvPr/>
          </p:nvSpPr>
          <p:spPr>
            <a:xfrm>
              <a:off x="305416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85" name="Shape 2485"/>
            <p:cNvSpPr/>
            <p:nvPr/>
          </p:nvSpPr>
          <p:spPr>
            <a:xfrm>
              <a:off x="305416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86" name="Shape 2486"/>
            <p:cNvSpPr/>
            <p:nvPr/>
          </p:nvSpPr>
          <p:spPr>
            <a:xfrm>
              <a:off x="305416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87" name="Shape 2487"/>
            <p:cNvSpPr/>
            <p:nvPr/>
          </p:nvSpPr>
          <p:spPr>
            <a:xfrm>
              <a:off x="305416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88" name="Shape 2488"/>
            <p:cNvSpPr/>
            <p:nvPr/>
          </p:nvSpPr>
          <p:spPr>
            <a:xfrm>
              <a:off x="305416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89" name="Shape 2489"/>
            <p:cNvSpPr/>
            <p:nvPr/>
          </p:nvSpPr>
          <p:spPr>
            <a:xfrm>
              <a:off x="305416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90" name="Shape 2490"/>
            <p:cNvSpPr/>
            <p:nvPr/>
          </p:nvSpPr>
          <p:spPr>
            <a:xfrm>
              <a:off x="355581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91" name="Shape 2491"/>
            <p:cNvSpPr/>
            <p:nvPr/>
          </p:nvSpPr>
          <p:spPr>
            <a:xfrm>
              <a:off x="355581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92" name="Shape 2492"/>
            <p:cNvSpPr/>
            <p:nvPr/>
          </p:nvSpPr>
          <p:spPr>
            <a:xfrm>
              <a:off x="355581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93" name="Shape 2493"/>
            <p:cNvSpPr/>
            <p:nvPr/>
          </p:nvSpPr>
          <p:spPr>
            <a:xfrm>
              <a:off x="355581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94" name="Shape 2494"/>
            <p:cNvSpPr/>
            <p:nvPr/>
          </p:nvSpPr>
          <p:spPr>
            <a:xfrm>
              <a:off x="355581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95" name="Shape 2495"/>
            <p:cNvSpPr/>
            <p:nvPr/>
          </p:nvSpPr>
          <p:spPr>
            <a:xfrm>
              <a:off x="355581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96" name="Shape 2496"/>
            <p:cNvSpPr/>
            <p:nvPr/>
          </p:nvSpPr>
          <p:spPr>
            <a:xfrm>
              <a:off x="355581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497" name="Shape 2497"/>
            <p:cNvSpPr/>
            <p:nvPr/>
          </p:nvSpPr>
          <p:spPr>
            <a:xfrm>
              <a:off x="355581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sp>
        <p:nvSpPr>
          <p:cNvPr id="2499" name="Shape 2499"/>
          <p:cNvSpPr/>
          <p:nvPr/>
        </p:nvSpPr>
        <p:spPr>
          <a:xfrm>
            <a:off x="973666" y="157268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500" name="Shape 2500"/>
          <p:cNvSpPr/>
          <p:nvPr/>
        </p:nvSpPr>
        <p:spPr>
          <a:xfrm>
            <a:off x="35019" y="2427338"/>
            <a:ext cx="855363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 lvl="0">
              <a:defRPr sz="1800"/>
            </a:pPr>
            <a:r>
              <a:rPr sz="1400"/>
              <a:t>infeasible</a:t>
            </a:r>
          </a:p>
        </p:txBody>
      </p:sp>
      <p:sp>
        <p:nvSpPr>
          <p:cNvPr id="2501" name="Shape 2501"/>
          <p:cNvSpPr/>
          <p:nvPr/>
        </p:nvSpPr>
        <p:spPr>
          <a:xfrm>
            <a:off x="1710266" y="2165350"/>
            <a:ext cx="194735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25400">
            <a:solidFill>
              <a:srgbClr val="1C4672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grpSp>
        <p:nvGrpSpPr>
          <p:cNvPr id="2510" name="Group 2510"/>
          <p:cNvGrpSpPr/>
          <p:nvPr/>
        </p:nvGrpSpPr>
        <p:grpSpPr>
          <a:xfrm rot="1140000">
            <a:off x="4276725" y="631889"/>
            <a:ext cx="4533091" cy="4476622"/>
            <a:chOff x="0" y="0"/>
            <a:chExt cx="4533090" cy="4476621"/>
          </a:xfrm>
        </p:grpSpPr>
        <p:sp>
          <p:nvSpPr>
            <p:cNvPr id="2502" name="Shape 2502"/>
            <p:cNvSpPr/>
            <p:nvPr/>
          </p:nvSpPr>
          <p:spPr>
            <a:xfrm>
              <a:off x="1577975" y="901699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503" name="Shape 2503"/>
            <p:cNvSpPr/>
            <p:nvPr/>
          </p:nvSpPr>
          <p:spPr>
            <a:xfrm>
              <a:off x="2095500" y="450849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504" name="Shape 2504"/>
            <p:cNvSpPr/>
            <p:nvPr/>
          </p:nvSpPr>
          <p:spPr>
            <a:xfrm>
              <a:off x="2613024" y="-1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505" name="Shape 2505"/>
            <p:cNvSpPr/>
            <p:nvPr/>
          </p:nvSpPr>
          <p:spPr>
            <a:xfrm>
              <a:off x="536575" y="1806574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506" name="Shape 2506"/>
            <p:cNvSpPr/>
            <p:nvPr/>
          </p:nvSpPr>
          <p:spPr>
            <a:xfrm>
              <a:off x="-1" y="2273299"/>
              <a:ext cx="1920068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507" name="Shape 2507"/>
            <p:cNvSpPr/>
            <p:nvPr/>
          </p:nvSpPr>
          <p:spPr>
            <a:xfrm flipH="1">
              <a:off x="1987397" y="2109068"/>
              <a:ext cx="323810" cy="281484"/>
            </a:xfrm>
            <a:prstGeom prst="line">
              <a:avLst/>
            </a:prstGeom>
            <a:noFill/>
            <a:ln w="38100" cap="flat">
              <a:solidFill>
                <a:srgbClr val="96BCFF"/>
              </a:solidFill>
              <a:prstDash val="solid"/>
              <a:bevel/>
              <a:head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508" name="Shape 2508"/>
            <p:cNvSpPr/>
            <p:nvPr/>
          </p:nvSpPr>
          <p:spPr>
            <a:xfrm>
              <a:off x="1076324" y="1339187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2509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66639" y="1978725"/>
              <a:ext cx="268291" cy="2284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11" name="Shape 2511"/>
          <p:cNvSpPr/>
          <p:nvPr/>
        </p:nvSpPr>
        <p:spPr>
          <a:xfrm>
            <a:off x="5406396" y="769739"/>
            <a:ext cx="3414747" cy="3992150"/>
          </a:xfrm>
          <a:prstGeom prst="rect">
            <a:avLst/>
          </a:prstGeom>
          <a:solidFill>
            <a:srgbClr val="FF0000">
              <a:alpha val="15000"/>
            </a:srgb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grpSp>
        <p:nvGrpSpPr>
          <p:cNvPr id="2515" name="Group 2515"/>
          <p:cNvGrpSpPr/>
          <p:nvPr/>
        </p:nvGrpSpPr>
        <p:grpSpPr>
          <a:xfrm>
            <a:off x="5356112" y="3506584"/>
            <a:ext cx="974792" cy="923600"/>
            <a:chOff x="0" y="0"/>
            <a:chExt cx="974791" cy="923598"/>
          </a:xfrm>
        </p:grpSpPr>
        <p:sp>
          <p:nvSpPr>
            <p:cNvPr id="2512" name="Shape 2512"/>
            <p:cNvSpPr/>
            <p:nvPr/>
          </p:nvSpPr>
          <p:spPr>
            <a:xfrm>
              <a:off x="0" y="273782"/>
              <a:ext cx="120799" cy="120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13" name="Shape 2513"/>
            <p:cNvSpPr/>
            <p:nvPr/>
          </p:nvSpPr>
          <p:spPr>
            <a:xfrm>
              <a:off x="57274" y="923598"/>
              <a:ext cx="917518" cy="1"/>
            </a:xfrm>
            <a:prstGeom prst="line">
              <a:avLst/>
            </a:prstGeom>
            <a:noFill/>
            <a:ln w="63500" cap="flat">
              <a:solidFill>
                <a:srgbClr val="FF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2514" name="pasted-image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00819" y="0"/>
              <a:ext cx="245237" cy="263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7" name="Shape 2517"/>
          <p:cNvSpPr/>
          <p:nvPr/>
        </p:nvSpPr>
        <p:spPr>
          <a:xfrm flipH="1" flipV="1">
            <a:off x="1067783" y="1672406"/>
            <a:ext cx="743390" cy="594602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518" name="Shape 251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Integer Linear Program (ILP)</a:t>
            </a:r>
          </a:p>
        </p:txBody>
      </p:sp>
      <p:sp>
        <p:nvSpPr>
          <p:cNvPr id="2519" name="Shape 2519"/>
          <p:cNvSpPr/>
          <p:nvPr/>
        </p:nvSpPr>
        <p:spPr>
          <a:xfrm flipV="1">
            <a:off x="401505" y="1657945"/>
            <a:ext cx="687884" cy="623524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520" name="Shape 2520"/>
          <p:cNvSpPr/>
          <p:nvPr/>
        </p:nvSpPr>
        <p:spPr>
          <a:xfrm>
            <a:off x="296333" y="2199216"/>
            <a:ext cx="194734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521" name="Shape 2521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2522" name="Shape 2522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2525" name="Group 2525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2523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4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26" name="Shape 2526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527" name="Shape 25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Example: Branch and Bound</a:t>
            </a:r>
          </a:p>
        </p:txBody>
      </p:sp>
      <p:sp>
        <p:nvSpPr>
          <p:cNvPr id="2528" name="Shape 2528"/>
          <p:cNvSpPr/>
          <p:nvPr/>
        </p:nvSpPr>
        <p:spPr>
          <a:xfrm>
            <a:off x="5412387" y="1612850"/>
            <a:ext cx="2574215" cy="2648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4883"/>
                </a:moveTo>
                <a:lnTo>
                  <a:pt x="13511" y="0"/>
                </a:lnTo>
                <a:lnTo>
                  <a:pt x="20745" y="3575"/>
                </a:lnTo>
                <a:lnTo>
                  <a:pt x="21600" y="10414"/>
                </a:lnTo>
                <a:lnTo>
                  <a:pt x="12144" y="21600"/>
                </a:lnTo>
                <a:lnTo>
                  <a:pt x="28" y="18139"/>
                </a:lnTo>
                <a:lnTo>
                  <a:pt x="0" y="4883"/>
                </a:lnTo>
                <a:close/>
              </a:path>
            </a:pathLst>
          </a:custGeom>
          <a:solidFill>
            <a:srgbClr val="00E200">
              <a:alpha val="15000"/>
            </a:srgbClr>
          </a:solidFill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grpSp>
        <p:nvGrpSpPr>
          <p:cNvPr id="2593" name="Group 2593"/>
          <p:cNvGrpSpPr/>
          <p:nvPr/>
        </p:nvGrpSpPr>
        <p:grpSpPr>
          <a:xfrm>
            <a:off x="4872716" y="837900"/>
            <a:ext cx="3632013" cy="3627620"/>
            <a:chOff x="0" y="0"/>
            <a:chExt cx="3632012" cy="3627619"/>
          </a:xfrm>
        </p:grpSpPr>
        <p:sp>
          <p:nvSpPr>
            <p:cNvPr id="2529" name="Shape 2529"/>
            <p:cNvSpPr/>
            <p:nvPr/>
          </p:nvSpPr>
          <p:spPr>
            <a:xfrm>
              <a:off x="0" y="3049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30" name="Shape 2530"/>
            <p:cNvSpPr/>
            <p:nvPr/>
          </p:nvSpPr>
          <p:spPr>
            <a:xfrm>
              <a:off x="0" y="355141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31" name="Shape 2531"/>
            <p:cNvSpPr/>
            <p:nvPr/>
          </p:nvSpPr>
          <p:spPr>
            <a:xfrm>
              <a:off x="0" y="2541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32" name="Shape 2532"/>
            <p:cNvSpPr/>
            <p:nvPr/>
          </p:nvSpPr>
          <p:spPr>
            <a:xfrm>
              <a:off x="0" y="2033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33" name="Shape 2533"/>
            <p:cNvSpPr/>
            <p:nvPr/>
          </p:nvSpPr>
          <p:spPr>
            <a:xfrm>
              <a:off x="0" y="1525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34" name="Shape 2534"/>
            <p:cNvSpPr/>
            <p:nvPr/>
          </p:nvSpPr>
          <p:spPr>
            <a:xfrm>
              <a:off x="0" y="509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35" name="Shape 2535"/>
            <p:cNvSpPr/>
            <p:nvPr/>
          </p:nvSpPr>
          <p:spPr>
            <a:xfrm>
              <a:off x="0" y="1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36" name="Shape 2536"/>
            <p:cNvSpPr/>
            <p:nvPr/>
          </p:nvSpPr>
          <p:spPr>
            <a:xfrm>
              <a:off x="0" y="1017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37" name="Shape 2537"/>
            <p:cNvSpPr/>
            <p:nvPr/>
          </p:nvSpPr>
          <p:spPr>
            <a:xfrm>
              <a:off x="508000" y="3049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38" name="Shape 2538"/>
            <p:cNvSpPr/>
            <p:nvPr/>
          </p:nvSpPr>
          <p:spPr>
            <a:xfrm>
              <a:off x="508000" y="3551123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39" name="Shape 2539"/>
            <p:cNvSpPr/>
            <p:nvPr/>
          </p:nvSpPr>
          <p:spPr>
            <a:xfrm>
              <a:off x="508000" y="2541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40" name="Shape 2540"/>
            <p:cNvSpPr/>
            <p:nvPr/>
          </p:nvSpPr>
          <p:spPr>
            <a:xfrm>
              <a:off x="508000" y="2033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41" name="Shape 2541"/>
            <p:cNvSpPr/>
            <p:nvPr/>
          </p:nvSpPr>
          <p:spPr>
            <a:xfrm>
              <a:off x="508000" y="1525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42" name="Shape 2542"/>
            <p:cNvSpPr/>
            <p:nvPr/>
          </p:nvSpPr>
          <p:spPr>
            <a:xfrm>
              <a:off x="508000" y="509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43" name="Shape 2543"/>
            <p:cNvSpPr/>
            <p:nvPr/>
          </p:nvSpPr>
          <p:spPr>
            <a:xfrm>
              <a:off x="508000" y="1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44" name="Shape 2544"/>
            <p:cNvSpPr/>
            <p:nvPr/>
          </p:nvSpPr>
          <p:spPr>
            <a:xfrm>
              <a:off x="508000" y="1017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45" name="Shape 2545"/>
            <p:cNvSpPr/>
            <p:nvPr/>
          </p:nvSpPr>
          <p:spPr>
            <a:xfrm>
              <a:off x="1021695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46" name="Shape 2546"/>
            <p:cNvSpPr/>
            <p:nvPr/>
          </p:nvSpPr>
          <p:spPr>
            <a:xfrm>
              <a:off x="1021695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47" name="Shape 2547"/>
            <p:cNvSpPr/>
            <p:nvPr/>
          </p:nvSpPr>
          <p:spPr>
            <a:xfrm>
              <a:off x="1021695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48" name="Shape 2548"/>
            <p:cNvSpPr/>
            <p:nvPr/>
          </p:nvSpPr>
          <p:spPr>
            <a:xfrm>
              <a:off x="1021695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49" name="Shape 2549"/>
            <p:cNvSpPr/>
            <p:nvPr/>
          </p:nvSpPr>
          <p:spPr>
            <a:xfrm>
              <a:off x="1021695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50" name="Shape 2550"/>
            <p:cNvSpPr/>
            <p:nvPr/>
          </p:nvSpPr>
          <p:spPr>
            <a:xfrm>
              <a:off x="1021695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51" name="Shape 2551"/>
            <p:cNvSpPr/>
            <p:nvPr/>
          </p:nvSpPr>
          <p:spPr>
            <a:xfrm>
              <a:off x="1021695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52" name="Shape 2552"/>
            <p:cNvSpPr/>
            <p:nvPr/>
          </p:nvSpPr>
          <p:spPr>
            <a:xfrm>
              <a:off x="1021695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53" name="Shape 2553"/>
            <p:cNvSpPr/>
            <p:nvPr/>
          </p:nvSpPr>
          <p:spPr>
            <a:xfrm>
              <a:off x="1527081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54" name="Shape 2554"/>
            <p:cNvSpPr/>
            <p:nvPr/>
          </p:nvSpPr>
          <p:spPr>
            <a:xfrm>
              <a:off x="1527081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55" name="Shape 2555"/>
            <p:cNvSpPr/>
            <p:nvPr/>
          </p:nvSpPr>
          <p:spPr>
            <a:xfrm>
              <a:off x="1527081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56" name="Shape 2556"/>
            <p:cNvSpPr/>
            <p:nvPr/>
          </p:nvSpPr>
          <p:spPr>
            <a:xfrm>
              <a:off x="1527081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57" name="Shape 2557"/>
            <p:cNvSpPr/>
            <p:nvPr/>
          </p:nvSpPr>
          <p:spPr>
            <a:xfrm>
              <a:off x="1527081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58" name="Shape 2558"/>
            <p:cNvSpPr/>
            <p:nvPr/>
          </p:nvSpPr>
          <p:spPr>
            <a:xfrm>
              <a:off x="1527081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59" name="Shape 2559"/>
            <p:cNvSpPr/>
            <p:nvPr/>
          </p:nvSpPr>
          <p:spPr>
            <a:xfrm>
              <a:off x="1527081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60" name="Shape 2560"/>
            <p:cNvSpPr/>
            <p:nvPr/>
          </p:nvSpPr>
          <p:spPr>
            <a:xfrm>
              <a:off x="1527081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61" name="Shape 2561"/>
            <p:cNvSpPr/>
            <p:nvPr/>
          </p:nvSpPr>
          <p:spPr>
            <a:xfrm>
              <a:off x="2035081" y="3048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62" name="Shape 2562"/>
            <p:cNvSpPr/>
            <p:nvPr/>
          </p:nvSpPr>
          <p:spPr>
            <a:xfrm>
              <a:off x="2035081" y="3549540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63" name="Shape 2563"/>
            <p:cNvSpPr/>
            <p:nvPr/>
          </p:nvSpPr>
          <p:spPr>
            <a:xfrm>
              <a:off x="2035081" y="2540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64" name="Shape 2564"/>
            <p:cNvSpPr/>
            <p:nvPr/>
          </p:nvSpPr>
          <p:spPr>
            <a:xfrm>
              <a:off x="2035081" y="2032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65" name="Shape 2565"/>
            <p:cNvSpPr/>
            <p:nvPr/>
          </p:nvSpPr>
          <p:spPr>
            <a:xfrm>
              <a:off x="2035081" y="1524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66" name="Shape 2566"/>
            <p:cNvSpPr/>
            <p:nvPr/>
          </p:nvSpPr>
          <p:spPr>
            <a:xfrm>
              <a:off x="2035081" y="508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67" name="Shape 2567"/>
            <p:cNvSpPr/>
            <p:nvPr/>
          </p:nvSpPr>
          <p:spPr>
            <a:xfrm>
              <a:off x="2035081" y="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68" name="Shape 2568"/>
            <p:cNvSpPr/>
            <p:nvPr/>
          </p:nvSpPr>
          <p:spPr>
            <a:xfrm>
              <a:off x="2035081" y="1016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69" name="Shape 2569"/>
            <p:cNvSpPr/>
            <p:nvPr/>
          </p:nvSpPr>
          <p:spPr>
            <a:xfrm>
              <a:off x="254616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70" name="Shape 2570"/>
            <p:cNvSpPr/>
            <p:nvPr/>
          </p:nvSpPr>
          <p:spPr>
            <a:xfrm>
              <a:off x="254616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71" name="Shape 2571"/>
            <p:cNvSpPr/>
            <p:nvPr/>
          </p:nvSpPr>
          <p:spPr>
            <a:xfrm>
              <a:off x="254616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72" name="Shape 2572"/>
            <p:cNvSpPr/>
            <p:nvPr/>
          </p:nvSpPr>
          <p:spPr>
            <a:xfrm>
              <a:off x="254616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73" name="Shape 2573"/>
            <p:cNvSpPr/>
            <p:nvPr/>
          </p:nvSpPr>
          <p:spPr>
            <a:xfrm>
              <a:off x="254616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74" name="Shape 2574"/>
            <p:cNvSpPr/>
            <p:nvPr/>
          </p:nvSpPr>
          <p:spPr>
            <a:xfrm>
              <a:off x="254616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75" name="Shape 2575"/>
            <p:cNvSpPr/>
            <p:nvPr/>
          </p:nvSpPr>
          <p:spPr>
            <a:xfrm>
              <a:off x="254616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76" name="Shape 2576"/>
            <p:cNvSpPr/>
            <p:nvPr/>
          </p:nvSpPr>
          <p:spPr>
            <a:xfrm>
              <a:off x="254616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77" name="Shape 2577"/>
            <p:cNvSpPr/>
            <p:nvPr/>
          </p:nvSpPr>
          <p:spPr>
            <a:xfrm>
              <a:off x="305416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78" name="Shape 2578"/>
            <p:cNvSpPr/>
            <p:nvPr/>
          </p:nvSpPr>
          <p:spPr>
            <a:xfrm>
              <a:off x="305416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79" name="Shape 2579"/>
            <p:cNvSpPr/>
            <p:nvPr/>
          </p:nvSpPr>
          <p:spPr>
            <a:xfrm>
              <a:off x="305416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80" name="Shape 2580"/>
            <p:cNvSpPr/>
            <p:nvPr/>
          </p:nvSpPr>
          <p:spPr>
            <a:xfrm>
              <a:off x="305416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81" name="Shape 2581"/>
            <p:cNvSpPr/>
            <p:nvPr/>
          </p:nvSpPr>
          <p:spPr>
            <a:xfrm>
              <a:off x="305416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82" name="Shape 2582"/>
            <p:cNvSpPr/>
            <p:nvPr/>
          </p:nvSpPr>
          <p:spPr>
            <a:xfrm>
              <a:off x="305416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83" name="Shape 2583"/>
            <p:cNvSpPr/>
            <p:nvPr/>
          </p:nvSpPr>
          <p:spPr>
            <a:xfrm>
              <a:off x="305416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84" name="Shape 2584"/>
            <p:cNvSpPr/>
            <p:nvPr/>
          </p:nvSpPr>
          <p:spPr>
            <a:xfrm>
              <a:off x="305416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85" name="Shape 2585"/>
            <p:cNvSpPr/>
            <p:nvPr/>
          </p:nvSpPr>
          <p:spPr>
            <a:xfrm>
              <a:off x="355581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86" name="Shape 2586"/>
            <p:cNvSpPr/>
            <p:nvPr/>
          </p:nvSpPr>
          <p:spPr>
            <a:xfrm>
              <a:off x="355581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87" name="Shape 2587"/>
            <p:cNvSpPr/>
            <p:nvPr/>
          </p:nvSpPr>
          <p:spPr>
            <a:xfrm>
              <a:off x="355581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88" name="Shape 2588"/>
            <p:cNvSpPr/>
            <p:nvPr/>
          </p:nvSpPr>
          <p:spPr>
            <a:xfrm>
              <a:off x="355581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89" name="Shape 2589"/>
            <p:cNvSpPr/>
            <p:nvPr/>
          </p:nvSpPr>
          <p:spPr>
            <a:xfrm>
              <a:off x="355581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90" name="Shape 2590"/>
            <p:cNvSpPr/>
            <p:nvPr/>
          </p:nvSpPr>
          <p:spPr>
            <a:xfrm>
              <a:off x="355581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91" name="Shape 2591"/>
            <p:cNvSpPr/>
            <p:nvPr/>
          </p:nvSpPr>
          <p:spPr>
            <a:xfrm>
              <a:off x="355581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592" name="Shape 2592"/>
            <p:cNvSpPr/>
            <p:nvPr/>
          </p:nvSpPr>
          <p:spPr>
            <a:xfrm>
              <a:off x="355581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sp>
        <p:nvSpPr>
          <p:cNvPr id="2594" name="Shape 2594"/>
          <p:cNvSpPr/>
          <p:nvPr/>
        </p:nvSpPr>
        <p:spPr>
          <a:xfrm>
            <a:off x="5356112" y="3780366"/>
            <a:ext cx="120800" cy="120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595" name="Shape 2595"/>
          <p:cNvSpPr/>
          <p:nvPr/>
        </p:nvSpPr>
        <p:spPr>
          <a:xfrm>
            <a:off x="973666" y="157268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596" name="Shape 2596"/>
          <p:cNvSpPr/>
          <p:nvPr/>
        </p:nvSpPr>
        <p:spPr>
          <a:xfrm>
            <a:off x="35019" y="2427338"/>
            <a:ext cx="855363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 lvl="0">
              <a:defRPr sz="1800"/>
            </a:pPr>
            <a:r>
              <a:rPr sz="1400"/>
              <a:t>infeasible</a:t>
            </a:r>
          </a:p>
        </p:txBody>
      </p:sp>
      <p:sp>
        <p:nvSpPr>
          <p:cNvPr id="2597" name="Shape 2597"/>
          <p:cNvSpPr/>
          <p:nvPr/>
        </p:nvSpPr>
        <p:spPr>
          <a:xfrm>
            <a:off x="1710266" y="2165350"/>
            <a:ext cx="194735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25400">
            <a:solidFill>
              <a:srgbClr val="1C4672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grpSp>
        <p:nvGrpSpPr>
          <p:cNvPr id="2606" name="Group 2606"/>
          <p:cNvGrpSpPr/>
          <p:nvPr/>
        </p:nvGrpSpPr>
        <p:grpSpPr>
          <a:xfrm rot="1140000">
            <a:off x="4276725" y="631889"/>
            <a:ext cx="4533091" cy="4476622"/>
            <a:chOff x="0" y="0"/>
            <a:chExt cx="4533090" cy="4476621"/>
          </a:xfrm>
        </p:grpSpPr>
        <p:sp>
          <p:nvSpPr>
            <p:cNvPr id="2598" name="Shape 2598"/>
            <p:cNvSpPr/>
            <p:nvPr/>
          </p:nvSpPr>
          <p:spPr>
            <a:xfrm>
              <a:off x="1577975" y="901699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599" name="Shape 2599"/>
            <p:cNvSpPr/>
            <p:nvPr/>
          </p:nvSpPr>
          <p:spPr>
            <a:xfrm>
              <a:off x="2095500" y="450849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600" name="Shape 2600"/>
            <p:cNvSpPr/>
            <p:nvPr/>
          </p:nvSpPr>
          <p:spPr>
            <a:xfrm>
              <a:off x="2613024" y="-1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601" name="Shape 2601"/>
            <p:cNvSpPr/>
            <p:nvPr/>
          </p:nvSpPr>
          <p:spPr>
            <a:xfrm>
              <a:off x="536575" y="1806574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602" name="Shape 2602"/>
            <p:cNvSpPr/>
            <p:nvPr/>
          </p:nvSpPr>
          <p:spPr>
            <a:xfrm>
              <a:off x="-1" y="2273299"/>
              <a:ext cx="1920068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603" name="Shape 2603"/>
            <p:cNvSpPr/>
            <p:nvPr/>
          </p:nvSpPr>
          <p:spPr>
            <a:xfrm flipH="1">
              <a:off x="1987397" y="2109068"/>
              <a:ext cx="323810" cy="281484"/>
            </a:xfrm>
            <a:prstGeom prst="line">
              <a:avLst/>
            </a:prstGeom>
            <a:noFill/>
            <a:ln w="38100" cap="flat">
              <a:solidFill>
                <a:srgbClr val="96BCFF"/>
              </a:solidFill>
              <a:prstDash val="solid"/>
              <a:bevel/>
              <a:head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604" name="Shape 2604"/>
            <p:cNvSpPr/>
            <p:nvPr/>
          </p:nvSpPr>
          <p:spPr>
            <a:xfrm>
              <a:off x="1076324" y="1339187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2605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66639" y="1978725"/>
              <a:ext cx="268291" cy="2284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607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56932" y="3506584"/>
            <a:ext cx="245236" cy="2639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9" name="Shape 2609"/>
          <p:cNvSpPr/>
          <p:nvPr/>
        </p:nvSpPr>
        <p:spPr>
          <a:xfrm flipH="1" flipV="1">
            <a:off x="1067783" y="1672406"/>
            <a:ext cx="743390" cy="594602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610" name="Shape 261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Integer Linear Program (ILP)</a:t>
            </a:r>
          </a:p>
        </p:txBody>
      </p:sp>
      <p:sp>
        <p:nvSpPr>
          <p:cNvPr id="2611" name="Shape 2611"/>
          <p:cNvSpPr/>
          <p:nvPr/>
        </p:nvSpPr>
        <p:spPr>
          <a:xfrm flipV="1">
            <a:off x="401505" y="1657945"/>
            <a:ext cx="687884" cy="623524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612" name="Shape 2612"/>
          <p:cNvSpPr/>
          <p:nvPr/>
        </p:nvSpPr>
        <p:spPr>
          <a:xfrm>
            <a:off x="296333" y="2199216"/>
            <a:ext cx="194734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613" name="Shape 2613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2614" name="Shape 2614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2617" name="Group 2617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2615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16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18" name="Shape 2618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619" name="Shape 26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Example: Branch and Bound</a:t>
            </a:r>
          </a:p>
        </p:txBody>
      </p:sp>
      <p:sp>
        <p:nvSpPr>
          <p:cNvPr id="2620" name="Shape 2620"/>
          <p:cNvSpPr/>
          <p:nvPr/>
        </p:nvSpPr>
        <p:spPr>
          <a:xfrm>
            <a:off x="5412387" y="1612850"/>
            <a:ext cx="2574215" cy="2648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4883"/>
                </a:moveTo>
                <a:lnTo>
                  <a:pt x="13511" y="0"/>
                </a:lnTo>
                <a:lnTo>
                  <a:pt x="20745" y="3575"/>
                </a:lnTo>
                <a:lnTo>
                  <a:pt x="21600" y="10414"/>
                </a:lnTo>
                <a:lnTo>
                  <a:pt x="12144" y="21600"/>
                </a:lnTo>
                <a:lnTo>
                  <a:pt x="28" y="18139"/>
                </a:lnTo>
                <a:lnTo>
                  <a:pt x="0" y="4883"/>
                </a:lnTo>
                <a:close/>
              </a:path>
            </a:pathLst>
          </a:custGeom>
          <a:solidFill>
            <a:srgbClr val="00E200">
              <a:alpha val="15000"/>
            </a:srgbClr>
          </a:solidFill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grpSp>
        <p:nvGrpSpPr>
          <p:cNvPr id="2685" name="Group 2685"/>
          <p:cNvGrpSpPr/>
          <p:nvPr/>
        </p:nvGrpSpPr>
        <p:grpSpPr>
          <a:xfrm>
            <a:off x="4872716" y="837900"/>
            <a:ext cx="3632013" cy="3627620"/>
            <a:chOff x="0" y="0"/>
            <a:chExt cx="3632012" cy="3627619"/>
          </a:xfrm>
        </p:grpSpPr>
        <p:sp>
          <p:nvSpPr>
            <p:cNvPr id="2621" name="Shape 2621"/>
            <p:cNvSpPr/>
            <p:nvPr/>
          </p:nvSpPr>
          <p:spPr>
            <a:xfrm>
              <a:off x="0" y="3049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22" name="Shape 2622"/>
            <p:cNvSpPr/>
            <p:nvPr/>
          </p:nvSpPr>
          <p:spPr>
            <a:xfrm>
              <a:off x="0" y="355141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23" name="Shape 2623"/>
            <p:cNvSpPr/>
            <p:nvPr/>
          </p:nvSpPr>
          <p:spPr>
            <a:xfrm>
              <a:off x="0" y="2541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24" name="Shape 2624"/>
            <p:cNvSpPr/>
            <p:nvPr/>
          </p:nvSpPr>
          <p:spPr>
            <a:xfrm>
              <a:off x="0" y="2033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25" name="Shape 2625"/>
            <p:cNvSpPr/>
            <p:nvPr/>
          </p:nvSpPr>
          <p:spPr>
            <a:xfrm>
              <a:off x="0" y="1525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26" name="Shape 2626"/>
            <p:cNvSpPr/>
            <p:nvPr/>
          </p:nvSpPr>
          <p:spPr>
            <a:xfrm>
              <a:off x="0" y="509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27" name="Shape 2627"/>
            <p:cNvSpPr/>
            <p:nvPr/>
          </p:nvSpPr>
          <p:spPr>
            <a:xfrm>
              <a:off x="0" y="1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28" name="Shape 2628"/>
            <p:cNvSpPr/>
            <p:nvPr/>
          </p:nvSpPr>
          <p:spPr>
            <a:xfrm>
              <a:off x="0" y="1017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29" name="Shape 2629"/>
            <p:cNvSpPr/>
            <p:nvPr/>
          </p:nvSpPr>
          <p:spPr>
            <a:xfrm>
              <a:off x="508000" y="3049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30" name="Shape 2630"/>
            <p:cNvSpPr/>
            <p:nvPr/>
          </p:nvSpPr>
          <p:spPr>
            <a:xfrm>
              <a:off x="508000" y="3551123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31" name="Shape 2631"/>
            <p:cNvSpPr/>
            <p:nvPr/>
          </p:nvSpPr>
          <p:spPr>
            <a:xfrm>
              <a:off x="508000" y="2541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32" name="Shape 2632"/>
            <p:cNvSpPr/>
            <p:nvPr/>
          </p:nvSpPr>
          <p:spPr>
            <a:xfrm>
              <a:off x="508000" y="2033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33" name="Shape 2633"/>
            <p:cNvSpPr/>
            <p:nvPr/>
          </p:nvSpPr>
          <p:spPr>
            <a:xfrm>
              <a:off x="508000" y="1525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34" name="Shape 2634"/>
            <p:cNvSpPr/>
            <p:nvPr/>
          </p:nvSpPr>
          <p:spPr>
            <a:xfrm>
              <a:off x="508000" y="509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35" name="Shape 2635"/>
            <p:cNvSpPr/>
            <p:nvPr/>
          </p:nvSpPr>
          <p:spPr>
            <a:xfrm>
              <a:off x="508000" y="1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36" name="Shape 2636"/>
            <p:cNvSpPr/>
            <p:nvPr/>
          </p:nvSpPr>
          <p:spPr>
            <a:xfrm>
              <a:off x="508000" y="1017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37" name="Shape 2637"/>
            <p:cNvSpPr/>
            <p:nvPr/>
          </p:nvSpPr>
          <p:spPr>
            <a:xfrm>
              <a:off x="1021695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38" name="Shape 2638"/>
            <p:cNvSpPr/>
            <p:nvPr/>
          </p:nvSpPr>
          <p:spPr>
            <a:xfrm>
              <a:off x="1021695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39" name="Shape 2639"/>
            <p:cNvSpPr/>
            <p:nvPr/>
          </p:nvSpPr>
          <p:spPr>
            <a:xfrm>
              <a:off x="1021695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40" name="Shape 2640"/>
            <p:cNvSpPr/>
            <p:nvPr/>
          </p:nvSpPr>
          <p:spPr>
            <a:xfrm>
              <a:off x="1021695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41" name="Shape 2641"/>
            <p:cNvSpPr/>
            <p:nvPr/>
          </p:nvSpPr>
          <p:spPr>
            <a:xfrm>
              <a:off x="1021695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42" name="Shape 2642"/>
            <p:cNvSpPr/>
            <p:nvPr/>
          </p:nvSpPr>
          <p:spPr>
            <a:xfrm>
              <a:off x="1021695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43" name="Shape 2643"/>
            <p:cNvSpPr/>
            <p:nvPr/>
          </p:nvSpPr>
          <p:spPr>
            <a:xfrm>
              <a:off x="1021695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44" name="Shape 2644"/>
            <p:cNvSpPr/>
            <p:nvPr/>
          </p:nvSpPr>
          <p:spPr>
            <a:xfrm>
              <a:off x="1021695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45" name="Shape 2645"/>
            <p:cNvSpPr/>
            <p:nvPr/>
          </p:nvSpPr>
          <p:spPr>
            <a:xfrm>
              <a:off x="1527081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46" name="Shape 2646"/>
            <p:cNvSpPr/>
            <p:nvPr/>
          </p:nvSpPr>
          <p:spPr>
            <a:xfrm>
              <a:off x="1527081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47" name="Shape 2647"/>
            <p:cNvSpPr/>
            <p:nvPr/>
          </p:nvSpPr>
          <p:spPr>
            <a:xfrm>
              <a:off x="1527081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48" name="Shape 2648"/>
            <p:cNvSpPr/>
            <p:nvPr/>
          </p:nvSpPr>
          <p:spPr>
            <a:xfrm>
              <a:off x="1527081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49" name="Shape 2649"/>
            <p:cNvSpPr/>
            <p:nvPr/>
          </p:nvSpPr>
          <p:spPr>
            <a:xfrm>
              <a:off x="1527081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50" name="Shape 2650"/>
            <p:cNvSpPr/>
            <p:nvPr/>
          </p:nvSpPr>
          <p:spPr>
            <a:xfrm>
              <a:off x="1527081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51" name="Shape 2651"/>
            <p:cNvSpPr/>
            <p:nvPr/>
          </p:nvSpPr>
          <p:spPr>
            <a:xfrm>
              <a:off x="1527081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52" name="Shape 2652"/>
            <p:cNvSpPr/>
            <p:nvPr/>
          </p:nvSpPr>
          <p:spPr>
            <a:xfrm>
              <a:off x="1527081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53" name="Shape 2653"/>
            <p:cNvSpPr/>
            <p:nvPr/>
          </p:nvSpPr>
          <p:spPr>
            <a:xfrm>
              <a:off x="2035081" y="3048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54" name="Shape 2654"/>
            <p:cNvSpPr/>
            <p:nvPr/>
          </p:nvSpPr>
          <p:spPr>
            <a:xfrm>
              <a:off x="2035081" y="3549540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55" name="Shape 2655"/>
            <p:cNvSpPr/>
            <p:nvPr/>
          </p:nvSpPr>
          <p:spPr>
            <a:xfrm>
              <a:off x="2035081" y="2540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56" name="Shape 2656"/>
            <p:cNvSpPr/>
            <p:nvPr/>
          </p:nvSpPr>
          <p:spPr>
            <a:xfrm>
              <a:off x="2035081" y="2032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57" name="Shape 2657"/>
            <p:cNvSpPr/>
            <p:nvPr/>
          </p:nvSpPr>
          <p:spPr>
            <a:xfrm>
              <a:off x="2035081" y="1524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58" name="Shape 2658"/>
            <p:cNvSpPr/>
            <p:nvPr/>
          </p:nvSpPr>
          <p:spPr>
            <a:xfrm>
              <a:off x="2035081" y="508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59" name="Shape 2659"/>
            <p:cNvSpPr/>
            <p:nvPr/>
          </p:nvSpPr>
          <p:spPr>
            <a:xfrm>
              <a:off x="2035081" y="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60" name="Shape 2660"/>
            <p:cNvSpPr/>
            <p:nvPr/>
          </p:nvSpPr>
          <p:spPr>
            <a:xfrm>
              <a:off x="2035081" y="1016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61" name="Shape 2661"/>
            <p:cNvSpPr/>
            <p:nvPr/>
          </p:nvSpPr>
          <p:spPr>
            <a:xfrm>
              <a:off x="254616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62" name="Shape 2662"/>
            <p:cNvSpPr/>
            <p:nvPr/>
          </p:nvSpPr>
          <p:spPr>
            <a:xfrm>
              <a:off x="254616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63" name="Shape 2663"/>
            <p:cNvSpPr/>
            <p:nvPr/>
          </p:nvSpPr>
          <p:spPr>
            <a:xfrm>
              <a:off x="254616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64" name="Shape 2664"/>
            <p:cNvSpPr/>
            <p:nvPr/>
          </p:nvSpPr>
          <p:spPr>
            <a:xfrm>
              <a:off x="254616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65" name="Shape 2665"/>
            <p:cNvSpPr/>
            <p:nvPr/>
          </p:nvSpPr>
          <p:spPr>
            <a:xfrm>
              <a:off x="254616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66" name="Shape 2666"/>
            <p:cNvSpPr/>
            <p:nvPr/>
          </p:nvSpPr>
          <p:spPr>
            <a:xfrm>
              <a:off x="254616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67" name="Shape 2667"/>
            <p:cNvSpPr/>
            <p:nvPr/>
          </p:nvSpPr>
          <p:spPr>
            <a:xfrm>
              <a:off x="254616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68" name="Shape 2668"/>
            <p:cNvSpPr/>
            <p:nvPr/>
          </p:nvSpPr>
          <p:spPr>
            <a:xfrm>
              <a:off x="254616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69" name="Shape 2669"/>
            <p:cNvSpPr/>
            <p:nvPr/>
          </p:nvSpPr>
          <p:spPr>
            <a:xfrm>
              <a:off x="305416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70" name="Shape 2670"/>
            <p:cNvSpPr/>
            <p:nvPr/>
          </p:nvSpPr>
          <p:spPr>
            <a:xfrm>
              <a:off x="305416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71" name="Shape 2671"/>
            <p:cNvSpPr/>
            <p:nvPr/>
          </p:nvSpPr>
          <p:spPr>
            <a:xfrm>
              <a:off x="305416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72" name="Shape 2672"/>
            <p:cNvSpPr/>
            <p:nvPr/>
          </p:nvSpPr>
          <p:spPr>
            <a:xfrm>
              <a:off x="305416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73" name="Shape 2673"/>
            <p:cNvSpPr/>
            <p:nvPr/>
          </p:nvSpPr>
          <p:spPr>
            <a:xfrm>
              <a:off x="305416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74" name="Shape 2674"/>
            <p:cNvSpPr/>
            <p:nvPr/>
          </p:nvSpPr>
          <p:spPr>
            <a:xfrm>
              <a:off x="305416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75" name="Shape 2675"/>
            <p:cNvSpPr/>
            <p:nvPr/>
          </p:nvSpPr>
          <p:spPr>
            <a:xfrm>
              <a:off x="305416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76" name="Shape 2676"/>
            <p:cNvSpPr/>
            <p:nvPr/>
          </p:nvSpPr>
          <p:spPr>
            <a:xfrm>
              <a:off x="305416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77" name="Shape 2677"/>
            <p:cNvSpPr/>
            <p:nvPr/>
          </p:nvSpPr>
          <p:spPr>
            <a:xfrm>
              <a:off x="355581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78" name="Shape 2678"/>
            <p:cNvSpPr/>
            <p:nvPr/>
          </p:nvSpPr>
          <p:spPr>
            <a:xfrm>
              <a:off x="355581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79" name="Shape 2679"/>
            <p:cNvSpPr/>
            <p:nvPr/>
          </p:nvSpPr>
          <p:spPr>
            <a:xfrm>
              <a:off x="355581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80" name="Shape 2680"/>
            <p:cNvSpPr/>
            <p:nvPr/>
          </p:nvSpPr>
          <p:spPr>
            <a:xfrm>
              <a:off x="355581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81" name="Shape 2681"/>
            <p:cNvSpPr/>
            <p:nvPr/>
          </p:nvSpPr>
          <p:spPr>
            <a:xfrm>
              <a:off x="355581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82" name="Shape 2682"/>
            <p:cNvSpPr/>
            <p:nvPr/>
          </p:nvSpPr>
          <p:spPr>
            <a:xfrm>
              <a:off x="355581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83" name="Shape 2683"/>
            <p:cNvSpPr/>
            <p:nvPr/>
          </p:nvSpPr>
          <p:spPr>
            <a:xfrm>
              <a:off x="355581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684" name="Shape 2684"/>
            <p:cNvSpPr/>
            <p:nvPr/>
          </p:nvSpPr>
          <p:spPr>
            <a:xfrm>
              <a:off x="355581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sp>
        <p:nvSpPr>
          <p:cNvPr id="2686" name="Shape 2686"/>
          <p:cNvSpPr/>
          <p:nvPr/>
        </p:nvSpPr>
        <p:spPr>
          <a:xfrm>
            <a:off x="5356112" y="3780366"/>
            <a:ext cx="120800" cy="120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687" name="Shape 2687"/>
          <p:cNvSpPr/>
          <p:nvPr/>
        </p:nvSpPr>
        <p:spPr>
          <a:xfrm>
            <a:off x="973666" y="157268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688" name="Shape 2688"/>
          <p:cNvSpPr/>
          <p:nvPr/>
        </p:nvSpPr>
        <p:spPr>
          <a:xfrm>
            <a:off x="35019" y="2427338"/>
            <a:ext cx="855363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 lvl="0">
              <a:defRPr sz="1800"/>
            </a:pPr>
            <a:r>
              <a:rPr sz="1400"/>
              <a:t>infeasible</a:t>
            </a:r>
          </a:p>
        </p:txBody>
      </p:sp>
      <p:sp>
        <p:nvSpPr>
          <p:cNvPr id="2689" name="Shape 2689"/>
          <p:cNvSpPr/>
          <p:nvPr/>
        </p:nvSpPr>
        <p:spPr>
          <a:xfrm>
            <a:off x="1710266" y="2165350"/>
            <a:ext cx="194735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25400">
            <a:solidFill>
              <a:srgbClr val="1C4672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690" name="Shape 2690"/>
          <p:cNvSpPr/>
          <p:nvPr/>
        </p:nvSpPr>
        <p:spPr>
          <a:xfrm>
            <a:off x="4163798" y="3935677"/>
            <a:ext cx="4657345" cy="826212"/>
          </a:xfrm>
          <a:prstGeom prst="rect">
            <a:avLst/>
          </a:prstGeom>
          <a:solidFill>
            <a:srgbClr val="FF0000">
              <a:alpha val="15000"/>
            </a:srgb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691" name="Shape 2691"/>
          <p:cNvSpPr/>
          <p:nvPr/>
        </p:nvSpPr>
        <p:spPr>
          <a:xfrm>
            <a:off x="4163798" y="691352"/>
            <a:ext cx="4657345" cy="2719264"/>
          </a:xfrm>
          <a:prstGeom prst="rect">
            <a:avLst/>
          </a:prstGeom>
          <a:solidFill>
            <a:srgbClr val="FF0000">
              <a:alpha val="15000"/>
            </a:srgb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692" name="Shape 2692"/>
          <p:cNvSpPr/>
          <p:nvPr/>
        </p:nvSpPr>
        <p:spPr>
          <a:xfrm flipV="1">
            <a:off x="4331211" y="2498224"/>
            <a:ext cx="1" cy="917518"/>
          </a:xfrm>
          <a:prstGeom prst="line">
            <a:avLst/>
          </a:prstGeom>
          <a:ln w="63500">
            <a:solidFill>
              <a:srgbClr val="FF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693" name="Shape 2693"/>
          <p:cNvSpPr/>
          <p:nvPr/>
        </p:nvSpPr>
        <p:spPr>
          <a:xfrm>
            <a:off x="4331211" y="3935677"/>
            <a:ext cx="1" cy="917518"/>
          </a:xfrm>
          <a:prstGeom prst="line">
            <a:avLst/>
          </a:prstGeom>
          <a:ln w="63500">
            <a:solidFill>
              <a:srgbClr val="FF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grpSp>
        <p:nvGrpSpPr>
          <p:cNvPr id="2702" name="Group 2702"/>
          <p:cNvGrpSpPr/>
          <p:nvPr/>
        </p:nvGrpSpPr>
        <p:grpSpPr>
          <a:xfrm rot="1140000">
            <a:off x="4276725" y="631889"/>
            <a:ext cx="4533091" cy="4476622"/>
            <a:chOff x="0" y="0"/>
            <a:chExt cx="4533090" cy="4476621"/>
          </a:xfrm>
        </p:grpSpPr>
        <p:sp>
          <p:nvSpPr>
            <p:cNvPr id="2694" name="Shape 2694"/>
            <p:cNvSpPr/>
            <p:nvPr/>
          </p:nvSpPr>
          <p:spPr>
            <a:xfrm>
              <a:off x="1577975" y="901699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695" name="Shape 2695"/>
            <p:cNvSpPr/>
            <p:nvPr/>
          </p:nvSpPr>
          <p:spPr>
            <a:xfrm>
              <a:off x="2095500" y="450849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696" name="Shape 2696"/>
            <p:cNvSpPr/>
            <p:nvPr/>
          </p:nvSpPr>
          <p:spPr>
            <a:xfrm>
              <a:off x="2613024" y="-1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697" name="Shape 2697"/>
            <p:cNvSpPr/>
            <p:nvPr/>
          </p:nvSpPr>
          <p:spPr>
            <a:xfrm>
              <a:off x="536575" y="1806574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698" name="Shape 2698"/>
            <p:cNvSpPr/>
            <p:nvPr/>
          </p:nvSpPr>
          <p:spPr>
            <a:xfrm>
              <a:off x="-1" y="2273299"/>
              <a:ext cx="1920068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699" name="Shape 2699"/>
            <p:cNvSpPr/>
            <p:nvPr/>
          </p:nvSpPr>
          <p:spPr>
            <a:xfrm flipH="1">
              <a:off x="1987397" y="2109068"/>
              <a:ext cx="323810" cy="281484"/>
            </a:xfrm>
            <a:prstGeom prst="line">
              <a:avLst/>
            </a:prstGeom>
            <a:noFill/>
            <a:ln w="38100" cap="flat">
              <a:solidFill>
                <a:srgbClr val="96BCFF"/>
              </a:solidFill>
              <a:prstDash val="solid"/>
              <a:bevel/>
              <a:head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700" name="Shape 2700"/>
            <p:cNvSpPr/>
            <p:nvPr/>
          </p:nvSpPr>
          <p:spPr>
            <a:xfrm>
              <a:off x="1076324" y="1339187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2701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66639" y="1978725"/>
              <a:ext cx="268291" cy="2284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703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56932" y="3506584"/>
            <a:ext cx="245236" cy="2639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5" name="Shape 2705"/>
          <p:cNvSpPr/>
          <p:nvPr/>
        </p:nvSpPr>
        <p:spPr>
          <a:xfrm flipH="1" flipV="1">
            <a:off x="1067783" y="1672406"/>
            <a:ext cx="743390" cy="594602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706" name="Shape 270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Integer Linear Program (ILP)</a:t>
            </a:r>
          </a:p>
        </p:txBody>
      </p:sp>
      <p:sp>
        <p:nvSpPr>
          <p:cNvPr id="2707" name="Shape 2707"/>
          <p:cNvSpPr/>
          <p:nvPr/>
        </p:nvSpPr>
        <p:spPr>
          <a:xfrm flipV="1">
            <a:off x="401505" y="1657945"/>
            <a:ext cx="687884" cy="623524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708" name="Shape 2708"/>
          <p:cNvSpPr/>
          <p:nvPr/>
        </p:nvSpPr>
        <p:spPr>
          <a:xfrm>
            <a:off x="296333" y="2199216"/>
            <a:ext cx="194734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709" name="Shape 2709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2710" name="Shape 2710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2713" name="Group 2713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2711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12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14" name="Shape 2714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715" name="Shape 271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Example: Branch and Bound</a:t>
            </a:r>
          </a:p>
        </p:txBody>
      </p:sp>
      <p:sp>
        <p:nvSpPr>
          <p:cNvPr id="2716" name="Shape 2716"/>
          <p:cNvSpPr/>
          <p:nvPr/>
        </p:nvSpPr>
        <p:spPr>
          <a:xfrm>
            <a:off x="5412387" y="1612850"/>
            <a:ext cx="2574215" cy="2648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4883"/>
                </a:moveTo>
                <a:lnTo>
                  <a:pt x="13511" y="0"/>
                </a:lnTo>
                <a:lnTo>
                  <a:pt x="20745" y="3575"/>
                </a:lnTo>
                <a:lnTo>
                  <a:pt x="21600" y="10414"/>
                </a:lnTo>
                <a:lnTo>
                  <a:pt x="12144" y="21600"/>
                </a:lnTo>
                <a:lnTo>
                  <a:pt x="28" y="18139"/>
                </a:lnTo>
                <a:lnTo>
                  <a:pt x="0" y="4883"/>
                </a:lnTo>
                <a:close/>
              </a:path>
            </a:pathLst>
          </a:custGeom>
          <a:solidFill>
            <a:srgbClr val="00E200">
              <a:alpha val="15000"/>
            </a:srgbClr>
          </a:solidFill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grpSp>
        <p:nvGrpSpPr>
          <p:cNvPr id="2781" name="Group 2781"/>
          <p:cNvGrpSpPr/>
          <p:nvPr/>
        </p:nvGrpSpPr>
        <p:grpSpPr>
          <a:xfrm>
            <a:off x="4872716" y="837900"/>
            <a:ext cx="3632013" cy="3627620"/>
            <a:chOff x="0" y="0"/>
            <a:chExt cx="3632012" cy="3627619"/>
          </a:xfrm>
        </p:grpSpPr>
        <p:sp>
          <p:nvSpPr>
            <p:cNvPr id="2717" name="Shape 2717"/>
            <p:cNvSpPr/>
            <p:nvPr/>
          </p:nvSpPr>
          <p:spPr>
            <a:xfrm>
              <a:off x="0" y="3049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18" name="Shape 2718"/>
            <p:cNvSpPr/>
            <p:nvPr/>
          </p:nvSpPr>
          <p:spPr>
            <a:xfrm>
              <a:off x="0" y="355141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19" name="Shape 2719"/>
            <p:cNvSpPr/>
            <p:nvPr/>
          </p:nvSpPr>
          <p:spPr>
            <a:xfrm>
              <a:off x="0" y="2541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20" name="Shape 2720"/>
            <p:cNvSpPr/>
            <p:nvPr/>
          </p:nvSpPr>
          <p:spPr>
            <a:xfrm>
              <a:off x="0" y="2033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21" name="Shape 2721"/>
            <p:cNvSpPr/>
            <p:nvPr/>
          </p:nvSpPr>
          <p:spPr>
            <a:xfrm>
              <a:off x="0" y="1525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22" name="Shape 2722"/>
            <p:cNvSpPr/>
            <p:nvPr/>
          </p:nvSpPr>
          <p:spPr>
            <a:xfrm>
              <a:off x="0" y="509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23" name="Shape 2723"/>
            <p:cNvSpPr/>
            <p:nvPr/>
          </p:nvSpPr>
          <p:spPr>
            <a:xfrm>
              <a:off x="0" y="1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24" name="Shape 2724"/>
            <p:cNvSpPr/>
            <p:nvPr/>
          </p:nvSpPr>
          <p:spPr>
            <a:xfrm>
              <a:off x="0" y="1017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25" name="Shape 2725"/>
            <p:cNvSpPr/>
            <p:nvPr/>
          </p:nvSpPr>
          <p:spPr>
            <a:xfrm>
              <a:off x="508000" y="3049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26" name="Shape 2726"/>
            <p:cNvSpPr/>
            <p:nvPr/>
          </p:nvSpPr>
          <p:spPr>
            <a:xfrm>
              <a:off x="508000" y="3551123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27" name="Shape 2727"/>
            <p:cNvSpPr/>
            <p:nvPr/>
          </p:nvSpPr>
          <p:spPr>
            <a:xfrm>
              <a:off x="508000" y="2541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28" name="Shape 2728"/>
            <p:cNvSpPr/>
            <p:nvPr/>
          </p:nvSpPr>
          <p:spPr>
            <a:xfrm>
              <a:off x="508000" y="2033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29" name="Shape 2729"/>
            <p:cNvSpPr/>
            <p:nvPr/>
          </p:nvSpPr>
          <p:spPr>
            <a:xfrm>
              <a:off x="508000" y="1525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30" name="Shape 2730"/>
            <p:cNvSpPr/>
            <p:nvPr/>
          </p:nvSpPr>
          <p:spPr>
            <a:xfrm>
              <a:off x="508000" y="509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31" name="Shape 2731"/>
            <p:cNvSpPr/>
            <p:nvPr/>
          </p:nvSpPr>
          <p:spPr>
            <a:xfrm>
              <a:off x="508000" y="1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32" name="Shape 2732"/>
            <p:cNvSpPr/>
            <p:nvPr/>
          </p:nvSpPr>
          <p:spPr>
            <a:xfrm>
              <a:off x="508000" y="1017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33" name="Shape 2733"/>
            <p:cNvSpPr/>
            <p:nvPr/>
          </p:nvSpPr>
          <p:spPr>
            <a:xfrm>
              <a:off x="1021695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34" name="Shape 2734"/>
            <p:cNvSpPr/>
            <p:nvPr/>
          </p:nvSpPr>
          <p:spPr>
            <a:xfrm>
              <a:off x="1021695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35" name="Shape 2735"/>
            <p:cNvSpPr/>
            <p:nvPr/>
          </p:nvSpPr>
          <p:spPr>
            <a:xfrm>
              <a:off x="1021695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36" name="Shape 2736"/>
            <p:cNvSpPr/>
            <p:nvPr/>
          </p:nvSpPr>
          <p:spPr>
            <a:xfrm>
              <a:off x="1021695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37" name="Shape 2737"/>
            <p:cNvSpPr/>
            <p:nvPr/>
          </p:nvSpPr>
          <p:spPr>
            <a:xfrm>
              <a:off x="1021695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38" name="Shape 2738"/>
            <p:cNvSpPr/>
            <p:nvPr/>
          </p:nvSpPr>
          <p:spPr>
            <a:xfrm>
              <a:off x="1021695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39" name="Shape 2739"/>
            <p:cNvSpPr/>
            <p:nvPr/>
          </p:nvSpPr>
          <p:spPr>
            <a:xfrm>
              <a:off x="1021695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40" name="Shape 2740"/>
            <p:cNvSpPr/>
            <p:nvPr/>
          </p:nvSpPr>
          <p:spPr>
            <a:xfrm>
              <a:off x="1021695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41" name="Shape 2741"/>
            <p:cNvSpPr/>
            <p:nvPr/>
          </p:nvSpPr>
          <p:spPr>
            <a:xfrm>
              <a:off x="1527081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42" name="Shape 2742"/>
            <p:cNvSpPr/>
            <p:nvPr/>
          </p:nvSpPr>
          <p:spPr>
            <a:xfrm>
              <a:off x="1527081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43" name="Shape 2743"/>
            <p:cNvSpPr/>
            <p:nvPr/>
          </p:nvSpPr>
          <p:spPr>
            <a:xfrm>
              <a:off x="1527081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44" name="Shape 2744"/>
            <p:cNvSpPr/>
            <p:nvPr/>
          </p:nvSpPr>
          <p:spPr>
            <a:xfrm>
              <a:off x="1527081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45" name="Shape 2745"/>
            <p:cNvSpPr/>
            <p:nvPr/>
          </p:nvSpPr>
          <p:spPr>
            <a:xfrm>
              <a:off x="1527081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46" name="Shape 2746"/>
            <p:cNvSpPr/>
            <p:nvPr/>
          </p:nvSpPr>
          <p:spPr>
            <a:xfrm>
              <a:off x="1527081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47" name="Shape 2747"/>
            <p:cNvSpPr/>
            <p:nvPr/>
          </p:nvSpPr>
          <p:spPr>
            <a:xfrm>
              <a:off x="1527081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48" name="Shape 2748"/>
            <p:cNvSpPr/>
            <p:nvPr/>
          </p:nvSpPr>
          <p:spPr>
            <a:xfrm>
              <a:off x="1527081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49" name="Shape 2749"/>
            <p:cNvSpPr/>
            <p:nvPr/>
          </p:nvSpPr>
          <p:spPr>
            <a:xfrm>
              <a:off x="2035081" y="3048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50" name="Shape 2750"/>
            <p:cNvSpPr/>
            <p:nvPr/>
          </p:nvSpPr>
          <p:spPr>
            <a:xfrm>
              <a:off x="2035081" y="3549540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51" name="Shape 2751"/>
            <p:cNvSpPr/>
            <p:nvPr/>
          </p:nvSpPr>
          <p:spPr>
            <a:xfrm>
              <a:off x="2035081" y="2540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52" name="Shape 2752"/>
            <p:cNvSpPr/>
            <p:nvPr/>
          </p:nvSpPr>
          <p:spPr>
            <a:xfrm>
              <a:off x="2035081" y="2032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53" name="Shape 2753"/>
            <p:cNvSpPr/>
            <p:nvPr/>
          </p:nvSpPr>
          <p:spPr>
            <a:xfrm>
              <a:off x="2035081" y="1524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54" name="Shape 2754"/>
            <p:cNvSpPr/>
            <p:nvPr/>
          </p:nvSpPr>
          <p:spPr>
            <a:xfrm>
              <a:off x="2035081" y="508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55" name="Shape 2755"/>
            <p:cNvSpPr/>
            <p:nvPr/>
          </p:nvSpPr>
          <p:spPr>
            <a:xfrm>
              <a:off x="2035081" y="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56" name="Shape 2756"/>
            <p:cNvSpPr/>
            <p:nvPr/>
          </p:nvSpPr>
          <p:spPr>
            <a:xfrm>
              <a:off x="2035081" y="1016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57" name="Shape 2757"/>
            <p:cNvSpPr/>
            <p:nvPr/>
          </p:nvSpPr>
          <p:spPr>
            <a:xfrm>
              <a:off x="254616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58" name="Shape 2758"/>
            <p:cNvSpPr/>
            <p:nvPr/>
          </p:nvSpPr>
          <p:spPr>
            <a:xfrm>
              <a:off x="254616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59" name="Shape 2759"/>
            <p:cNvSpPr/>
            <p:nvPr/>
          </p:nvSpPr>
          <p:spPr>
            <a:xfrm>
              <a:off x="254616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60" name="Shape 2760"/>
            <p:cNvSpPr/>
            <p:nvPr/>
          </p:nvSpPr>
          <p:spPr>
            <a:xfrm>
              <a:off x="254616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61" name="Shape 2761"/>
            <p:cNvSpPr/>
            <p:nvPr/>
          </p:nvSpPr>
          <p:spPr>
            <a:xfrm>
              <a:off x="254616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62" name="Shape 2762"/>
            <p:cNvSpPr/>
            <p:nvPr/>
          </p:nvSpPr>
          <p:spPr>
            <a:xfrm>
              <a:off x="254616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63" name="Shape 2763"/>
            <p:cNvSpPr/>
            <p:nvPr/>
          </p:nvSpPr>
          <p:spPr>
            <a:xfrm>
              <a:off x="254616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64" name="Shape 2764"/>
            <p:cNvSpPr/>
            <p:nvPr/>
          </p:nvSpPr>
          <p:spPr>
            <a:xfrm>
              <a:off x="254616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65" name="Shape 2765"/>
            <p:cNvSpPr/>
            <p:nvPr/>
          </p:nvSpPr>
          <p:spPr>
            <a:xfrm>
              <a:off x="305416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66" name="Shape 2766"/>
            <p:cNvSpPr/>
            <p:nvPr/>
          </p:nvSpPr>
          <p:spPr>
            <a:xfrm>
              <a:off x="305416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67" name="Shape 2767"/>
            <p:cNvSpPr/>
            <p:nvPr/>
          </p:nvSpPr>
          <p:spPr>
            <a:xfrm>
              <a:off x="305416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68" name="Shape 2768"/>
            <p:cNvSpPr/>
            <p:nvPr/>
          </p:nvSpPr>
          <p:spPr>
            <a:xfrm>
              <a:off x="305416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69" name="Shape 2769"/>
            <p:cNvSpPr/>
            <p:nvPr/>
          </p:nvSpPr>
          <p:spPr>
            <a:xfrm>
              <a:off x="305416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70" name="Shape 2770"/>
            <p:cNvSpPr/>
            <p:nvPr/>
          </p:nvSpPr>
          <p:spPr>
            <a:xfrm>
              <a:off x="305416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71" name="Shape 2771"/>
            <p:cNvSpPr/>
            <p:nvPr/>
          </p:nvSpPr>
          <p:spPr>
            <a:xfrm>
              <a:off x="305416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72" name="Shape 2772"/>
            <p:cNvSpPr/>
            <p:nvPr/>
          </p:nvSpPr>
          <p:spPr>
            <a:xfrm>
              <a:off x="305416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73" name="Shape 2773"/>
            <p:cNvSpPr/>
            <p:nvPr/>
          </p:nvSpPr>
          <p:spPr>
            <a:xfrm>
              <a:off x="355581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74" name="Shape 2774"/>
            <p:cNvSpPr/>
            <p:nvPr/>
          </p:nvSpPr>
          <p:spPr>
            <a:xfrm>
              <a:off x="355581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75" name="Shape 2775"/>
            <p:cNvSpPr/>
            <p:nvPr/>
          </p:nvSpPr>
          <p:spPr>
            <a:xfrm>
              <a:off x="355581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76" name="Shape 2776"/>
            <p:cNvSpPr/>
            <p:nvPr/>
          </p:nvSpPr>
          <p:spPr>
            <a:xfrm>
              <a:off x="355581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77" name="Shape 2777"/>
            <p:cNvSpPr/>
            <p:nvPr/>
          </p:nvSpPr>
          <p:spPr>
            <a:xfrm>
              <a:off x="355581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78" name="Shape 2778"/>
            <p:cNvSpPr/>
            <p:nvPr/>
          </p:nvSpPr>
          <p:spPr>
            <a:xfrm>
              <a:off x="355581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79" name="Shape 2779"/>
            <p:cNvSpPr/>
            <p:nvPr/>
          </p:nvSpPr>
          <p:spPr>
            <a:xfrm>
              <a:off x="355581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780" name="Shape 2780"/>
            <p:cNvSpPr/>
            <p:nvPr/>
          </p:nvSpPr>
          <p:spPr>
            <a:xfrm>
              <a:off x="355581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sp>
        <p:nvSpPr>
          <p:cNvPr id="2782" name="Shape 2782"/>
          <p:cNvSpPr/>
          <p:nvPr/>
        </p:nvSpPr>
        <p:spPr>
          <a:xfrm>
            <a:off x="5356112" y="3780366"/>
            <a:ext cx="120800" cy="120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783" name="Shape 2783"/>
          <p:cNvSpPr/>
          <p:nvPr/>
        </p:nvSpPr>
        <p:spPr>
          <a:xfrm>
            <a:off x="973666" y="157268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784" name="Shape 2784"/>
          <p:cNvSpPr/>
          <p:nvPr/>
        </p:nvSpPr>
        <p:spPr>
          <a:xfrm>
            <a:off x="35019" y="2427338"/>
            <a:ext cx="855363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 lvl="0">
              <a:defRPr sz="1800"/>
            </a:pPr>
            <a:r>
              <a:rPr sz="1400"/>
              <a:t>infeasible</a:t>
            </a:r>
          </a:p>
        </p:txBody>
      </p:sp>
      <p:sp>
        <p:nvSpPr>
          <p:cNvPr id="2785" name="Shape 2785"/>
          <p:cNvSpPr/>
          <p:nvPr/>
        </p:nvSpPr>
        <p:spPr>
          <a:xfrm>
            <a:off x="4163798" y="3935677"/>
            <a:ext cx="4657345" cy="826212"/>
          </a:xfrm>
          <a:prstGeom prst="rect">
            <a:avLst/>
          </a:prstGeom>
          <a:solidFill>
            <a:srgbClr val="FF0000">
              <a:alpha val="15000"/>
            </a:srgb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786" name="Shape 2786"/>
          <p:cNvSpPr/>
          <p:nvPr/>
        </p:nvSpPr>
        <p:spPr>
          <a:xfrm>
            <a:off x="4331211" y="3935677"/>
            <a:ext cx="1" cy="917518"/>
          </a:xfrm>
          <a:prstGeom prst="line">
            <a:avLst/>
          </a:prstGeom>
          <a:ln w="63500">
            <a:solidFill>
              <a:srgbClr val="FF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787" name="Shape 2787"/>
          <p:cNvSpPr/>
          <p:nvPr/>
        </p:nvSpPr>
        <p:spPr>
          <a:xfrm flipV="1">
            <a:off x="1095771" y="2276011"/>
            <a:ext cx="687885" cy="623525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788" name="Shape 2788"/>
          <p:cNvSpPr/>
          <p:nvPr/>
        </p:nvSpPr>
        <p:spPr>
          <a:xfrm>
            <a:off x="990600" y="281728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25400">
            <a:solidFill>
              <a:srgbClr val="1C4672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789" name="Shape 2789"/>
          <p:cNvSpPr/>
          <p:nvPr/>
        </p:nvSpPr>
        <p:spPr>
          <a:xfrm>
            <a:off x="1710266" y="2165350"/>
            <a:ext cx="194735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grpSp>
        <p:nvGrpSpPr>
          <p:cNvPr id="2798" name="Group 2798"/>
          <p:cNvGrpSpPr/>
          <p:nvPr/>
        </p:nvGrpSpPr>
        <p:grpSpPr>
          <a:xfrm rot="1140000">
            <a:off x="4276725" y="631889"/>
            <a:ext cx="4533091" cy="4476622"/>
            <a:chOff x="0" y="0"/>
            <a:chExt cx="4533090" cy="4476621"/>
          </a:xfrm>
        </p:grpSpPr>
        <p:sp>
          <p:nvSpPr>
            <p:cNvPr id="2790" name="Shape 2790"/>
            <p:cNvSpPr/>
            <p:nvPr/>
          </p:nvSpPr>
          <p:spPr>
            <a:xfrm>
              <a:off x="1577975" y="901699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791" name="Shape 2791"/>
            <p:cNvSpPr/>
            <p:nvPr/>
          </p:nvSpPr>
          <p:spPr>
            <a:xfrm>
              <a:off x="2095500" y="450849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792" name="Shape 2792"/>
            <p:cNvSpPr/>
            <p:nvPr/>
          </p:nvSpPr>
          <p:spPr>
            <a:xfrm>
              <a:off x="2613024" y="-1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793" name="Shape 2793"/>
            <p:cNvSpPr/>
            <p:nvPr/>
          </p:nvSpPr>
          <p:spPr>
            <a:xfrm>
              <a:off x="536575" y="1806574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794" name="Shape 2794"/>
            <p:cNvSpPr/>
            <p:nvPr/>
          </p:nvSpPr>
          <p:spPr>
            <a:xfrm>
              <a:off x="-1" y="2273299"/>
              <a:ext cx="1920068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795" name="Shape 2795"/>
            <p:cNvSpPr/>
            <p:nvPr/>
          </p:nvSpPr>
          <p:spPr>
            <a:xfrm flipH="1">
              <a:off x="1987397" y="2109068"/>
              <a:ext cx="323810" cy="281484"/>
            </a:xfrm>
            <a:prstGeom prst="line">
              <a:avLst/>
            </a:prstGeom>
            <a:noFill/>
            <a:ln w="38100" cap="flat">
              <a:solidFill>
                <a:srgbClr val="96BCFF"/>
              </a:solidFill>
              <a:prstDash val="solid"/>
              <a:bevel/>
              <a:head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796" name="Shape 2796"/>
            <p:cNvSpPr/>
            <p:nvPr/>
          </p:nvSpPr>
          <p:spPr>
            <a:xfrm>
              <a:off x="1076324" y="1339187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2797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66639" y="1978725"/>
              <a:ext cx="268291" cy="2284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799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56932" y="3506584"/>
            <a:ext cx="245236" cy="2639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1" name="Shape 2801"/>
          <p:cNvSpPr/>
          <p:nvPr/>
        </p:nvSpPr>
        <p:spPr>
          <a:xfrm flipH="1" flipV="1">
            <a:off x="1067783" y="1672406"/>
            <a:ext cx="743390" cy="594602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802" name="Shape 280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Integer Linear Program (ILP)</a:t>
            </a:r>
          </a:p>
        </p:txBody>
      </p:sp>
      <p:sp>
        <p:nvSpPr>
          <p:cNvPr id="2803" name="Shape 2803"/>
          <p:cNvSpPr/>
          <p:nvPr/>
        </p:nvSpPr>
        <p:spPr>
          <a:xfrm flipV="1">
            <a:off x="401505" y="1657945"/>
            <a:ext cx="687884" cy="623524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804" name="Shape 2804"/>
          <p:cNvSpPr/>
          <p:nvPr/>
        </p:nvSpPr>
        <p:spPr>
          <a:xfrm>
            <a:off x="296333" y="2199216"/>
            <a:ext cx="194734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805" name="Shape 2805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2806" name="Shape 2806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2809" name="Group 2809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2807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08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10" name="Shape 2810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811" name="Shape 28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Example: Branch and Bound</a:t>
            </a:r>
          </a:p>
        </p:txBody>
      </p:sp>
      <p:sp>
        <p:nvSpPr>
          <p:cNvPr id="2812" name="Shape 2812"/>
          <p:cNvSpPr/>
          <p:nvPr/>
        </p:nvSpPr>
        <p:spPr>
          <a:xfrm>
            <a:off x="5720906" y="3934478"/>
            <a:ext cx="1409530" cy="327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7450" y="21600"/>
                </a:lnTo>
                <a:lnTo>
                  <a:pt x="0" y="68"/>
                </a:lnTo>
                <a:lnTo>
                  <a:pt x="21600" y="0"/>
                </a:lnTo>
                <a:close/>
              </a:path>
            </a:pathLst>
          </a:custGeom>
          <a:solidFill>
            <a:srgbClr val="00E200">
              <a:alpha val="15000"/>
            </a:srgbClr>
          </a:solidFill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grpSp>
        <p:nvGrpSpPr>
          <p:cNvPr id="2877" name="Group 2877"/>
          <p:cNvGrpSpPr/>
          <p:nvPr/>
        </p:nvGrpSpPr>
        <p:grpSpPr>
          <a:xfrm>
            <a:off x="4872716" y="837900"/>
            <a:ext cx="3632013" cy="3627620"/>
            <a:chOff x="0" y="0"/>
            <a:chExt cx="3632012" cy="3627619"/>
          </a:xfrm>
        </p:grpSpPr>
        <p:sp>
          <p:nvSpPr>
            <p:cNvPr id="2813" name="Shape 2813"/>
            <p:cNvSpPr/>
            <p:nvPr/>
          </p:nvSpPr>
          <p:spPr>
            <a:xfrm>
              <a:off x="0" y="3049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14" name="Shape 2814"/>
            <p:cNvSpPr/>
            <p:nvPr/>
          </p:nvSpPr>
          <p:spPr>
            <a:xfrm>
              <a:off x="0" y="355141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15" name="Shape 2815"/>
            <p:cNvSpPr/>
            <p:nvPr/>
          </p:nvSpPr>
          <p:spPr>
            <a:xfrm>
              <a:off x="0" y="2541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16" name="Shape 2816"/>
            <p:cNvSpPr/>
            <p:nvPr/>
          </p:nvSpPr>
          <p:spPr>
            <a:xfrm>
              <a:off x="0" y="2033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17" name="Shape 2817"/>
            <p:cNvSpPr/>
            <p:nvPr/>
          </p:nvSpPr>
          <p:spPr>
            <a:xfrm>
              <a:off x="0" y="1525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18" name="Shape 2818"/>
            <p:cNvSpPr/>
            <p:nvPr/>
          </p:nvSpPr>
          <p:spPr>
            <a:xfrm>
              <a:off x="0" y="509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19" name="Shape 2819"/>
            <p:cNvSpPr/>
            <p:nvPr/>
          </p:nvSpPr>
          <p:spPr>
            <a:xfrm>
              <a:off x="0" y="1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20" name="Shape 2820"/>
            <p:cNvSpPr/>
            <p:nvPr/>
          </p:nvSpPr>
          <p:spPr>
            <a:xfrm>
              <a:off x="0" y="1017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21" name="Shape 2821"/>
            <p:cNvSpPr/>
            <p:nvPr/>
          </p:nvSpPr>
          <p:spPr>
            <a:xfrm>
              <a:off x="508000" y="3049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22" name="Shape 2822"/>
            <p:cNvSpPr/>
            <p:nvPr/>
          </p:nvSpPr>
          <p:spPr>
            <a:xfrm>
              <a:off x="508000" y="3551123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23" name="Shape 2823"/>
            <p:cNvSpPr/>
            <p:nvPr/>
          </p:nvSpPr>
          <p:spPr>
            <a:xfrm>
              <a:off x="508000" y="2541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24" name="Shape 2824"/>
            <p:cNvSpPr/>
            <p:nvPr/>
          </p:nvSpPr>
          <p:spPr>
            <a:xfrm>
              <a:off x="508000" y="2033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25" name="Shape 2825"/>
            <p:cNvSpPr/>
            <p:nvPr/>
          </p:nvSpPr>
          <p:spPr>
            <a:xfrm>
              <a:off x="508000" y="1525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26" name="Shape 2826"/>
            <p:cNvSpPr/>
            <p:nvPr/>
          </p:nvSpPr>
          <p:spPr>
            <a:xfrm>
              <a:off x="508000" y="509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27" name="Shape 2827"/>
            <p:cNvSpPr/>
            <p:nvPr/>
          </p:nvSpPr>
          <p:spPr>
            <a:xfrm>
              <a:off x="508000" y="1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28" name="Shape 2828"/>
            <p:cNvSpPr/>
            <p:nvPr/>
          </p:nvSpPr>
          <p:spPr>
            <a:xfrm>
              <a:off x="508000" y="1017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29" name="Shape 2829"/>
            <p:cNvSpPr/>
            <p:nvPr/>
          </p:nvSpPr>
          <p:spPr>
            <a:xfrm>
              <a:off x="1021695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30" name="Shape 2830"/>
            <p:cNvSpPr/>
            <p:nvPr/>
          </p:nvSpPr>
          <p:spPr>
            <a:xfrm>
              <a:off x="1021695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31" name="Shape 2831"/>
            <p:cNvSpPr/>
            <p:nvPr/>
          </p:nvSpPr>
          <p:spPr>
            <a:xfrm>
              <a:off x="1021695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32" name="Shape 2832"/>
            <p:cNvSpPr/>
            <p:nvPr/>
          </p:nvSpPr>
          <p:spPr>
            <a:xfrm>
              <a:off x="1021695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33" name="Shape 2833"/>
            <p:cNvSpPr/>
            <p:nvPr/>
          </p:nvSpPr>
          <p:spPr>
            <a:xfrm>
              <a:off x="1021695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34" name="Shape 2834"/>
            <p:cNvSpPr/>
            <p:nvPr/>
          </p:nvSpPr>
          <p:spPr>
            <a:xfrm>
              <a:off x="1021695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35" name="Shape 2835"/>
            <p:cNvSpPr/>
            <p:nvPr/>
          </p:nvSpPr>
          <p:spPr>
            <a:xfrm>
              <a:off x="1021695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36" name="Shape 2836"/>
            <p:cNvSpPr/>
            <p:nvPr/>
          </p:nvSpPr>
          <p:spPr>
            <a:xfrm>
              <a:off x="1021695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37" name="Shape 2837"/>
            <p:cNvSpPr/>
            <p:nvPr/>
          </p:nvSpPr>
          <p:spPr>
            <a:xfrm>
              <a:off x="1527081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38" name="Shape 2838"/>
            <p:cNvSpPr/>
            <p:nvPr/>
          </p:nvSpPr>
          <p:spPr>
            <a:xfrm>
              <a:off x="1527081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39" name="Shape 2839"/>
            <p:cNvSpPr/>
            <p:nvPr/>
          </p:nvSpPr>
          <p:spPr>
            <a:xfrm>
              <a:off x="1527081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40" name="Shape 2840"/>
            <p:cNvSpPr/>
            <p:nvPr/>
          </p:nvSpPr>
          <p:spPr>
            <a:xfrm>
              <a:off x="1527081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41" name="Shape 2841"/>
            <p:cNvSpPr/>
            <p:nvPr/>
          </p:nvSpPr>
          <p:spPr>
            <a:xfrm>
              <a:off x="1527081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42" name="Shape 2842"/>
            <p:cNvSpPr/>
            <p:nvPr/>
          </p:nvSpPr>
          <p:spPr>
            <a:xfrm>
              <a:off x="1527081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43" name="Shape 2843"/>
            <p:cNvSpPr/>
            <p:nvPr/>
          </p:nvSpPr>
          <p:spPr>
            <a:xfrm>
              <a:off x="1527081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44" name="Shape 2844"/>
            <p:cNvSpPr/>
            <p:nvPr/>
          </p:nvSpPr>
          <p:spPr>
            <a:xfrm>
              <a:off x="1527081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45" name="Shape 2845"/>
            <p:cNvSpPr/>
            <p:nvPr/>
          </p:nvSpPr>
          <p:spPr>
            <a:xfrm>
              <a:off x="2035081" y="3048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46" name="Shape 2846"/>
            <p:cNvSpPr/>
            <p:nvPr/>
          </p:nvSpPr>
          <p:spPr>
            <a:xfrm>
              <a:off x="2035081" y="3549540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47" name="Shape 2847"/>
            <p:cNvSpPr/>
            <p:nvPr/>
          </p:nvSpPr>
          <p:spPr>
            <a:xfrm>
              <a:off x="2035081" y="2540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48" name="Shape 2848"/>
            <p:cNvSpPr/>
            <p:nvPr/>
          </p:nvSpPr>
          <p:spPr>
            <a:xfrm>
              <a:off x="2035081" y="2032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49" name="Shape 2849"/>
            <p:cNvSpPr/>
            <p:nvPr/>
          </p:nvSpPr>
          <p:spPr>
            <a:xfrm>
              <a:off x="2035081" y="1524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50" name="Shape 2850"/>
            <p:cNvSpPr/>
            <p:nvPr/>
          </p:nvSpPr>
          <p:spPr>
            <a:xfrm>
              <a:off x="2035081" y="508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51" name="Shape 2851"/>
            <p:cNvSpPr/>
            <p:nvPr/>
          </p:nvSpPr>
          <p:spPr>
            <a:xfrm>
              <a:off x="2035081" y="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52" name="Shape 2852"/>
            <p:cNvSpPr/>
            <p:nvPr/>
          </p:nvSpPr>
          <p:spPr>
            <a:xfrm>
              <a:off x="2035081" y="1016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53" name="Shape 2853"/>
            <p:cNvSpPr/>
            <p:nvPr/>
          </p:nvSpPr>
          <p:spPr>
            <a:xfrm>
              <a:off x="254616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54" name="Shape 2854"/>
            <p:cNvSpPr/>
            <p:nvPr/>
          </p:nvSpPr>
          <p:spPr>
            <a:xfrm>
              <a:off x="254616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55" name="Shape 2855"/>
            <p:cNvSpPr/>
            <p:nvPr/>
          </p:nvSpPr>
          <p:spPr>
            <a:xfrm>
              <a:off x="254616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56" name="Shape 2856"/>
            <p:cNvSpPr/>
            <p:nvPr/>
          </p:nvSpPr>
          <p:spPr>
            <a:xfrm>
              <a:off x="254616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57" name="Shape 2857"/>
            <p:cNvSpPr/>
            <p:nvPr/>
          </p:nvSpPr>
          <p:spPr>
            <a:xfrm>
              <a:off x="254616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58" name="Shape 2858"/>
            <p:cNvSpPr/>
            <p:nvPr/>
          </p:nvSpPr>
          <p:spPr>
            <a:xfrm>
              <a:off x="254616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59" name="Shape 2859"/>
            <p:cNvSpPr/>
            <p:nvPr/>
          </p:nvSpPr>
          <p:spPr>
            <a:xfrm>
              <a:off x="254616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60" name="Shape 2860"/>
            <p:cNvSpPr/>
            <p:nvPr/>
          </p:nvSpPr>
          <p:spPr>
            <a:xfrm>
              <a:off x="254616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61" name="Shape 2861"/>
            <p:cNvSpPr/>
            <p:nvPr/>
          </p:nvSpPr>
          <p:spPr>
            <a:xfrm>
              <a:off x="305416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62" name="Shape 2862"/>
            <p:cNvSpPr/>
            <p:nvPr/>
          </p:nvSpPr>
          <p:spPr>
            <a:xfrm>
              <a:off x="305416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63" name="Shape 2863"/>
            <p:cNvSpPr/>
            <p:nvPr/>
          </p:nvSpPr>
          <p:spPr>
            <a:xfrm>
              <a:off x="305416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64" name="Shape 2864"/>
            <p:cNvSpPr/>
            <p:nvPr/>
          </p:nvSpPr>
          <p:spPr>
            <a:xfrm>
              <a:off x="305416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65" name="Shape 2865"/>
            <p:cNvSpPr/>
            <p:nvPr/>
          </p:nvSpPr>
          <p:spPr>
            <a:xfrm>
              <a:off x="305416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66" name="Shape 2866"/>
            <p:cNvSpPr/>
            <p:nvPr/>
          </p:nvSpPr>
          <p:spPr>
            <a:xfrm>
              <a:off x="305416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67" name="Shape 2867"/>
            <p:cNvSpPr/>
            <p:nvPr/>
          </p:nvSpPr>
          <p:spPr>
            <a:xfrm>
              <a:off x="305416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68" name="Shape 2868"/>
            <p:cNvSpPr/>
            <p:nvPr/>
          </p:nvSpPr>
          <p:spPr>
            <a:xfrm>
              <a:off x="305416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69" name="Shape 2869"/>
            <p:cNvSpPr/>
            <p:nvPr/>
          </p:nvSpPr>
          <p:spPr>
            <a:xfrm>
              <a:off x="355581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70" name="Shape 2870"/>
            <p:cNvSpPr/>
            <p:nvPr/>
          </p:nvSpPr>
          <p:spPr>
            <a:xfrm>
              <a:off x="355581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71" name="Shape 2871"/>
            <p:cNvSpPr/>
            <p:nvPr/>
          </p:nvSpPr>
          <p:spPr>
            <a:xfrm>
              <a:off x="355581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72" name="Shape 2872"/>
            <p:cNvSpPr/>
            <p:nvPr/>
          </p:nvSpPr>
          <p:spPr>
            <a:xfrm>
              <a:off x="355581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73" name="Shape 2873"/>
            <p:cNvSpPr/>
            <p:nvPr/>
          </p:nvSpPr>
          <p:spPr>
            <a:xfrm>
              <a:off x="355581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74" name="Shape 2874"/>
            <p:cNvSpPr/>
            <p:nvPr/>
          </p:nvSpPr>
          <p:spPr>
            <a:xfrm>
              <a:off x="355581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75" name="Shape 2875"/>
            <p:cNvSpPr/>
            <p:nvPr/>
          </p:nvSpPr>
          <p:spPr>
            <a:xfrm>
              <a:off x="355581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876" name="Shape 2876"/>
            <p:cNvSpPr/>
            <p:nvPr/>
          </p:nvSpPr>
          <p:spPr>
            <a:xfrm>
              <a:off x="355581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sp>
        <p:nvSpPr>
          <p:cNvPr id="2878" name="Shape 2878"/>
          <p:cNvSpPr/>
          <p:nvPr/>
        </p:nvSpPr>
        <p:spPr>
          <a:xfrm>
            <a:off x="5665145" y="3869266"/>
            <a:ext cx="120800" cy="120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879" name="Shape 2879"/>
          <p:cNvSpPr/>
          <p:nvPr/>
        </p:nvSpPr>
        <p:spPr>
          <a:xfrm>
            <a:off x="973666" y="157268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880" name="Shape 2880"/>
          <p:cNvSpPr/>
          <p:nvPr/>
        </p:nvSpPr>
        <p:spPr>
          <a:xfrm>
            <a:off x="35019" y="2427338"/>
            <a:ext cx="855363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 lvl="0">
              <a:defRPr sz="1800"/>
            </a:pPr>
            <a:r>
              <a:rPr sz="1400"/>
              <a:t>infeasible</a:t>
            </a:r>
          </a:p>
        </p:txBody>
      </p:sp>
      <p:sp>
        <p:nvSpPr>
          <p:cNvPr id="2881" name="Shape 2881"/>
          <p:cNvSpPr/>
          <p:nvPr/>
        </p:nvSpPr>
        <p:spPr>
          <a:xfrm>
            <a:off x="4163798" y="3935677"/>
            <a:ext cx="4657345" cy="826212"/>
          </a:xfrm>
          <a:prstGeom prst="rect">
            <a:avLst/>
          </a:prstGeom>
          <a:solidFill>
            <a:srgbClr val="FF0000">
              <a:alpha val="15000"/>
            </a:srgb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882" name="Shape 2882"/>
          <p:cNvSpPr/>
          <p:nvPr/>
        </p:nvSpPr>
        <p:spPr>
          <a:xfrm>
            <a:off x="4331211" y="3935677"/>
            <a:ext cx="1" cy="917518"/>
          </a:xfrm>
          <a:prstGeom prst="line">
            <a:avLst/>
          </a:prstGeom>
          <a:ln w="63500">
            <a:solidFill>
              <a:srgbClr val="FF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883" name="Shape 2883"/>
          <p:cNvSpPr/>
          <p:nvPr/>
        </p:nvSpPr>
        <p:spPr>
          <a:xfrm flipV="1">
            <a:off x="1095771" y="2276011"/>
            <a:ext cx="687885" cy="623525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884" name="Shape 2884"/>
          <p:cNvSpPr/>
          <p:nvPr/>
        </p:nvSpPr>
        <p:spPr>
          <a:xfrm>
            <a:off x="990600" y="281728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25400">
            <a:solidFill>
              <a:srgbClr val="1C4672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885" name="Shape 2885"/>
          <p:cNvSpPr/>
          <p:nvPr/>
        </p:nvSpPr>
        <p:spPr>
          <a:xfrm>
            <a:off x="1710266" y="2165350"/>
            <a:ext cx="194735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grpSp>
        <p:nvGrpSpPr>
          <p:cNvPr id="2894" name="Group 2894"/>
          <p:cNvGrpSpPr/>
          <p:nvPr/>
        </p:nvGrpSpPr>
        <p:grpSpPr>
          <a:xfrm rot="1140000">
            <a:off x="4276725" y="631889"/>
            <a:ext cx="4533091" cy="4476622"/>
            <a:chOff x="0" y="0"/>
            <a:chExt cx="4533090" cy="4476621"/>
          </a:xfrm>
        </p:grpSpPr>
        <p:sp>
          <p:nvSpPr>
            <p:cNvPr id="2886" name="Shape 2886"/>
            <p:cNvSpPr/>
            <p:nvPr/>
          </p:nvSpPr>
          <p:spPr>
            <a:xfrm>
              <a:off x="1577975" y="901699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887" name="Shape 2887"/>
            <p:cNvSpPr/>
            <p:nvPr/>
          </p:nvSpPr>
          <p:spPr>
            <a:xfrm>
              <a:off x="2095500" y="450849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888" name="Shape 2888"/>
            <p:cNvSpPr/>
            <p:nvPr/>
          </p:nvSpPr>
          <p:spPr>
            <a:xfrm>
              <a:off x="2613024" y="-1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889" name="Shape 2889"/>
            <p:cNvSpPr/>
            <p:nvPr/>
          </p:nvSpPr>
          <p:spPr>
            <a:xfrm>
              <a:off x="536575" y="1806574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890" name="Shape 2890"/>
            <p:cNvSpPr/>
            <p:nvPr/>
          </p:nvSpPr>
          <p:spPr>
            <a:xfrm>
              <a:off x="-1" y="2273299"/>
              <a:ext cx="1920068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891" name="Shape 2891"/>
            <p:cNvSpPr/>
            <p:nvPr/>
          </p:nvSpPr>
          <p:spPr>
            <a:xfrm flipH="1">
              <a:off x="1987397" y="2109068"/>
              <a:ext cx="323810" cy="281484"/>
            </a:xfrm>
            <a:prstGeom prst="line">
              <a:avLst/>
            </a:prstGeom>
            <a:noFill/>
            <a:ln w="38100" cap="flat">
              <a:solidFill>
                <a:srgbClr val="96BCFF"/>
              </a:solidFill>
              <a:prstDash val="solid"/>
              <a:bevel/>
              <a:head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892" name="Shape 2892"/>
            <p:cNvSpPr/>
            <p:nvPr/>
          </p:nvSpPr>
          <p:spPr>
            <a:xfrm>
              <a:off x="1076324" y="1339187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2893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66639" y="1978725"/>
              <a:ext cx="268291" cy="2284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895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16198" y="3633584"/>
            <a:ext cx="245237" cy="2639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" name="Shape 2897"/>
          <p:cNvSpPr/>
          <p:nvPr/>
        </p:nvSpPr>
        <p:spPr>
          <a:xfrm flipH="1" flipV="1">
            <a:off x="1067783" y="1672406"/>
            <a:ext cx="743390" cy="594602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898" name="Shape 289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Integer Linear Program (ILP)</a:t>
            </a:r>
          </a:p>
        </p:txBody>
      </p:sp>
      <p:sp>
        <p:nvSpPr>
          <p:cNvPr id="2899" name="Shape 2899"/>
          <p:cNvSpPr/>
          <p:nvPr/>
        </p:nvSpPr>
        <p:spPr>
          <a:xfrm flipV="1">
            <a:off x="401505" y="1657945"/>
            <a:ext cx="687884" cy="623524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900" name="Shape 2900"/>
          <p:cNvSpPr/>
          <p:nvPr/>
        </p:nvSpPr>
        <p:spPr>
          <a:xfrm>
            <a:off x="296333" y="2199216"/>
            <a:ext cx="194734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901" name="Shape 2901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2902" name="Shape 2902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2905" name="Group 2905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2903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04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06" name="Shape 2906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907" name="Shape 290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Example: Branch and Bound</a:t>
            </a:r>
          </a:p>
        </p:txBody>
      </p:sp>
      <p:sp>
        <p:nvSpPr>
          <p:cNvPr id="2908" name="Shape 2908"/>
          <p:cNvSpPr/>
          <p:nvPr/>
        </p:nvSpPr>
        <p:spPr>
          <a:xfrm>
            <a:off x="5720906" y="3934478"/>
            <a:ext cx="1409530" cy="327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7450" y="21600"/>
                </a:lnTo>
                <a:lnTo>
                  <a:pt x="0" y="68"/>
                </a:lnTo>
                <a:lnTo>
                  <a:pt x="21600" y="0"/>
                </a:lnTo>
                <a:close/>
              </a:path>
            </a:pathLst>
          </a:custGeom>
          <a:solidFill>
            <a:srgbClr val="00E200">
              <a:alpha val="15000"/>
            </a:srgbClr>
          </a:solidFill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grpSp>
        <p:nvGrpSpPr>
          <p:cNvPr id="2973" name="Group 2973"/>
          <p:cNvGrpSpPr/>
          <p:nvPr/>
        </p:nvGrpSpPr>
        <p:grpSpPr>
          <a:xfrm>
            <a:off x="4872716" y="837900"/>
            <a:ext cx="3632013" cy="3627620"/>
            <a:chOff x="0" y="0"/>
            <a:chExt cx="3632012" cy="3627619"/>
          </a:xfrm>
        </p:grpSpPr>
        <p:sp>
          <p:nvSpPr>
            <p:cNvPr id="2909" name="Shape 2909"/>
            <p:cNvSpPr/>
            <p:nvPr/>
          </p:nvSpPr>
          <p:spPr>
            <a:xfrm>
              <a:off x="0" y="3049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10" name="Shape 2910"/>
            <p:cNvSpPr/>
            <p:nvPr/>
          </p:nvSpPr>
          <p:spPr>
            <a:xfrm>
              <a:off x="0" y="355141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11" name="Shape 2911"/>
            <p:cNvSpPr/>
            <p:nvPr/>
          </p:nvSpPr>
          <p:spPr>
            <a:xfrm>
              <a:off x="0" y="2541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12" name="Shape 2912"/>
            <p:cNvSpPr/>
            <p:nvPr/>
          </p:nvSpPr>
          <p:spPr>
            <a:xfrm>
              <a:off x="0" y="2033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13" name="Shape 2913"/>
            <p:cNvSpPr/>
            <p:nvPr/>
          </p:nvSpPr>
          <p:spPr>
            <a:xfrm>
              <a:off x="0" y="1525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14" name="Shape 2914"/>
            <p:cNvSpPr/>
            <p:nvPr/>
          </p:nvSpPr>
          <p:spPr>
            <a:xfrm>
              <a:off x="0" y="509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15" name="Shape 2915"/>
            <p:cNvSpPr/>
            <p:nvPr/>
          </p:nvSpPr>
          <p:spPr>
            <a:xfrm>
              <a:off x="0" y="1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16" name="Shape 2916"/>
            <p:cNvSpPr/>
            <p:nvPr/>
          </p:nvSpPr>
          <p:spPr>
            <a:xfrm>
              <a:off x="0" y="1017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17" name="Shape 2917"/>
            <p:cNvSpPr/>
            <p:nvPr/>
          </p:nvSpPr>
          <p:spPr>
            <a:xfrm>
              <a:off x="508000" y="3049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18" name="Shape 2918"/>
            <p:cNvSpPr/>
            <p:nvPr/>
          </p:nvSpPr>
          <p:spPr>
            <a:xfrm>
              <a:off x="508000" y="3551123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19" name="Shape 2919"/>
            <p:cNvSpPr/>
            <p:nvPr/>
          </p:nvSpPr>
          <p:spPr>
            <a:xfrm>
              <a:off x="508000" y="2541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20" name="Shape 2920"/>
            <p:cNvSpPr/>
            <p:nvPr/>
          </p:nvSpPr>
          <p:spPr>
            <a:xfrm>
              <a:off x="508000" y="2033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21" name="Shape 2921"/>
            <p:cNvSpPr/>
            <p:nvPr/>
          </p:nvSpPr>
          <p:spPr>
            <a:xfrm>
              <a:off x="508000" y="1525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22" name="Shape 2922"/>
            <p:cNvSpPr/>
            <p:nvPr/>
          </p:nvSpPr>
          <p:spPr>
            <a:xfrm>
              <a:off x="508000" y="509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23" name="Shape 2923"/>
            <p:cNvSpPr/>
            <p:nvPr/>
          </p:nvSpPr>
          <p:spPr>
            <a:xfrm>
              <a:off x="508000" y="1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24" name="Shape 2924"/>
            <p:cNvSpPr/>
            <p:nvPr/>
          </p:nvSpPr>
          <p:spPr>
            <a:xfrm>
              <a:off x="508000" y="1017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25" name="Shape 2925"/>
            <p:cNvSpPr/>
            <p:nvPr/>
          </p:nvSpPr>
          <p:spPr>
            <a:xfrm>
              <a:off x="1021695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26" name="Shape 2926"/>
            <p:cNvSpPr/>
            <p:nvPr/>
          </p:nvSpPr>
          <p:spPr>
            <a:xfrm>
              <a:off x="1021695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27" name="Shape 2927"/>
            <p:cNvSpPr/>
            <p:nvPr/>
          </p:nvSpPr>
          <p:spPr>
            <a:xfrm>
              <a:off x="1021695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28" name="Shape 2928"/>
            <p:cNvSpPr/>
            <p:nvPr/>
          </p:nvSpPr>
          <p:spPr>
            <a:xfrm>
              <a:off x="1021695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29" name="Shape 2929"/>
            <p:cNvSpPr/>
            <p:nvPr/>
          </p:nvSpPr>
          <p:spPr>
            <a:xfrm>
              <a:off x="1021695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30" name="Shape 2930"/>
            <p:cNvSpPr/>
            <p:nvPr/>
          </p:nvSpPr>
          <p:spPr>
            <a:xfrm>
              <a:off x="1021695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31" name="Shape 2931"/>
            <p:cNvSpPr/>
            <p:nvPr/>
          </p:nvSpPr>
          <p:spPr>
            <a:xfrm>
              <a:off x="1021695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32" name="Shape 2932"/>
            <p:cNvSpPr/>
            <p:nvPr/>
          </p:nvSpPr>
          <p:spPr>
            <a:xfrm>
              <a:off x="1021695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33" name="Shape 2933"/>
            <p:cNvSpPr/>
            <p:nvPr/>
          </p:nvSpPr>
          <p:spPr>
            <a:xfrm>
              <a:off x="1527081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34" name="Shape 2934"/>
            <p:cNvSpPr/>
            <p:nvPr/>
          </p:nvSpPr>
          <p:spPr>
            <a:xfrm>
              <a:off x="1527081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35" name="Shape 2935"/>
            <p:cNvSpPr/>
            <p:nvPr/>
          </p:nvSpPr>
          <p:spPr>
            <a:xfrm>
              <a:off x="1527081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36" name="Shape 2936"/>
            <p:cNvSpPr/>
            <p:nvPr/>
          </p:nvSpPr>
          <p:spPr>
            <a:xfrm>
              <a:off x="1527081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37" name="Shape 2937"/>
            <p:cNvSpPr/>
            <p:nvPr/>
          </p:nvSpPr>
          <p:spPr>
            <a:xfrm>
              <a:off x="1527081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38" name="Shape 2938"/>
            <p:cNvSpPr/>
            <p:nvPr/>
          </p:nvSpPr>
          <p:spPr>
            <a:xfrm>
              <a:off x="1527081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39" name="Shape 2939"/>
            <p:cNvSpPr/>
            <p:nvPr/>
          </p:nvSpPr>
          <p:spPr>
            <a:xfrm>
              <a:off x="1527081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40" name="Shape 2940"/>
            <p:cNvSpPr/>
            <p:nvPr/>
          </p:nvSpPr>
          <p:spPr>
            <a:xfrm>
              <a:off x="1527081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41" name="Shape 2941"/>
            <p:cNvSpPr/>
            <p:nvPr/>
          </p:nvSpPr>
          <p:spPr>
            <a:xfrm>
              <a:off x="2035081" y="3048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42" name="Shape 2942"/>
            <p:cNvSpPr/>
            <p:nvPr/>
          </p:nvSpPr>
          <p:spPr>
            <a:xfrm>
              <a:off x="2035081" y="3549540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43" name="Shape 2943"/>
            <p:cNvSpPr/>
            <p:nvPr/>
          </p:nvSpPr>
          <p:spPr>
            <a:xfrm>
              <a:off x="2035081" y="2540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44" name="Shape 2944"/>
            <p:cNvSpPr/>
            <p:nvPr/>
          </p:nvSpPr>
          <p:spPr>
            <a:xfrm>
              <a:off x="2035081" y="2032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45" name="Shape 2945"/>
            <p:cNvSpPr/>
            <p:nvPr/>
          </p:nvSpPr>
          <p:spPr>
            <a:xfrm>
              <a:off x="2035081" y="1524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46" name="Shape 2946"/>
            <p:cNvSpPr/>
            <p:nvPr/>
          </p:nvSpPr>
          <p:spPr>
            <a:xfrm>
              <a:off x="2035081" y="508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47" name="Shape 2947"/>
            <p:cNvSpPr/>
            <p:nvPr/>
          </p:nvSpPr>
          <p:spPr>
            <a:xfrm>
              <a:off x="2035081" y="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48" name="Shape 2948"/>
            <p:cNvSpPr/>
            <p:nvPr/>
          </p:nvSpPr>
          <p:spPr>
            <a:xfrm>
              <a:off x="2035081" y="1016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49" name="Shape 2949"/>
            <p:cNvSpPr/>
            <p:nvPr/>
          </p:nvSpPr>
          <p:spPr>
            <a:xfrm>
              <a:off x="254616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50" name="Shape 2950"/>
            <p:cNvSpPr/>
            <p:nvPr/>
          </p:nvSpPr>
          <p:spPr>
            <a:xfrm>
              <a:off x="254616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51" name="Shape 2951"/>
            <p:cNvSpPr/>
            <p:nvPr/>
          </p:nvSpPr>
          <p:spPr>
            <a:xfrm>
              <a:off x="254616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52" name="Shape 2952"/>
            <p:cNvSpPr/>
            <p:nvPr/>
          </p:nvSpPr>
          <p:spPr>
            <a:xfrm>
              <a:off x="254616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53" name="Shape 2953"/>
            <p:cNvSpPr/>
            <p:nvPr/>
          </p:nvSpPr>
          <p:spPr>
            <a:xfrm>
              <a:off x="254616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54" name="Shape 2954"/>
            <p:cNvSpPr/>
            <p:nvPr/>
          </p:nvSpPr>
          <p:spPr>
            <a:xfrm>
              <a:off x="254616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55" name="Shape 2955"/>
            <p:cNvSpPr/>
            <p:nvPr/>
          </p:nvSpPr>
          <p:spPr>
            <a:xfrm>
              <a:off x="254616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56" name="Shape 2956"/>
            <p:cNvSpPr/>
            <p:nvPr/>
          </p:nvSpPr>
          <p:spPr>
            <a:xfrm>
              <a:off x="254616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57" name="Shape 2957"/>
            <p:cNvSpPr/>
            <p:nvPr/>
          </p:nvSpPr>
          <p:spPr>
            <a:xfrm>
              <a:off x="305416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58" name="Shape 2958"/>
            <p:cNvSpPr/>
            <p:nvPr/>
          </p:nvSpPr>
          <p:spPr>
            <a:xfrm>
              <a:off x="305416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59" name="Shape 2959"/>
            <p:cNvSpPr/>
            <p:nvPr/>
          </p:nvSpPr>
          <p:spPr>
            <a:xfrm>
              <a:off x="305416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60" name="Shape 2960"/>
            <p:cNvSpPr/>
            <p:nvPr/>
          </p:nvSpPr>
          <p:spPr>
            <a:xfrm>
              <a:off x="305416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61" name="Shape 2961"/>
            <p:cNvSpPr/>
            <p:nvPr/>
          </p:nvSpPr>
          <p:spPr>
            <a:xfrm>
              <a:off x="305416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62" name="Shape 2962"/>
            <p:cNvSpPr/>
            <p:nvPr/>
          </p:nvSpPr>
          <p:spPr>
            <a:xfrm>
              <a:off x="305416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63" name="Shape 2963"/>
            <p:cNvSpPr/>
            <p:nvPr/>
          </p:nvSpPr>
          <p:spPr>
            <a:xfrm>
              <a:off x="305416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64" name="Shape 2964"/>
            <p:cNvSpPr/>
            <p:nvPr/>
          </p:nvSpPr>
          <p:spPr>
            <a:xfrm>
              <a:off x="305416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65" name="Shape 2965"/>
            <p:cNvSpPr/>
            <p:nvPr/>
          </p:nvSpPr>
          <p:spPr>
            <a:xfrm>
              <a:off x="355581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66" name="Shape 2966"/>
            <p:cNvSpPr/>
            <p:nvPr/>
          </p:nvSpPr>
          <p:spPr>
            <a:xfrm>
              <a:off x="355581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67" name="Shape 2967"/>
            <p:cNvSpPr/>
            <p:nvPr/>
          </p:nvSpPr>
          <p:spPr>
            <a:xfrm>
              <a:off x="355581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68" name="Shape 2968"/>
            <p:cNvSpPr/>
            <p:nvPr/>
          </p:nvSpPr>
          <p:spPr>
            <a:xfrm>
              <a:off x="355581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69" name="Shape 2969"/>
            <p:cNvSpPr/>
            <p:nvPr/>
          </p:nvSpPr>
          <p:spPr>
            <a:xfrm>
              <a:off x="355581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70" name="Shape 2970"/>
            <p:cNvSpPr/>
            <p:nvPr/>
          </p:nvSpPr>
          <p:spPr>
            <a:xfrm>
              <a:off x="355581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71" name="Shape 2971"/>
            <p:cNvSpPr/>
            <p:nvPr/>
          </p:nvSpPr>
          <p:spPr>
            <a:xfrm>
              <a:off x="355581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2972" name="Shape 2972"/>
            <p:cNvSpPr/>
            <p:nvPr/>
          </p:nvSpPr>
          <p:spPr>
            <a:xfrm>
              <a:off x="355581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sp>
        <p:nvSpPr>
          <p:cNvPr id="2974" name="Shape 2974"/>
          <p:cNvSpPr/>
          <p:nvPr/>
        </p:nvSpPr>
        <p:spPr>
          <a:xfrm>
            <a:off x="973666" y="157268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975" name="Shape 2975"/>
          <p:cNvSpPr/>
          <p:nvPr/>
        </p:nvSpPr>
        <p:spPr>
          <a:xfrm>
            <a:off x="35019" y="2427338"/>
            <a:ext cx="855363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 lvl="0">
              <a:defRPr sz="1800"/>
            </a:pPr>
            <a:r>
              <a:rPr sz="1400"/>
              <a:t>infeasible</a:t>
            </a:r>
          </a:p>
        </p:txBody>
      </p:sp>
      <p:sp>
        <p:nvSpPr>
          <p:cNvPr id="2976" name="Shape 2976"/>
          <p:cNvSpPr/>
          <p:nvPr/>
        </p:nvSpPr>
        <p:spPr>
          <a:xfrm flipV="1">
            <a:off x="1095771" y="2276011"/>
            <a:ext cx="687885" cy="623525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977" name="Shape 2977"/>
          <p:cNvSpPr/>
          <p:nvPr/>
        </p:nvSpPr>
        <p:spPr>
          <a:xfrm>
            <a:off x="990600" y="281728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25400">
            <a:solidFill>
              <a:srgbClr val="1C4672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978" name="Shape 2978"/>
          <p:cNvSpPr/>
          <p:nvPr/>
        </p:nvSpPr>
        <p:spPr>
          <a:xfrm>
            <a:off x="1710266" y="2165350"/>
            <a:ext cx="194735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979" name="Shape 2979"/>
          <p:cNvSpPr/>
          <p:nvPr/>
        </p:nvSpPr>
        <p:spPr>
          <a:xfrm>
            <a:off x="5665145" y="3869266"/>
            <a:ext cx="120800" cy="120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grpSp>
        <p:nvGrpSpPr>
          <p:cNvPr id="2988" name="Group 2988"/>
          <p:cNvGrpSpPr/>
          <p:nvPr/>
        </p:nvGrpSpPr>
        <p:grpSpPr>
          <a:xfrm rot="1140000">
            <a:off x="4276725" y="631889"/>
            <a:ext cx="4533091" cy="4476622"/>
            <a:chOff x="0" y="0"/>
            <a:chExt cx="4533090" cy="4476621"/>
          </a:xfrm>
        </p:grpSpPr>
        <p:sp>
          <p:nvSpPr>
            <p:cNvPr id="2980" name="Shape 2980"/>
            <p:cNvSpPr/>
            <p:nvPr/>
          </p:nvSpPr>
          <p:spPr>
            <a:xfrm>
              <a:off x="1577975" y="901699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981" name="Shape 2981"/>
            <p:cNvSpPr/>
            <p:nvPr/>
          </p:nvSpPr>
          <p:spPr>
            <a:xfrm>
              <a:off x="2095500" y="450849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982" name="Shape 2982"/>
            <p:cNvSpPr/>
            <p:nvPr/>
          </p:nvSpPr>
          <p:spPr>
            <a:xfrm>
              <a:off x="2613024" y="-1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983" name="Shape 2983"/>
            <p:cNvSpPr/>
            <p:nvPr/>
          </p:nvSpPr>
          <p:spPr>
            <a:xfrm>
              <a:off x="536575" y="1806574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984" name="Shape 2984"/>
            <p:cNvSpPr/>
            <p:nvPr/>
          </p:nvSpPr>
          <p:spPr>
            <a:xfrm>
              <a:off x="-1" y="2273299"/>
              <a:ext cx="1920068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985" name="Shape 2985"/>
            <p:cNvSpPr/>
            <p:nvPr/>
          </p:nvSpPr>
          <p:spPr>
            <a:xfrm flipH="1">
              <a:off x="1987397" y="2109068"/>
              <a:ext cx="323810" cy="281484"/>
            </a:xfrm>
            <a:prstGeom prst="line">
              <a:avLst/>
            </a:prstGeom>
            <a:noFill/>
            <a:ln w="38100" cap="flat">
              <a:solidFill>
                <a:srgbClr val="96BCFF"/>
              </a:solidFill>
              <a:prstDash val="solid"/>
              <a:bevel/>
              <a:head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986" name="Shape 2986"/>
            <p:cNvSpPr/>
            <p:nvPr/>
          </p:nvSpPr>
          <p:spPr>
            <a:xfrm>
              <a:off x="1076324" y="1339187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2987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66639" y="1978725"/>
              <a:ext cx="268291" cy="2284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989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16198" y="3633584"/>
            <a:ext cx="245237" cy="2639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1" name="Shape 2991"/>
          <p:cNvSpPr/>
          <p:nvPr/>
        </p:nvSpPr>
        <p:spPr>
          <a:xfrm flipH="1" flipV="1">
            <a:off x="1812850" y="2290679"/>
            <a:ext cx="743389" cy="594602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992" name="Shape 2992"/>
          <p:cNvSpPr/>
          <p:nvPr/>
        </p:nvSpPr>
        <p:spPr>
          <a:xfrm>
            <a:off x="2455333" y="278362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25400">
            <a:solidFill>
              <a:srgbClr val="1C4672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993" name="Shape 299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Integer Linear Program (ILP)</a:t>
            </a:r>
          </a:p>
        </p:txBody>
      </p:sp>
      <p:sp>
        <p:nvSpPr>
          <p:cNvPr id="2994" name="Shape 2994"/>
          <p:cNvSpPr/>
          <p:nvPr/>
        </p:nvSpPr>
        <p:spPr>
          <a:xfrm flipV="1">
            <a:off x="1095771" y="2276011"/>
            <a:ext cx="687885" cy="623525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995" name="Shape 2995"/>
          <p:cNvSpPr/>
          <p:nvPr/>
        </p:nvSpPr>
        <p:spPr>
          <a:xfrm>
            <a:off x="990600" y="281728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996" name="Shape 2996"/>
          <p:cNvSpPr/>
          <p:nvPr/>
        </p:nvSpPr>
        <p:spPr>
          <a:xfrm flipH="1" flipV="1">
            <a:off x="1067783" y="1672406"/>
            <a:ext cx="743390" cy="594602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997" name="Shape 2997"/>
          <p:cNvSpPr/>
          <p:nvPr/>
        </p:nvSpPr>
        <p:spPr>
          <a:xfrm flipV="1">
            <a:off x="401505" y="1657945"/>
            <a:ext cx="687884" cy="623524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998" name="Shape 2998"/>
          <p:cNvSpPr/>
          <p:nvPr/>
        </p:nvSpPr>
        <p:spPr>
          <a:xfrm>
            <a:off x="296333" y="2199216"/>
            <a:ext cx="194734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999" name="Shape 2999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3000" name="Shape 3000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3003" name="Group 3003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3001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02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04" name="Shape 3004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005" name="Shape 300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Example: Branch and Bound</a:t>
            </a:r>
          </a:p>
        </p:txBody>
      </p:sp>
      <p:sp>
        <p:nvSpPr>
          <p:cNvPr id="3006" name="Shape 3006"/>
          <p:cNvSpPr/>
          <p:nvPr/>
        </p:nvSpPr>
        <p:spPr>
          <a:xfrm>
            <a:off x="5412387" y="1612850"/>
            <a:ext cx="2574215" cy="2648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4883"/>
                </a:moveTo>
                <a:lnTo>
                  <a:pt x="13511" y="0"/>
                </a:lnTo>
                <a:lnTo>
                  <a:pt x="20745" y="3575"/>
                </a:lnTo>
                <a:lnTo>
                  <a:pt x="21600" y="10414"/>
                </a:lnTo>
                <a:lnTo>
                  <a:pt x="12144" y="21600"/>
                </a:lnTo>
                <a:lnTo>
                  <a:pt x="28" y="18139"/>
                </a:lnTo>
                <a:lnTo>
                  <a:pt x="0" y="4883"/>
                </a:lnTo>
                <a:close/>
              </a:path>
            </a:pathLst>
          </a:custGeom>
          <a:solidFill>
            <a:srgbClr val="00E200">
              <a:alpha val="15000"/>
            </a:srgbClr>
          </a:solidFill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grpSp>
        <p:nvGrpSpPr>
          <p:cNvPr id="3071" name="Group 3071"/>
          <p:cNvGrpSpPr/>
          <p:nvPr/>
        </p:nvGrpSpPr>
        <p:grpSpPr>
          <a:xfrm>
            <a:off x="4872716" y="837900"/>
            <a:ext cx="3632013" cy="3627620"/>
            <a:chOff x="0" y="0"/>
            <a:chExt cx="3632012" cy="3627619"/>
          </a:xfrm>
        </p:grpSpPr>
        <p:sp>
          <p:nvSpPr>
            <p:cNvPr id="3007" name="Shape 3007"/>
            <p:cNvSpPr/>
            <p:nvPr/>
          </p:nvSpPr>
          <p:spPr>
            <a:xfrm>
              <a:off x="0" y="3049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08" name="Shape 3008"/>
            <p:cNvSpPr/>
            <p:nvPr/>
          </p:nvSpPr>
          <p:spPr>
            <a:xfrm>
              <a:off x="0" y="355141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09" name="Shape 3009"/>
            <p:cNvSpPr/>
            <p:nvPr/>
          </p:nvSpPr>
          <p:spPr>
            <a:xfrm>
              <a:off x="0" y="2541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10" name="Shape 3010"/>
            <p:cNvSpPr/>
            <p:nvPr/>
          </p:nvSpPr>
          <p:spPr>
            <a:xfrm>
              <a:off x="0" y="2033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11" name="Shape 3011"/>
            <p:cNvSpPr/>
            <p:nvPr/>
          </p:nvSpPr>
          <p:spPr>
            <a:xfrm>
              <a:off x="0" y="1525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12" name="Shape 3012"/>
            <p:cNvSpPr/>
            <p:nvPr/>
          </p:nvSpPr>
          <p:spPr>
            <a:xfrm>
              <a:off x="0" y="509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13" name="Shape 3013"/>
            <p:cNvSpPr/>
            <p:nvPr/>
          </p:nvSpPr>
          <p:spPr>
            <a:xfrm>
              <a:off x="0" y="1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14" name="Shape 3014"/>
            <p:cNvSpPr/>
            <p:nvPr/>
          </p:nvSpPr>
          <p:spPr>
            <a:xfrm>
              <a:off x="0" y="1017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15" name="Shape 3015"/>
            <p:cNvSpPr/>
            <p:nvPr/>
          </p:nvSpPr>
          <p:spPr>
            <a:xfrm>
              <a:off x="508000" y="3049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16" name="Shape 3016"/>
            <p:cNvSpPr/>
            <p:nvPr/>
          </p:nvSpPr>
          <p:spPr>
            <a:xfrm>
              <a:off x="508000" y="3551123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17" name="Shape 3017"/>
            <p:cNvSpPr/>
            <p:nvPr/>
          </p:nvSpPr>
          <p:spPr>
            <a:xfrm>
              <a:off x="508000" y="2541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18" name="Shape 3018"/>
            <p:cNvSpPr/>
            <p:nvPr/>
          </p:nvSpPr>
          <p:spPr>
            <a:xfrm>
              <a:off x="508000" y="2033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19" name="Shape 3019"/>
            <p:cNvSpPr/>
            <p:nvPr/>
          </p:nvSpPr>
          <p:spPr>
            <a:xfrm>
              <a:off x="508000" y="1525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20" name="Shape 3020"/>
            <p:cNvSpPr/>
            <p:nvPr/>
          </p:nvSpPr>
          <p:spPr>
            <a:xfrm>
              <a:off x="508000" y="509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21" name="Shape 3021"/>
            <p:cNvSpPr/>
            <p:nvPr/>
          </p:nvSpPr>
          <p:spPr>
            <a:xfrm>
              <a:off x="508000" y="1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22" name="Shape 3022"/>
            <p:cNvSpPr/>
            <p:nvPr/>
          </p:nvSpPr>
          <p:spPr>
            <a:xfrm>
              <a:off x="508000" y="1017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23" name="Shape 3023"/>
            <p:cNvSpPr/>
            <p:nvPr/>
          </p:nvSpPr>
          <p:spPr>
            <a:xfrm>
              <a:off x="1021695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24" name="Shape 3024"/>
            <p:cNvSpPr/>
            <p:nvPr/>
          </p:nvSpPr>
          <p:spPr>
            <a:xfrm>
              <a:off x="1021695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25" name="Shape 3025"/>
            <p:cNvSpPr/>
            <p:nvPr/>
          </p:nvSpPr>
          <p:spPr>
            <a:xfrm>
              <a:off x="1021695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26" name="Shape 3026"/>
            <p:cNvSpPr/>
            <p:nvPr/>
          </p:nvSpPr>
          <p:spPr>
            <a:xfrm>
              <a:off x="1021695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27" name="Shape 3027"/>
            <p:cNvSpPr/>
            <p:nvPr/>
          </p:nvSpPr>
          <p:spPr>
            <a:xfrm>
              <a:off x="1021695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28" name="Shape 3028"/>
            <p:cNvSpPr/>
            <p:nvPr/>
          </p:nvSpPr>
          <p:spPr>
            <a:xfrm>
              <a:off x="1021695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29" name="Shape 3029"/>
            <p:cNvSpPr/>
            <p:nvPr/>
          </p:nvSpPr>
          <p:spPr>
            <a:xfrm>
              <a:off x="1021695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30" name="Shape 3030"/>
            <p:cNvSpPr/>
            <p:nvPr/>
          </p:nvSpPr>
          <p:spPr>
            <a:xfrm>
              <a:off x="1021695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31" name="Shape 3031"/>
            <p:cNvSpPr/>
            <p:nvPr/>
          </p:nvSpPr>
          <p:spPr>
            <a:xfrm>
              <a:off x="1527081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32" name="Shape 3032"/>
            <p:cNvSpPr/>
            <p:nvPr/>
          </p:nvSpPr>
          <p:spPr>
            <a:xfrm>
              <a:off x="1527081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33" name="Shape 3033"/>
            <p:cNvSpPr/>
            <p:nvPr/>
          </p:nvSpPr>
          <p:spPr>
            <a:xfrm>
              <a:off x="1527081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34" name="Shape 3034"/>
            <p:cNvSpPr/>
            <p:nvPr/>
          </p:nvSpPr>
          <p:spPr>
            <a:xfrm>
              <a:off x="1527081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35" name="Shape 3035"/>
            <p:cNvSpPr/>
            <p:nvPr/>
          </p:nvSpPr>
          <p:spPr>
            <a:xfrm>
              <a:off x="1527081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36" name="Shape 3036"/>
            <p:cNvSpPr/>
            <p:nvPr/>
          </p:nvSpPr>
          <p:spPr>
            <a:xfrm>
              <a:off x="1527081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37" name="Shape 3037"/>
            <p:cNvSpPr/>
            <p:nvPr/>
          </p:nvSpPr>
          <p:spPr>
            <a:xfrm>
              <a:off x="1527081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38" name="Shape 3038"/>
            <p:cNvSpPr/>
            <p:nvPr/>
          </p:nvSpPr>
          <p:spPr>
            <a:xfrm>
              <a:off x="1527081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39" name="Shape 3039"/>
            <p:cNvSpPr/>
            <p:nvPr/>
          </p:nvSpPr>
          <p:spPr>
            <a:xfrm>
              <a:off x="2035081" y="3048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40" name="Shape 3040"/>
            <p:cNvSpPr/>
            <p:nvPr/>
          </p:nvSpPr>
          <p:spPr>
            <a:xfrm>
              <a:off x="2035081" y="3549540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41" name="Shape 3041"/>
            <p:cNvSpPr/>
            <p:nvPr/>
          </p:nvSpPr>
          <p:spPr>
            <a:xfrm>
              <a:off x="2035081" y="2540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42" name="Shape 3042"/>
            <p:cNvSpPr/>
            <p:nvPr/>
          </p:nvSpPr>
          <p:spPr>
            <a:xfrm>
              <a:off x="2035081" y="2032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43" name="Shape 3043"/>
            <p:cNvSpPr/>
            <p:nvPr/>
          </p:nvSpPr>
          <p:spPr>
            <a:xfrm>
              <a:off x="2035081" y="1524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44" name="Shape 3044"/>
            <p:cNvSpPr/>
            <p:nvPr/>
          </p:nvSpPr>
          <p:spPr>
            <a:xfrm>
              <a:off x="2035081" y="508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45" name="Shape 3045"/>
            <p:cNvSpPr/>
            <p:nvPr/>
          </p:nvSpPr>
          <p:spPr>
            <a:xfrm>
              <a:off x="2035081" y="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46" name="Shape 3046"/>
            <p:cNvSpPr/>
            <p:nvPr/>
          </p:nvSpPr>
          <p:spPr>
            <a:xfrm>
              <a:off x="2035081" y="1016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47" name="Shape 3047"/>
            <p:cNvSpPr/>
            <p:nvPr/>
          </p:nvSpPr>
          <p:spPr>
            <a:xfrm>
              <a:off x="254616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48" name="Shape 3048"/>
            <p:cNvSpPr/>
            <p:nvPr/>
          </p:nvSpPr>
          <p:spPr>
            <a:xfrm>
              <a:off x="254616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49" name="Shape 3049"/>
            <p:cNvSpPr/>
            <p:nvPr/>
          </p:nvSpPr>
          <p:spPr>
            <a:xfrm>
              <a:off x="254616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50" name="Shape 3050"/>
            <p:cNvSpPr/>
            <p:nvPr/>
          </p:nvSpPr>
          <p:spPr>
            <a:xfrm>
              <a:off x="254616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51" name="Shape 3051"/>
            <p:cNvSpPr/>
            <p:nvPr/>
          </p:nvSpPr>
          <p:spPr>
            <a:xfrm>
              <a:off x="254616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52" name="Shape 3052"/>
            <p:cNvSpPr/>
            <p:nvPr/>
          </p:nvSpPr>
          <p:spPr>
            <a:xfrm>
              <a:off x="254616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53" name="Shape 3053"/>
            <p:cNvSpPr/>
            <p:nvPr/>
          </p:nvSpPr>
          <p:spPr>
            <a:xfrm>
              <a:off x="254616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54" name="Shape 3054"/>
            <p:cNvSpPr/>
            <p:nvPr/>
          </p:nvSpPr>
          <p:spPr>
            <a:xfrm>
              <a:off x="254616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55" name="Shape 3055"/>
            <p:cNvSpPr/>
            <p:nvPr/>
          </p:nvSpPr>
          <p:spPr>
            <a:xfrm>
              <a:off x="305416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56" name="Shape 3056"/>
            <p:cNvSpPr/>
            <p:nvPr/>
          </p:nvSpPr>
          <p:spPr>
            <a:xfrm>
              <a:off x="305416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57" name="Shape 3057"/>
            <p:cNvSpPr/>
            <p:nvPr/>
          </p:nvSpPr>
          <p:spPr>
            <a:xfrm>
              <a:off x="305416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58" name="Shape 3058"/>
            <p:cNvSpPr/>
            <p:nvPr/>
          </p:nvSpPr>
          <p:spPr>
            <a:xfrm>
              <a:off x="305416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59" name="Shape 3059"/>
            <p:cNvSpPr/>
            <p:nvPr/>
          </p:nvSpPr>
          <p:spPr>
            <a:xfrm>
              <a:off x="305416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60" name="Shape 3060"/>
            <p:cNvSpPr/>
            <p:nvPr/>
          </p:nvSpPr>
          <p:spPr>
            <a:xfrm>
              <a:off x="305416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61" name="Shape 3061"/>
            <p:cNvSpPr/>
            <p:nvPr/>
          </p:nvSpPr>
          <p:spPr>
            <a:xfrm>
              <a:off x="305416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62" name="Shape 3062"/>
            <p:cNvSpPr/>
            <p:nvPr/>
          </p:nvSpPr>
          <p:spPr>
            <a:xfrm>
              <a:off x="305416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63" name="Shape 3063"/>
            <p:cNvSpPr/>
            <p:nvPr/>
          </p:nvSpPr>
          <p:spPr>
            <a:xfrm>
              <a:off x="355581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64" name="Shape 3064"/>
            <p:cNvSpPr/>
            <p:nvPr/>
          </p:nvSpPr>
          <p:spPr>
            <a:xfrm>
              <a:off x="355581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65" name="Shape 3065"/>
            <p:cNvSpPr/>
            <p:nvPr/>
          </p:nvSpPr>
          <p:spPr>
            <a:xfrm>
              <a:off x="355581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66" name="Shape 3066"/>
            <p:cNvSpPr/>
            <p:nvPr/>
          </p:nvSpPr>
          <p:spPr>
            <a:xfrm>
              <a:off x="355581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67" name="Shape 3067"/>
            <p:cNvSpPr/>
            <p:nvPr/>
          </p:nvSpPr>
          <p:spPr>
            <a:xfrm>
              <a:off x="355581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68" name="Shape 3068"/>
            <p:cNvSpPr/>
            <p:nvPr/>
          </p:nvSpPr>
          <p:spPr>
            <a:xfrm>
              <a:off x="355581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69" name="Shape 3069"/>
            <p:cNvSpPr/>
            <p:nvPr/>
          </p:nvSpPr>
          <p:spPr>
            <a:xfrm>
              <a:off x="355581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070" name="Shape 3070"/>
            <p:cNvSpPr/>
            <p:nvPr/>
          </p:nvSpPr>
          <p:spPr>
            <a:xfrm>
              <a:off x="355581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sp>
        <p:nvSpPr>
          <p:cNvPr id="3072" name="Shape 3072"/>
          <p:cNvSpPr/>
          <p:nvPr/>
        </p:nvSpPr>
        <p:spPr>
          <a:xfrm>
            <a:off x="5356112" y="3780366"/>
            <a:ext cx="120800" cy="120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3073" name="Shape 3073"/>
          <p:cNvSpPr/>
          <p:nvPr/>
        </p:nvSpPr>
        <p:spPr>
          <a:xfrm>
            <a:off x="973666" y="157268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3074" name="Shape 3074"/>
          <p:cNvSpPr/>
          <p:nvPr/>
        </p:nvSpPr>
        <p:spPr>
          <a:xfrm>
            <a:off x="35019" y="2427338"/>
            <a:ext cx="855363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 lvl="0">
              <a:defRPr sz="1800"/>
            </a:pPr>
            <a:r>
              <a:rPr sz="1400"/>
              <a:t>infeasible</a:t>
            </a:r>
          </a:p>
        </p:txBody>
      </p:sp>
      <p:sp>
        <p:nvSpPr>
          <p:cNvPr id="3075" name="Shape 3075"/>
          <p:cNvSpPr/>
          <p:nvPr/>
        </p:nvSpPr>
        <p:spPr>
          <a:xfrm>
            <a:off x="1710266" y="2165350"/>
            <a:ext cx="194735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3076" name="Shape 3076"/>
          <p:cNvSpPr/>
          <p:nvPr/>
        </p:nvSpPr>
        <p:spPr>
          <a:xfrm>
            <a:off x="4163798" y="691352"/>
            <a:ext cx="4657345" cy="2719264"/>
          </a:xfrm>
          <a:prstGeom prst="rect">
            <a:avLst/>
          </a:prstGeom>
          <a:solidFill>
            <a:srgbClr val="FF0000">
              <a:alpha val="15000"/>
            </a:srgb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3077" name="Shape 3077"/>
          <p:cNvSpPr/>
          <p:nvPr/>
        </p:nvSpPr>
        <p:spPr>
          <a:xfrm flipV="1">
            <a:off x="4331211" y="2498224"/>
            <a:ext cx="1" cy="917518"/>
          </a:xfrm>
          <a:prstGeom prst="line">
            <a:avLst/>
          </a:prstGeom>
          <a:ln w="63500">
            <a:solidFill>
              <a:srgbClr val="FF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grpSp>
        <p:nvGrpSpPr>
          <p:cNvPr id="3086" name="Group 3086"/>
          <p:cNvGrpSpPr/>
          <p:nvPr/>
        </p:nvGrpSpPr>
        <p:grpSpPr>
          <a:xfrm rot="1140000">
            <a:off x="4276725" y="631889"/>
            <a:ext cx="4533091" cy="4476622"/>
            <a:chOff x="0" y="0"/>
            <a:chExt cx="4533090" cy="4476621"/>
          </a:xfrm>
        </p:grpSpPr>
        <p:sp>
          <p:nvSpPr>
            <p:cNvPr id="3078" name="Shape 3078"/>
            <p:cNvSpPr/>
            <p:nvPr/>
          </p:nvSpPr>
          <p:spPr>
            <a:xfrm>
              <a:off x="1577975" y="901699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079" name="Shape 3079"/>
            <p:cNvSpPr/>
            <p:nvPr/>
          </p:nvSpPr>
          <p:spPr>
            <a:xfrm>
              <a:off x="2095500" y="450849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080" name="Shape 3080"/>
            <p:cNvSpPr/>
            <p:nvPr/>
          </p:nvSpPr>
          <p:spPr>
            <a:xfrm>
              <a:off x="2613024" y="-1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081" name="Shape 3081"/>
            <p:cNvSpPr/>
            <p:nvPr/>
          </p:nvSpPr>
          <p:spPr>
            <a:xfrm>
              <a:off x="536575" y="1806574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082" name="Shape 3082"/>
            <p:cNvSpPr/>
            <p:nvPr/>
          </p:nvSpPr>
          <p:spPr>
            <a:xfrm>
              <a:off x="-1" y="2273299"/>
              <a:ext cx="1920068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083" name="Shape 3083"/>
            <p:cNvSpPr/>
            <p:nvPr/>
          </p:nvSpPr>
          <p:spPr>
            <a:xfrm flipH="1">
              <a:off x="1987397" y="2109068"/>
              <a:ext cx="323810" cy="281484"/>
            </a:xfrm>
            <a:prstGeom prst="line">
              <a:avLst/>
            </a:prstGeom>
            <a:noFill/>
            <a:ln w="38100" cap="flat">
              <a:solidFill>
                <a:srgbClr val="96BCFF"/>
              </a:solidFill>
              <a:prstDash val="solid"/>
              <a:bevel/>
              <a:head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084" name="Shape 3084"/>
            <p:cNvSpPr/>
            <p:nvPr/>
          </p:nvSpPr>
          <p:spPr>
            <a:xfrm>
              <a:off x="1076324" y="1339187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3085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66639" y="1978725"/>
              <a:ext cx="268291" cy="2284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087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73865" y="3515051"/>
            <a:ext cx="245236" cy="2639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Shape 3089"/>
          <p:cNvSpPr/>
          <p:nvPr/>
        </p:nvSpPr>
        <p:spPr>
          <a:xfrm flipH="1" flipV="1">
            <a:off x="1812850" y="2290679"/>
            <a:ext cx="743389" cy="594602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090" name="Shape 3090"/>
          <p:cNvSpPr/>
          <p:nvPr/>
        </p:nvSpPr>
        <p:spPr>
          <a:xfrm>
            <a:off x="2455333" y="278362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25400">
            <a:solidFill>
              <a:srgbClr val="1C4672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3091" name="Shape 309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Integer Linear Program (ILP)</a:t>
            </a:r>
          </a:p>
        </p:txBody>
      </p:sp>
      <p:sp>
        <p:nvSpPr>
          <p:cNvPr id="3092" name="Shape 3092"/>
          <p:cNvSpPr/>
          <p:nvPr/>
        </p:nvSpPr>
        <p:spPr>
          <a:xfrm flipV="1">
            <a:off x="1095771" y="2276011"/>
            <a:ext cx="687885" cy="623525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093" name="Shape 3093"/>
          <p:cNvSpPr/>
          <p:nvPr/>
        </p:nvSpPr>
        <p:spPr>
          <a:xfrm flipH="1" flipV="1">
            <a:off x="1067783" y="1672406"/>
            <a:ext cx="743390" cy="594602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094" name="Shape 3094"/>
          <p:cNvSpPr/>
          <p:nvPr/>
        </p:nvSpPr>
        <p:spPr>
          <a:xfrm flipV="1">
            <a:off x="401505" y="1657945"/>
            <a:ext cx="687884" cy="623524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095" name="Shape 3095"/>
          <p:cNvSpPr/>
          <p:nvPr/>
        </p:nvSpPr>
        <p:spPr>
          <a:xfrm>
            <a:off x="296333" y="2199216"/>
            <a:ext cx="194734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3096" name="Shape 3096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3097" name="Shape 3097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3100" name="Group 3100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3098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99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01" name="Shape 3101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102" name="Shape 310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Example: Branch and Bound</a:t>
            </a:r>
          </a:p>
        </p:txBody>
      </p:sp>
      <p:sp>
        <p:nvSpPr>
          <p:cNvPr id="3103" name="Shape 3103"/>
          <p:cNvSpPr/>
          <p:nvPr/>
        </p:nvSpPr>
        <p:spPr>
          <a:xfrm>
            <a:off x="5412387" y="1612850"/>
            <a:ext cx="2574215" cy="18090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7150"/>
                </a:moveTo>
                <a:lnTo>
                  <a:pt x="13511" y="0"/>
                </a:lnTo>
                <a:lnTo>
                  <a:pt x="20745" y="5235"/>
                </a:lnTo>
                <a:lnTo>
                  <a:pt x="21600" y="15247"/>
                </a:lnTo>
                <a:lnTo>
                  <a:pt x="18012" y="21450"/>
                </a:lnTo>
                <a:lnTo>
                  <a:pt x="14" y="21600"/>
                </a:lnTo>
                <a:lnTo>
                  <a:pt x="0" y="7150"/>
                </a:lnTo>
                <a:close/>
              </a:path>
            </a:pathLst>
          </a:custGeom>
          <a:solidFill>
            <a:srgbClr val="00E200">
              <a:alpha val="15000"/>
            </a:srgbClr>
          </a:solidFill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grpSp>
        <p:nvGrpSpPr>
          <p:cNvPr id="3168" name="Group 3168"/>
          <p:cNvGrpSpPr/>
          <p:nvPr/>
        </p:nvGrpSpPr>
        <p:grpSpPr>
          <a:xfrm>
            <a:off x="4872716" y="837900"/>
            <a:ext cx="3632013" cy="3627620"/>
            <a:chOff x="0" y="0"/>
            <a:chExt cx="3632012" cy="3627619"/>
          </a:xfrm>
        </p:grpSpPr>
        <p:sp>
          <p:nvSpPr>
            <p:cNvPr id="3104" name="Shape 3104"/>
            <p:cNvSpPr/>
            <p:nvPr/>
          </p:nvSpPr>
          <p:spPr>
            <a:xfrm>
              <a:off x="0" y="3049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05" name="Shape 3105"/>
            <p:cNvSpPr/>
            <p:nvPr/>
          </p:nvSpPr>
          <p:spPr>
            <a:xfrm>
              <a:off x="0" y="355141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06" name="Shape 3106"/>
            <p:cNvSpPr/>
            <p:nvPr/>
          </p:nvSpPr>
          <p:spPr>
            <a:xfrm>
              <a:off x="0" y="2541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07" name="Shape 3107"/>
            <p:cNvSpPr/>
            <p:nvPr/>
          </p:nvSpPr>
          <p:spPr>
            <a:xfrm>
              <a:off x="0" y="2033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08" name="Shape 3108"/>
            <p:cNvSpPr/>
            <p:nvPr/>
          </p:nvSpPr>
          <p:spPr>
            <a:xfrm>
              <a:off x="0" y="1525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09" name="Shape 3109"/>
            <p:cNvSpPr/>
            <p:nvPr/>
          </p:nvSpPr>
          <p:spPr>
            <a:xfrm>
              <a:off x="0" y="509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10" name="Shape 3110"/>
            <p:cNvSpPr/>
            <p:nvPr/>
          </p:nvSpPr>
          <p:spPr>
            <a:xfrm>
              <a:off x="0" y="1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11" name="Shape 3111"/>
            <p:cNvSpPr/>
            <p:nvPr/>
          </p:nvSpPr>
          <p:spPr>
            <a:xfrm>
              <a:off x="0" y="1017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12" name="Shape 3112"/>
            <p:cNvSpPr/>
            <p:nvPr/>
          </p:nvSpPr>
          <p:spPr>
            <a:xfrm>
              <a:off x="508000" y="3049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13" name="Shape 3113"/>
            <p:cNvSpPr/>
            <p:nvPr/>
          </p:nvSpPr>
          <p:spPr>
            <a:xfrm>
              <a:off x="508000" y="3551123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14" name="Shape 3114"/>
            <p:cNvSpPr/>
            <p:nvPr/>
          </p:nvSpPr>
          <p:spPr>
            <a:xfrm>
              <a:off x="508000" y="2541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15" name="Shape 3115"/>
            <p:cNvSpPr/>
            <p:nvPr/>
          </p:nvSpPr>
          <p:spPr>
            <a:xfrm>
              <a:off x="508000" y="2033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16" name="Shape 3116"/>
            <p:cNvSpPr/>
            <p:nvPr/>
          </p:nvSpPr>
          <p:spPr>
            <a:xfrm>
              <a:off x="508000" y="1525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17" name="Shape 3117"/>
            <p:cNvSpPr/>
            <p:nvPr/>
          </p:nvSpPr>
          <p:spPr>
            <a:xfrm>
              <a:off x="508000" y="509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18" name="Shape 3118"/>
            <p:cNvSpPr/>
            <p:nvPr/>
          </p:nvSpPr>
          <p:spPr>
            <a:xfrm>
              <a:off x="508000" y="1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19" name="Shape 3119"/>
            <p:cNvSpPr/>
            <p:nvPr/>
          </p:nvSpPr>
          <p:spPr>
            <a:xfrm>
              <a:off x="508000" y="1017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20" name="Shape 3120"/>
            <p:cNvSpPr/>
            <p:nvPr/>
          </p:nvSpPr>
          <p:spPr>
            <a:xfrm>
              <a:off x="1021695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21" name="Shape 3121"/>
            <p:cNvSpPr/>
            <p:nvPr/>
          </p:nvSpPr>
          <p:spPr>
            <a:xfrm>
              <a:off x="1021695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22" name="Shape 3122"/>
            <p:cNvSpPr/>
            <p:nvPr/>
          </p:nvSpPr>
          <p:spPr>
            <a:xfrm>
              <a:off x="1021695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23" name="Shape 3123"/>
            <p:cNvSpPr/>
            <p:nvPr/>
          </p:nvSpPr>
          <p:spPr>
            <a:xfrm>
              <a:off x="1021695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24" name="Shape 3124"/>
            <p:cNvSpPr/>
            <p:nvPr/>
          </p:nvSpPr>
          <p:spPr>
            <a:xfrm>
              <a:off x="1021695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25" name="Shape 3125"/>
            <p:cNvSpPr/>
            <p:nvPr/>
          </p:nvSpPr>
          <p:spPr>
            <a:xfrm>
              <a:off x="1021695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26" name="Shape 3126"/>
            <p:cNvSpPr/>
            <p:nvPr/>
          </p:nvSpPr>
          <p:spPr>
            <a:xfrm>
              <a:off x="1021695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27" name="Shape 3127"/>
            <p:cNvSpPr/>
            <p:nvPr/>
          </p:nvSpPr>
          <p:spPr>
            <a:xfrm>
              <a:off x="1021695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28" name="Shape 3128"/>
            <p:cNvSpPr/>
            <p:nvPr/>
          </p:nvSpPr>
          <p:spPr>
            <a:xfrm>
              <a:off x="1527081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29" name="Shape 3129"/>
            <p:cNvSpPr/>
            <p:nvPr/>
          </p:nvSpPr>
          <p:spPr>
            <a:xfrm>
              <a:off x="1527081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30" name="Shape 3130"/>
            <p:cNvSpPr/>
            <p:nvPr/>
          </p:nvSpPr>
          <p:spPr>
            <a:xfrm>
              <a:off x="1527081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31" name="Shape 3131"/>
            <p:cNvSpPr/>
            <p:nvPr/>
          </p:nvSpPr>
          <p:spPr>
            <a:xfrm>
              <a:off x="1527081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32" name="Shape 3132"/>
            <p:cNvSpPr/>
            <p:nvPr/>
          </p:nvSpPr>
          <p:spPr>
            <a:xfrm>
              <a:off x="1527081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33" name="Shape 3133"/>
            <p:cNvSpPr/>
            <p:nvPr/>
          </p:nvSpPr>
          <p:spPr>
            <a:xfrm>
              <a:off x="1527081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34" name="Shape 3134"/>
            <p:cNvSpPr/>
            <p:nvPr/>
          </p:nvSpPr>
          <p:spPr>
            <a:xfrm>
              <a:off x="1527081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35" name="Shape 3135"/>
            <p:cNvSpPr/>
            <p:nvPr/>
          </p:nvSpPr>
          <p:spPr>
            <a:xfrm>
              <a:off x="1527081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36" name="Shape 3136"/>
            <p:cNvSpPr/>
            <p:nvPr/>
          </p:nvSpPr>
          <p:spPr>
            <a:xfrm>
              <a:off x="2035081" y="3048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37" name="Shape 3137"/>
            <p:cNvSpPr/>
            <p:nvPr/>
          </p:nvSpPr>
          <p:spPr>
            <a:xfrm>
              <a:off x="2035081" y="3549540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38" name="Shape 3138"/>
            <p:cNvSpPr/>
            <p:nvPr/>
          </p:nvSpPr>
          <p:spPr>
            <a:xfrm>
              <a:off x="2035081" y="2540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39" name="Shape 3139"/>
            <p:cNvSpPr/>
            <p:nvPr/>
          </p:nvSpPr>
          <p:spPr>
            <a:xfrm>
              <a:off x="2035081" y="2032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40" name="Shape 3140"/>
            <p:cNvSpPr/>
            <p:nvPr/>
          </p:nvSpPr>
          <p:spPr>
            <a:xfrm>
              <a:off x="2035081" y="1524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41" name="Shape 3141"/>
            <p:cNvSpPr/>
            <p:nvPr/>
          </p:nvSpPr>
          <p:spPr>
            <a:xfrm>
              <a:off x="2035081" y="508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42" name="Shape 3142"/>
            <p:cNvSpPr/>
            <p:nvPr/>
          </p:nvSpPr>
          <p:spPr>
            <a:xfrm>
              <a:off x="2035081" y="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43" name="Shape 3143"/>
            <p:cNvSpPr/>
            <p:nvPr/>
          </p:nvSpPr>
          <p:spPr>
            <a:xfrm>
              <a:off x="2035081" y="1016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44" name="Shape 3144"/>
            <p:cNvSpPr/>
            <p:nvPr/>
          </p:nvSpPr>
          <p:spPr>
            <a:xfrm>
              <a:off x="254616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45" name="Shape 3145"/>
            <p:cNvSpPr/>
            <p:nvPr/>
          </p:nvSpPr>
          <p:spPr>
            <a:xfrm>
              <a:off x="254616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46" name="Shape 3146"/>
            <p:cNvSpPr/>
            <p:nvPr/>
          </p:nvSpPr>
          <p:spPr>
            <a:xfrm>
              <a:off x="254616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47" name="Shape 3147"/>
            <p:cNvSpPr/>
            <p:nvPr/>
          </p:nvSpPr>
          <p:spPr>
            <a:xfrm>
              <a:off x="254616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48" name="Shape 3148"/>
            <p:cNvSpPr/>
            <p:nvPr/>
          </p:nvSpPr>
          <p:spPr>
            <a:xfrm>
              <a:off x="254616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49" name="Shape 3149"/>
            <p:cNvSpPr/>
            <p:nvPr/>
          </p:nvSpPr>
          <p:spPr>
            <a:xfrm>
              <a:off x="254616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50" name="Shape 3150"/>
            <p:cNvSpPr/>
            <p:nvPr/>
          </p:nvSpPr>
          <p:spPr>
            <a:xfrm>
              <a:off x="254616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51" name="Shape 3151"/>
            <p:cNvSpPr/>
            <p:nvPr/>
          </p:nvSpPr>
          <p:spPr>
            <a:xfrm>
              <a:off x="254616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52" name="Shape 3152"/>
            <p:cNvSpPr/>
            <p:nvPr/>
          </p:nvSpPr>
          <p:spPr>
            <a:xfrm>
              <a:off x="305416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53" name="Shape 3153"/>
            <p:cNvSpPr/>
            <p:nvPr/>
          </p:nvSpPr>
          <p:spPr>
            <a:xfrm>
              <a:off x="305416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54" name="Shape 3154"/>
            <p:cNvSpPr/>
            <p:nvPr/>
          </p:nvSpPr>
          <p:spPr>
            <a:xfrm>
              <a:off x="305416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55" name="Shape 3155"/>
            <p:cNvSpPr/>
            <p:nvPr/>
          </p:nvSpPr>
          <p:spPr>
            <a:xfrm>
              <a:off x="305416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56" name="Shape 3156"/>
            <p:cNvSpPr/>
            <p:nvPr/>
          </p:nvSpPr>
          <p:spPr>
            <a:xfrm>
              <a:off x="305416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57" name="Shape 3157"/>
            <p:cNvSpPr/>
            <p:nvPr/>
          </p:nvSpPr>
          <p:spPr>
            <a:xfrm>
              <a:off x="305416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58" name="Shape 3158"/>
            <p:cNvSpPr/>
            <p:nvPr/>
          </p:nvSpPr>
          <p:spPr>
            <a:xfrm>
              <a:off x="305416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59" name="Shape 3159"/>
            <p:cNvSpPr/>
            <p:nvPr/>
          </p:nvSpPr>
          <p:spPr>
            <a:xfrm>
              <a:off x="305416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60" name="Shape 3160"/>
            <p:cNvSpPr/>
            <p:nvPr/>
          </p:nvSpPr>
          <p:spPr>
            <a:xfrm>
              <a:off x="355581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61" name="Shape 3161"/>
            <p:cNvSpPr/>
            <p:nvPr/>
          </p:nvSpPr>
          <p:spPr>
            <a:xfrm>
              <a:off x="355581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62" name="Shape 3162"/>
            <p:cNvSpPr/>
            <p:nvPr/>
          </p:nvSpPr>
          <p:spPr>
            <a:xfrm>
              <a:off x="355581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63" name="Shape 3163"/>
            <p:cNvSpPr/>
            <p:nvPr/>
          </p:nvSpPr>
          <p:spPr>
            <a:xfrm>
              <a:off x="355581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64" name="Shape 3164"/>
            <p:cNvSpPr/>
            <p:nvPr/>
          </p:nvSpPr>
          <p:spPr>
            <a:xfrm>
              <a:off x="355581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65" name="Shape 3165"/>
            <p:cNvSpPr/>
            <p:nvPr/>
          </p:nvSpPr>
          <p:spPr>
            <a:xfrm>
              <a:off x="355581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66" name="Shape 3166"/>
            <p:cNvSpPr/>
            <p:nvPr/>
          </p:nvSpPr>
          <p:spPr>
            <a:xfrm>
              <a:off x="355581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167" name="Shape 3167"/>
            <p:cNvSpPr/>
            <p:nvPr/>
          </p:nvSpPr>
          <p:spPr>
            <a:xfrm>
              <a:off x="355581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sp>
        <p:nvSpPr>
          <p:cNvPr id="3169" name="Shape 3169"/>
          <p:cNvSpPr/>
          <p:nvPr/>
        </p:nvSpPr>
        <p:spPr>
          <a:xfrm>
            <a:off x="5356112" y="3365500"/>
            <a:ext cx="120800" cy="120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3170" name="Shape 3170"/>
          <p:cNvSpPr/>
          <p:nvPr/>
        </p:nvSpPr>
        <p:spPr>
          <a:xfrm>
            <a:off x="973666" y="157268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3171" name="Shape 3171"/>
          <p:cNvSpPr/>
          <p:nvPr/>
        </p:nvSpPr>
        <p:spPr>
          <a:xfrm>
            <a:off x="35019" y="2427338"/>
            <a:ext cx="855363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 lvl="0">
              <a:defRPr sz="1800"/>
            </a:pPr>
            <a:r>
              <a:rPr sz="1400"/>
              <a:t>infeasible</a:t>
            </a:r>
          </a:p>
        </p:txBody>
      </p:sp>
      <p:sp>
        <p:nvSpPr>
          <p:cNvPr id="3172" name="Shape 3172"/>
          <p:cNvSpPr/>
          <p:nvPr/>
        </p:nvSpPr>
        <p:spPr>
          <a:xfrm>
            <a:off x="1710266" y="2165350"/>
            <a:ext cx="194735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3173" name="Shape 3173"/>
          <p:cNvSpPr/>
          <p:nvPr/>
        </p:nvSpPr>
        <p:spPr>
          <a:xfrm>
            <a:off x="4163798" y="691352"/>
            <a:ext cx="4657345" cy="2719264"/>
          </a:xfrm>
          <a:prstGeom prst="rect">
            <a:avLst/>
          </a:prstGeom>
          <a:solidFill>
            <a:srgbClr val="FF0000">
              <a:alpha val="15000"/>
            </a:srgb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3174" name="Shape 3174"/>
          <p:cNvSpPr/>
          <p:nvPr/>
        </p:nvSpPr>
        <p:spPr>
          <a:xfrm flipV="1">
            <a:off x="4331211" y="2498224"/>
            <a:ext cx="1" cy="917518"/>
          </a:xfrm>
          <a:prstGeom prst="line">
            <a:avLst/>
          </a:prstGeom>
          <a:ln w="63500">
            <a:solidFill>
              <a:srgbClr val="FF00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175" name="Shape 3175"/>
          <p:cNvSpPr/>
          <p:nvPr/>
        </p:nvSpPr>
        <p:spPr>
          <a:xfrm>
            <a:off x="990600" y="281728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grpSp>
        <p:nvGrpSpPr>
          <p:cNvPr id="3184" name="Group 3184"/>
          <p:cNvGrpSpPr/>
          <p:nvPr/>
        </p:nvGrpSpPr>
        <p:grpSpPr>
          <a:xfrm rot="1140000">
            <a:off x="4276725" y="631889"/>
            <a:ext cx="4533091" cy="4476622"/>
            <a:chOff x="0" y="0"/>
            <a:chExt cx="4533090" cy="4476621"/>
          </a:xfrm>
        </p:grpSpPr>
        <p:sp>
          <p:nvSpPr>
            <p:cNvPr id="3176" name="Shape 3176"/>
            <p:cNvSpPr/>
            <p:nvPr/>
          </p:nvSpPr>
          <p:spPr>
            <a:xfrm>
              <a:off x="1577975" y="901699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177" name="Shape 3177"/>
            <p:cNvSpPr/>
            <p:nvPr/>
          </p:nvSpPr>
          <p:spPr>
            <a:xfrm>
              <a:off x="2095500" y="450849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178" name="Shape 3178"/>
            <p:cNvSpPr/>
            <p:nvPr/>
          </p:nvSpPr>
          <p:spPr>
            <a:xfrm>
              <a:off x="2613024" y="-1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179" name="Shape 3179"/>
            <p:cNvSpPr/>
            <p:nvPr/>
          </p:nvSpPr>
          <p:spPr>
            <a:xfrm>
              <a:off x="536575" y="1806574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180" name="Shape 3180"/>
            <p:cNvSpPr/>
            <p:nvPr/>
          </p:nvSpPr>
          <p:spPr>
            <a:xfrm>
              <a:off x="-1" y="2273299"/>
              <a:ext cx="1920068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181" name="Shape 3181"/>
            <p:cNvSpPr/>
            <p:nvPr/>
          </p:nvSpPr>
          <p:spPr>
            <a:xfrm flipH="1">
              <a:off x="1987397" y="2109068"/>
              <a:ext cx="323810" cy="281484"/>
            </a:xfrm>
            <a:prstGeom prst="line">
              <a:avLst/>
            </a:prstGeom>
            <a:noFill/>
            <a:ln w="38100" cap="flat">
              <a:solidFill>
                <a:srgbClr val="96BCFF"/>
              </a:solidFill>
              <a:prstDash val="solid"/>
              <a:bevel/>
              <a:head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182" name="Shape 3182"/>
            <p:cNvSpPr/>
            <p:nvPr/>
          </p:nvSpPr>
          <p:spPr>
            <a:xfrm>
              <a:off x="1076324" y="1339187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3183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66639" y="1978725"/>
              <a:ext cx="268291" cy="2284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185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55331" y="3489651"/>
            <a:ext cx="245237" cy="2639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type="body" idx="1"/>
          </p:nvPr>
        </p:nvSpPr>
        <p:spPr>
          <a:xfrm>
            <a:off x="391477" y="930725"/>
            <a:ext cx="7540626" cy="3353625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pPr lvl="0">
              <a:defRPr sz="1800"/>
            </a:pPr>
            <a:r>
              <a:rPr sz="2200"/>
              <a:t>geometric interpretation</a:t>
            </a:r>
          </a:p>
        </p:txBody>
      </p:sp>
      <p:sp>
        <p:nvSpPr>
          <p:cNvPr id="223" name="Shape 223"/>
          <p:cNvSpPr/>
          <p:nvPr/>
        </p:nvSpPr>
        <p:spPr>
          <a:xfrm>
            <a:off x="1153567" y="1930909"/>
            <a:ext cx="2325843" cy="1594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9" h="21099" fill="norm" stroke="1" extrusionOk="0">
                <a:moveTo>
                  <a:pt x="20691" y="802"/>
                </a:moveTo>
                <a:cubicBezTo>
                  <a:pt x="20846" y="1446"/>
                  <a:pt x="20980" y="2100"/>
                  <a:pt x="21090" y="2763"/>
                </a:cubicBezTo>
                <a:cubicBezTo>
                  <a:pt x="21510" y="5286"/>
                  <a:pt x="21600" y="7899"/>
                  <a:pt x="21351" y="10468"/>
                </a:cubicBezTo>
                <a:cubicBezTo>
                  <a:pt x="21268" y="11422"/>
                  <a:pt x="21012" y="12330"/>
                  <a:pt x="20609" y="13102"/>
                </a:cubicBezTo>
                <a:cubicBezTo>
                  <a:pt x="20025" y="14219"/>
                  <a:pt x="19208" y="14950"/>
                  <a:pt x="18357" y="15624"/>
                </a:cubicBezTo>
                <a:cubicBezTo>
                  <a:pt x="17504" y="16300"/>
                  <a:pt x="16618" y="16919"/>
                  <a:pt x="15894" y="17853"/>
                </a:cubicBezTo>
                <a:cubicBezTo>
                  <a:pt x="15212" y="18732"/>
                  <a:pt x="14702" y="19851"/>
                  <a:pt x="14416" y="21099"/>
                </a:cubicBezTo>
                <a:lnTo>
                  <a:pt x="0" y="9358"/>
                </a:lnTo>
                <a:cubicBezTo>
                  <a:pt x="754" y="7648"/>
                  <a:pt x="1736" y="6182"/>
                  <a:pt x="2884" y="5037"/>
                </a:cubicBezTo>
                <a:cubicBezTo>
                  <a:pt x="4069" y="3855"/>
                  <a:pt x="5411" y="3035"/>
                  <a:pt x="6788" y="2359"/>
                </a:cubicBezTo>
                <a:cubicBezTo>
                  <a:pt x="11220" y="182"/>
                  <a:pt x="15943" y="-501"/>
                  <a:pt x="20590" y="363"/>
                </a:cubicBezTo>
              </a:path>
            </a:pathLst>
          </a:custGeom>
          <a:solidFill>
            <a:srgbClr val="00E200">
              <a:alpha val="15000"/>
            </a:srgbClr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24" name="Shape 224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225" name="Shape 225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228" name="Group 228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226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7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9" name="Shape 229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30" name="Shape 230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46799" tIns="46799" rIns="46799" bIns="46799"/>
          <a:lstStyle>
            <a:lvl1pPr algn="l"/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       Constrained Optimization</a:t>
            </a:r>
          </a:p>
        </p:txBody>
      </p:sp>
      <p:sp>
        <p:nvSpPr>
          <p:cNvPr id="231" name="Shape 231"/>
          <p:cNvSpPr/>
          <p:nvPr/>
        </p:nvSpPr>
        <p:spPr>
          <a:xfrm>
            <a:off x="2682065" y="1623536"/>
            <a:ext cx="823891" cy="2557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15" h="21600" fill="norm" stroke="1" extrusionOk="0">
                <a:moveTo>
                  <a:pt x="10099" y="0"/>
                </a:moveTo>
                <a:cubicBezTo>
                  <a:pt x="14027" y="992"/>
                  <a:pt x="17008" y="2367"/>
                  <a:pt x="18661" y="3949"/>
                </a:cubicBezTo>
                <a:cubicBezTo>
                  <a:pt x="20327" y="5544"/>
                  <a:pt x="20567" y="7275"/>
                  <a:pt x="19350" y="8917"/>
                </a:cubicBezTo>
                <a:cubicBezTo>
                  <a:pt x="19132" y="9532"/>
                  <a:pt x="18456" y="10117"/>
                  <a:pt x="17390" y="10616"/>
                </a:cubicBezTo>
                <a:cubicBezTo>
                  <a:pt x="14303" y="12057"/>
                  <a:pt x="8761" y="12489"/>
                  <a:pt x="4931" y="13678"/>
                </a:cubicBezTo>
                <a:cubicBezTo>
                  <a:pt x="641" y="15011"/>
                  <a:pt x="-1033" y="17082"/>
                  <a:pt x="638" y="18991"/>
                </a:cubicBezTo>
                <a:lnTo>
                  <a:pt x="2957" y="21600"/>
                </a:lnTo>
              </a:path>
            </a:pathLst>
          </a:cu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grpSp>
        <p:nvGrpSpPr>
          <p:cNvPr id="234" name="Group 234"/>
          <p:cNvGrpSpPr/>
          <p:nvPr/>
        </p:nvGrpSpPr>
        <p:grpSpPr>
          <a:xfrm>
            <a:off x="5171510" y="50772"/>
            <a:ext cx="3849411" cy="1006754"/>
            <a:chOff x="-139699" y="-139700"/>
            <a:chExt cx="3849409" cy="1006752"/>
          </a:xfrm>
        </p:grpSpPr>
        <p:pic>
          <p:nvPicPr>
            <p:cNvPr id="232" name="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39700" y="-139700"/>
              <a:ext cx="3849411" cy="1006753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  <p:pic>
          <p:nvPicPr>
            <p:cNvPr id="233" name="pasted-image.pdf"/>
            <p:cNvPicPr/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143651" y="112652"/>
              <a:ext cx="3282624" cy="502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5" name="Shape 235"/>
          <p:cNvSpPr/>
          <p:nvPr/>
        </p:nvSpPr>
        <p:spPr>
          <a:xfrm>
            <a:off x="979471" y="1930312"/>
            <a:ext cx="2870279" cy="2180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222" fill="norm" stroke="1" extrusionOk="0">
                <a:moveTo>
                  <a:pt x="29" y="21222"/>
                </a:moveTo>
                <a:cubicBezTo>
                  <a:pt x="-22" y="18776"/>
                  <a:pt x="-5" y="16329"/>
                  <a:pt x="78" y="13885"/>
                </a:cubicBezTo>
                <a:cubicBezTo>
                  <a:pt x="155" y="11610"/>
                  <a:pt x="281" y="9230"/>
                  <a:pt x="1165" y="7118"/>
                </a:cubicBezTo>
                <a:cubicBezTo>
                  <a:pt x="2709" y="3431"/>
                  <a:pt x="5719" y="1869"/>
                  <a:pt x="8592" y="985"/>
                </a:cubicBezTo>
                <a:cubicBezTo>
                  <a:pt x="12730" y="-289"/>
                  <a:pt x="17116" y="-378"/>
                  <a:pt x="21578" y="1017"/>
                </a:cubicBezTo>
              </a:path>
            </a:pathLst>
          </a:cu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36" name="Shape 236"/>
          <p:cNvSpPr/>
          <p:nvPr/>
        </p:nvSpPr>
        <p:spPr>
          <a:xfrm>
            <a:off x="528002" y="2283225"/>
            <a:ext cx="2642355" cy="1497310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37" name="Shape 237"/>
          <p:cNvSpPr/>
          <p:nvPr/>
        </p:nvSpPr>
        <p:spPr>
          <a:xfrm>
            <a:off x="2005305" y="2263069"/>
            <a:ext cx="1018987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 b="1"/>
              <a:t>feasible</a:t>
            </a:r>
            <a:endParaRPr b="1"/>
          </a:p>
          <a:p>
            <a:pPr lvl="0" algn="ctr"/>
            <a:r>
              <a:rPr b="1"/>
              <a:t>region</a:t>
            </a:r>
          </a:p>
        </p:txBody>
      </p:sp>
      <p:grpSp>
        <p:nvGrpSpPr>
          <p:cNvPr id="242" name="Group 242"/>
          <p:cNvGrpSpPr/>
          <p:nvPr/>
        </p:nvGrpSpPr>
        <p:grpSpPr>
          <a:xfrm>
            <a:off x="194627" y="3494793"/>
            <a:ext cx="1366243" cy="1212460"/>
            <a:chOff x="0" y="0"/>
            <a:chExt cx="1366242" cy="1212459"/>
          </a:xfrm>
        </p:grpSpPr>
        <p:sp>
          <p:nvSpPr>
            <p:cNvPr id="238" name="Shape 238"/>
            <p:cNvSpPr/>
            <p:nvPr/>
          </p:nvSpPr>
          <p:spPr>
            <a:xfrm>
              <a:off x="286124" y="979822"/>
              <a:ext cx="84929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39" name="Shape 239"/>
            <p:cNvSpPr/>
            <p:nvPr/>
          </p:nvSpPr>
          <p:spPr>
            <a:xfrm flipV="1">
              <a:off x="301159" y="123389"/>
              <a:ext cx="6422" cy="8492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240" name="pasted-image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2756" y="1036802"/>
              <a:ext cx="263487" cy="1756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1" name="pasted-image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271470" cy="1756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7" name="Shape 318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Integer Linear Program (ILP)</a:t>
            </a:r>
          </a:p>
        </p:txBody>
      </p:sp>
      <p:sp>
        <p:nvSpPr>
          <p:cNvPr id="3188" name="Shape 3188"/>
          <p:cNvSpPr/>
          <p:nvPr/>
        </p:nvSpPr>
        <p:spPr>
          <a:xfrm flipH="1" flipV="1">
            <a:off x="1812850" y="2290679"/>
            <a:ext cx="743389" cy="594602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189" name="Shape 3189"/>
          <p:cNvSpPr/>
          <p:nvPr/>
        </p:nvSpPr>
        <p:spPr>
          <a:xfrm>
            <a:off x="2455333" y="278362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E200"/>
          </a:solidFill>
          <a:ln w="25400">
            <a:solidFill>
              <a:srgbClr val="1C4672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3190" name="Shape 3190"/>
          <p:cNvSpPr/>
          <p:nvPr/>
        </p:nvSpPr>
        <p:spPr>
          <a:xfrm flipV="1">
            <a:off x="1095771" y="2276011"/>
            <a:ext cx="687885" cy="623525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191" name="Shape 3191"/>
          <p:cNvSpPr/>
          <p:nvPr/>
        </p:nvSpPr>
        <p:spPr>
          <a:xfrm flipH="1" flipV="1">
            <a:off x="1067783" y="1672406"/>
            <a:ext cx="743390" cy="594602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192" name="Shape 3192"/>
          <p:cNvSpPr/>
          <p:nvPr/>
        </p:nvSpPr>
        <p:spPr>
          <a:xfrm flipV="1">
            <a:off x="401505" y="1657945"/>
            <a:ext cx="687884" cy="623524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193" name="Shape 3193"/>
          <p:cNvSpPr/>
          <p:nvPr/>
        </p:nvSpPr>
        <p:spPr>
          <a:xfrm>
            <a:off x="296333" y="2199216"/>
            <a:ext cx="194734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3194" name="Shape 3194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3195" name="Shape 3195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3198" name="Group 3198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3196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97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99" name="Shape 3199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200" name="Shape 320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Example: Branch and Bound</a:t>
            </a:r>
          </a:p>
        </p:txBody>
      </p:sp>
      <p:sp>
        <p:nvSpPr>
          <p:cNvPr id="3201" name="Shape 3201"/>
          <p:cNvSpPr/>
          <p:nvPr/>
        </p:nvSpPr>
        <p:spPr>
          <a:xfrm>
            <a:off x="5412387" y="1612850"/>
            <a:ext cx="2574215" cy="18090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7150"/>
                </a:moveTo>
                <a:lnTo>
                  <a:pt x="13511" y="0"/>
                </a:lnTo>
                <a:lnTo>
                  <a:pt x="20745" y="5235"/>
                </a:lnTo>
                <a:lnTo>
                  <a:pt x="21600" y="15247"/>
                </a:lnTo>
                <a:lnTo>
                  <a:pt x="18012" y="21450"/>
                </a:lnTo>
                <a:lnTo>
                  <a:pt x="14" y="21600"/>
                </a:lnTo>
                <a:lnTo>
                  <a:pt x="0" y="7150"/>
                </a:lnTo>
                <a:close/>
              </a:path>
            </a:pathLst>
          </a:custGeom>
          <a:solidFill>
            <a:srgbClr val="00E200">
              <a:alpha val="15000"/>
            </a:srgbClr>
          </a:solidFill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grpSp>
        <p:nvGrpSpPr>
          <p:cNvPr id="3266" name="Group 3266"/>
          <p:cNvGrpSpPr/>
          <p:nvPr/>
        </p:nvGrpSpPr>
        <p:grpSpPr>
          <a:xfrm>
            <a:off x="4872716" y="837900"/>
            <a:ext cx="3632013" cy="3627620"/>
            <a:chOff x="0" y="0"/>
            <a:chExt cx="3632012" cy="3627619"/>
          </a:xfrm>
        </p:grpSpPr>
        <p:sp>
          <p:nvSpPr>
            <p:cNvPr id="3202" name="Shape 3202"/>
            <p:cNvSpPr/>
            <p:nvPr/>
          </p:nvSpPr>
          <p:spPr>
            <a:xfrm>
              <a:off x="0" y="3049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03" name="Shape 3203"/>
            <p:cNvSpPr/>
            <p:nvPr/>
          </p:nvSpPr>
          <p:spPr>
            <a:xfrm>
              <a:off x="0" y="355141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04" name="Shape 3204"/>
            <p:cNvSpPr/>
            <p:nvPr/>
          </p:nvSpPr>
          <p:spPr>
            <a:xfrm>
              <a:off x="0" y="2541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05" name="Shape 3205"/>
            <p:cNvSpPr/>
            <p:nvPr/>
          </p:nvSpPr>
          <p:spPr>
            <a:xfrm>
              <a:off x="0" y="2033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06" name="Shape 3206"/>
            <p:cNvSpPr/>
            <p:nvPr/>
          </p:nvSpPr>
          <p:spPr>
            <a:xfrm>
              <a:off x="0" y="1525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07" name="Shape 3207"/>
            <p:cNvSpPr/>
            <p:nvPr/>
          </p:nvSpPr>
          <p:spPr>
            <a:xfrm>
              <a:off x="0" y="509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08" name="Shape 3208"/>
            <p:cNvSpPr/>
            <p:nvPr/>
          </p:nvSpPr>
          <p:spPr>
            <a:xfrm>
              <a:off x="0" y="1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09" name="Shape 3209"/>
            <p:cNvSpPr/>
            <p:nvPr/>
          </p:nvSpPr>
          <p:spPr>
            <a:xfrm>
              <a:off x="0" y="1017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10" name="Shape 3210"/>
            <p:cNvSpPr/>
            <p:nvPr/>
          </p:nvSpPr>
          <p:spPr>
            <a:xfrm>
              <a:off x="508000" y="3049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11" name="Shape 3211"/>
            <p:cNvSpPr/>
            <p:nvPr/>
          </p:nvSpPr>
          <p:spPr>
            <a:xfrm>
              <a:off x="508000" y="3551123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12" name="Shape 3212"/>
            <p:cNvSpPr/>
            <p:nvPr/>
          </p:nvSpPr>
          <p:spPr>
            <a:xfrm>
              <a:off x="508000" y="2541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13" name="Shape 3213"/>
            <p:cNvSpPr/>
            <p:nvPr/>
          </p:nvSpPr>
          <p:spPr>
            <a:xfrm>
              <a:off x="508000" y="2033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14" name="Shape 3214"/>
            <p:cNvSpPr/>
            <p:nvPr/>
          </p:nvSpPr>
          <p:spPr>
            <a:xfrm>
              <a:off x="508000" y="1525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15" name="Shape 3215"/>
            <p:cNvSpPr/>
            <p:nvPr/>
          </p:nvSpPr>
          <p:spPr>
            <a:xfrm>
              <a:off x="508000" y="509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16" name="Shape 3216"/>
            <p:cNvSpPr/>
            <p:nvPr/>
          </p:nvSpPr>
          <p:spPr>
            <a:xfrm>
              <a:off x="508000" y="1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17" name="Shape 3217"/>
            <p:cNvSpPr/>
            <p:nvPr/>
          </p:nvSpPr>
          <p:spPr>
            <a:xfrm>
              <a:off x="508000" y="1017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18" name="Shape 3218"/>
            <p:cNvSpPr/>
            <p:nvPr/>
          </p:nvSpPr>
          <p:spPr>
            <a:xfrm>
              <a:off x="1021695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19" name="Shape 3219"/>
            <p:cNvSpPr/>
            <p:nvPr/>
          </p:nvSpPr>
          <p:spPr>
            <a:xfrm>
              <a:off x="1021695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20" name="Shape 3220"/>
            <p:cNvSpPr/>
            <p:nvPr/>
          </p:nvSpPr>
          <p:spPr>
            <a:xfrm>
              <a:off x="1021695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21" name="Shape 3221"/>
            <p:cNvSpPr/>
            <p:nvPr/>
          </p:nvSpPr>
          <p:spPr>
            <a:xfrm>
              <a:off x="1021695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22" name="Shape 3222"/>
            <p:cNvSpPr/>
            <p:nvPr/>
          </p:nvSpPr>
          <p:spPr>
            <a:xfrm>
              <a:off x="1021695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23" name="Shape 3223"/>
            <p:cNvSpPr/>
            <p:nvPr/>
          </p:nvSpPr>
          <p:spPr>
            <a:xfrm>
              <a:off x="1021695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24" name="Shape 3224"/>
            <p:cNvSpPr/>
            <p:nvPr/>
          </p:nvSpPr>
          <p:spPr>
            <a:xfrm>
              <a:off x="1021695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25" name="Shape 3225"/>
            <p:cNvSpPr/>
            <p:nvPr/>
          </p:nvSpPr>
          <p:spPr>
            <a:xfrm>
              <a:off x="1021695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26" name="Shape 3226"/>
            <p:cNvSpPr/>
            <p:nvPr/>
          </p:nvSpPr>
          <p:spPr>
            <a:xfrm>
              <a:off x="1527081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27" name="Shape 3227"/>
            <p:cNvSpPr/>
            <p:nvPr/>
          </p:nvSpPr>
          <p:spPr>
            <a:xfrm>
              <a:off x="1527081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28" name="Shape 3228"/>
            <p:cNvSpPr/>
            <p:nvPr/>
          </p:nvSpPr>
          <p:spPr>
            <a:xfrm>
              <a:off x="1527081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29" name="Shape 3229"/>
            <p:cNvSpPr/>
            <p:nvPr/>
          </p:nvSpPr>
          <p:spPr>
            <a:xfrm>
              <a:off x="1527081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30" name="Shape 3230"/>
            <p:cNvSpPr/>
            <p:nvPr/>
          </p:nvSpPr>
          <p:spPr>
            <a:xfrm>
              <a:off x="1527081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31" name="Shape 3231"/>
            <p:cNvSpPr/>
            <p:nvPr/>
          </p:nvSpPr>
          <p:spPr>
            <a:xfrm>
              <a:off x="1527081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32" name="Shape 3232"/>
            <p:cNvSpPr/>
            <p:nvPr/>
          </p:nvSpPr>
          <p:spPr>
            <a:xfrm>
              <a:off x="1527081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33" name="Shape 3233"/>
            <p:cNvSpPr/>
            <p:nvPr/>
          </p:nvSpPr>
          <p:spPr>
            <a:xfrm>
              <a:off x="1527081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34" name="Shape 3234"/>
            <p:cNvSpPr/>
            <p:nvPr/>
          </p:nvSpPr>
          <p:spPr>
            <a:xfrm>
              <a:off x="2035081" y="3048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35" name="Shape 3235"/>
            <p:cNvSpPr/>
            <p:nvPr/>
          </p:nvSpPr>
          <p:spPr>
            <a:xfrm>
              <a:off x="2035081" y="3549540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36" name="Shape 3236"/>
            <p:cNvSpPr/>
            <p:nvPr/>
          </p:nvSpPr>
          <p:spPr>
            <a:xfrm>
              <a:off x="2035081" y="2540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37" name="Shape 3237"/>
            <p:cNvSpPr/>
            <p:nvPr/>
          </p:nvSpPr>
          <p:spPr>
            <a:xfrm>
              <a:off x="2035081" y="2032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38" name="Shape 3238"/>
            <p:cNvSpPr/>
            <p:nvPr/>
          </p:nvSpPr>
          <p:spPr>
            <a:xfrm>
              <a:off x="2035081" y="1524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39" name="Shape 3239"/>
            <p:cNvSpPr/>
            <p:nvPr/>
          </p:nvSpPr>
          <p:spPr>
            <a:xfrm>
              <a:off x="2035081" y="508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40" name="Shape 3240"/>
            <p:cNvSpPr/>
            <p:nvPr/>
          </p:nvSpPr>
          <p:spPr>
            <a:xfrm>
              <a:off x="2035081" y="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41" name="Shape 3241"/>
            <p:cNvSpPr/>
            <p:nvPr/>
          </p:nvSpPr>
          <p:spPr>
            <a:xfrm>
              <a:off x="2035081" y="1016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42" name="Shape 3242"/>
            <p:cNvSpPr/>
            <p:nvPr/>
          </p:nvSpPr>
          <p:spPr>
            <a:xfrm>
              <a:off x="254616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43" name="Shape 3243"/>
            <p:cNvSpPr/>
            <p:nvPr/>
          </p:nvSpPr>
          <p:spPr>
            <a:xfrm>
              <a:off x="254616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44" name="Shape 3244"/>
            <p:cNvSpPr/>
            <p:nvPr/>
          </p:nvSpPr>
          <p:spPr>
            <a:xfrm>
              <a:off x="254616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45" name="Shape 3245"/>
            <p:cNvSpPr/>
            <p:nvPr/>
          </p:nvSpPr>
          <p:spPr>
            <a:xfrm>
              <a:off x="254616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46" name="Shape 3246"/>
            <p:cNvSpPr/>
            <p:nvPr/>
          </p:nvSpPr>
          <p:spPr>
            <a:xfrm>
              <a:off x="254616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47" name="Shape 3247"/>
            <p:cNvSpPr/>
            <p:nvPr/>
          </p:nvSpPr>
          <p:spPr>
            <a:xfrm>
              <a:off x="254616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48" name="Shape 3248"/>
            <p:cNvSpPr/>
            <p:nvPr/>
          </p:nvSpPr>
          <p:spPr>
            <a:xfrm>
              <a:off x="254616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49" name="Shape 3249"/>
            <p:cNvSpPr/>
            <p:nvPr/>
          </p:nvSpPr>
          <p:spPr>
            <a:xfrm>
              <a:off x="254616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50" name="Shape 3250"/>
            <p:cNvSpPr/>
            <p:nvPr/>
          </p:nvSpPr>
          <p:spPr>
            <a:xfrm>
              <a:off x="305416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51" name="Shape 3251"/>
            <p:cNvSpPr/>
            <p:nvPr/>
          </p:nvSpPr>
          <p:spPr>
            <a:xfrm>
              <a:off x="305416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52" name="Shape 3252"/>
            <p:cNvSpPr/>
            <p:nvPr/>
          </p:nvSpPr>
          <p:spPr>
            <a:xfrm>
              <a:off x="305416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53" name="Shape 3253"/>
            <p:cNvSpPr/>
            <p:nvPr/>
          </p:nvSpPr>
          <p:spPr>
            <a:xfrm>
              <a:off x="305416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54" name="Shape 3254"/>
            <p:cNvSpPr/>
            <p:nvPr/>
          </p:nvSpPr>
          <p:spPr>
            <a:xfrm>
              <a:off x="305416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55" name="Shape 3255"/>
            <p:cNvSpPr/>
            <p:nvPr/>
          </p:nvSpPr>
          <p:spPr>
            <a:xfrm>
              <a:off x="305416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56" name="Shape 3256"/>
            <p:cNvSpPr/>
            <p:nvPr/>
          </p:nvSpPr>
          <p:spPr>
            <a:xfrm>
              <a:off x="305416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57" name="Shape 3257"/>
            <p:cNvSpPr/>
            <p:nvPr/>
          </p:nvSpPr>
          <p:spPr>
            <a:xfrm>
              <a:off x="305416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58" name="Shape 3258"/>
            <p:cNvSpPr/>
            <p:nvPr/>
          </p:nvSpPr>
          <p:spPr>
            <a:xfrm>
              <a:off x="355581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59" name="Shape 3259"/>
            <p:cNvSpPr/>
            <p:nvPr/>
          </p:nvSpPr>
          <p:spPr>
            <a:xfrm>
              <a:off x="355581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60" name="Shape 3260"/>
            <p:cNvSpPr/>
            <p:nvPr/>
          </p:nvSpPr>
          <p:spPr>
            <a:xfrm>
              <a:off x="355581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61" name="Shape 3261"/>
            <p:cNvSpPr/>
            <p:nvPr/>
          </p:nvSpPr>
          <p:spPr>
            <a:xfrm>
              <a:off x="355581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62" name="Shape 3262"/>
            <p:cNvSpPr/>
            <p:nvPr/>
          </p:nvSpPr>
          <p:spPr>
            <a:xfrm>
              <a:off x="355581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63" name="Shape 3263"/>
            <p:cNvSpPr/>
            <p:nvPr/>
          </p:nvSpPr>
          <p:spPr>
            <a:xfrm>
              <a:off x="355581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64" name="Shape 3264"/>
            <p:cNvSpPr/>
            <p:nvPr/>
          </p:nvSpPr>
          <p:spPr>
            <a:xfrm>
              <a:off x="355581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65" name="Shape 3265"/>
            <p:cNvSpPr/>
            <p:nvPr/>
          </p:nvSpPr>
          <p:spPr>
            <a:xfrm>
              <a:off x="355581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sp>
        <p:nvSpPr>
          <p:cNvPr id="3267" name="Shape 3267"/>
          <p:cNvSpPr/>
          <p:nvPr/>
        </p:nvSpPr>
        <p:spPr>
          <a:xfrm>
            <a:off x="973666" y="157268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3268" name="Shape 3268"/>
          <p:cNvSpPr/>
          <p:nvPr/>
        </p:nvSpPr>
        <p:spPr>
          <a:xfrm>
            <a:off x="35019" y="2427338"/>
            <a:ext cx="855363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 lvl="0">
              <a:defRPr sz="1800"/>
            </a:pPr>
            <a:r>
              <a:rPr sz="1400"/>
              <a:t>infeasible</a:t>
            </a:r>
          </a:p>
        </p:txBody>
      </p:sp>
      <p:sp>
        <p:nvSpPr>
          <p:cNvPr id="3269" name="Shape 3269"/>
          <p:cNvSpPr/>
          <p:nvPr/>
        </p:nvSpPr>
        <p:spPr>
          <a:xfrm>
            <a:off x="1710266" y="2165350"/>
            <a:ext cx="194735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3270" name="Shape 3270"/>
          <p:cNvSpPr/>
          <p:nvPr/>
        </p:nvSpPr>
        <p:spPr>
          <a:xfrm>
            <a:off x="990600" y="281728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grpSp>
        <p:nvGrpSpPr>
          <p:cNvPr id="3279" name="Group 3279"/>
          <p:cNvGrpSpPr/>
          <p:nvPr/>
        </p:nvGrpSpPr>
        <p:grpSpPr>
          <a:xfrm rot="1140000">
            <a:off x="4276725" y="631889"/>
            <a:ext cx="4533091" cy="4476622"/>
            <a:chOff x="0" y="0"/>
            <a:chExt cx="4533090" cy="4476621"/>
          </a:xfrm>
        </p:grpSpPr>
        <p:sp>
          <p:nvSpPr>
            <p:cNvPr id="3271" name="Shape 3271"/>
            <p:cNvSpPr/>
            <p:nvPr/>
          </p:nvSpPr>
          <p:spPr>
            <a:xfrm>
              <a:off x="1577975" y="901699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272" name="Shape 3272"/>
            <p:cNvSpPr/>
            <p:nvPr/>
          </p:nvSpPr>
          <p:spPr>
            <a:xfrm>
              <a:off x="2095500" y="450849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273" name="Shape 3273"/>
            <p:cNvSpPr/>
            <p:nvPr/>
          </p:nvSpPr>
          <p:spPr>
            <a:xfrm>
              <a:off x="2613024" y="-1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274" name="Shape 3274"/>
            <p:cNvSpPr/>
            <p:nvPr/>
          </p:nvSpPr>
          <p:spPr>
            <a:xfrm>
              <a:off x="536575" y="1806574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275" name="Shape 3275"/>
            <p:cNvSpPr/>
            <p:nvPr/>
          </p:nvSpPr>
          <p:spPr>
            <a:xfrm>
              <a:off x="-1" y="2273299"/>
              <a:ext cx="1920068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276" name="Shape 3276"/>
            <p:cNvSpPr/>
            <p:nvPr/>
          </p:nvSpPr>
          <p:spPr>
            <a:xfrm flipH="1">
              <a:off x="1987397" y="2109068"/>
              <a:ext cx="323810" cy="281484"/>
            </a:xfrm>
            <a:prstGeom prst="line">
              <a:avLst/>
            </a:prstGeom>
            <a:noFill/>
            <a:ln w="38100" cap="flat">
              <a:solidFill>
                <a:srgbClr val="96BCFF"/>
              </a:solidFill>
              <a:prstDash val="solid"/>
              <a:bevel/>
              <a:head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277" name="Shape 3277"/>
            <p:cNvSpPr/>
            <p:nvPr/>
          </p:nvSpPr>
          <p:spPr>
            <a:xfrm>
              <a:off x="1076324" y="1339187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3278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66639" y="1978725"/>
              <a:ext cx="268291" cy="2284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80" name="Shape 3280"/>
          <p:cNvSpPr/>
          <p:nvPr/>
        </p:nvSpPr>
        <p:spPr>
          <a:xfrm>
            <a:off x="5317066" y="3336034"/>
            <a:ext cx="194735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/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2" name="Shape 328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Integer Linear Program (ILP)</a:t>
            </a:r>
          </a:p>
        </p:txBody>
      </p:sp>
      <p:sp>
        <p:nvSpPr>
          <p:cNvPr id="3283" name="Shape 3283"/>
          <p:cNvSpPr/>
          <p:nvPr/>
        </p:nvSpPr>
        <p:spPr>
          <a:xfrm flipH="1" flipV="1">
            <a:off x="1812850" y="2290679"/>
            <a:ext cx="743389" cy="594602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284" name="Shape 3284"/>
          <p:cNvSpPr/>
          <p:nvPr/>
        </p:nvSpPr>
        <p:spPr>
          <a:xfrm>
            <a:off x="2455333" y="278362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E2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3285" name="Shape 3285"/>
          <p:cNvSpPr/>
          <p:nvPr/>
        </p:nvSpPr>
        <p:spPr>
          <a:xfrm flipH="1" flipV="1">
            <a:off x="1067783" y="1672406"/>
            <a:ext cx="743390" cy="594602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286" name="Shape 3286"/>
          <p:cNvSpPr/>
          <p:nvPr/>
        </p:nvSpPr>
        <p:spPr>
          <a:xfrm flipV="1">
            <a:off x="401505" y="1657945"/>
            <a:ext cx="687884" cy="623524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287" name="Shape 3287"/>
          <p:cNvSpPr/>
          <p:nvPr/>
        </p:nvSpPr>
        <p:spPr>
          <a:xfrm>
            <a:off x="296333" y="2199216"/>
            <a:ext cx="194734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3288" name="Shape 3288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3289" name="Shape 3289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3292" name="Group 3292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3290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91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93" name="Shape 3293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294" name="Shape 329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Example: Branch and Bound</a:t>
            </a:r>
          </a:p>
        </p:txBody>
      </p:sp>
      <p:sp>
        <p:nvSpPr>
          <p:cNvPr id="3295" name="Shape 3295"/>
          <p:cNvSpPr/>
          <p:nvPr/>
        </p:nvSpPr>
        <p:spPr>
          <a:xfrm>
            <a:off x="5720906" y="3934478"/>
            <a:ext cx="1409530" cy="327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7450" y="21600"/>
                </a:lnTo>
                <a:lnTo>
                  <a:pt x="0" y="68"/>
                </a:lnTo>
                <a:lnTo>
                  <a:pt x="21600" y="0"/>
                </a:lnTo>
                <a:close/>
              </a:path>
            </a:pathLst>
          </a:custGeom>
          <a:solidFill>
            <a:srgbClr val="00E200">
              <a:alpha val="15000"/>
            </a:srgbClr>
          </a:solidFill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grpSp>
        <p:nvGrpSpPr>
          <p:cNvPr id="3360" name="Group 3360"/>
          <p:cNvGrpSpPr/>
          <p:nvPr/>
        </p:nvGrpSpPr>
        <p:grpSpPr>
          <a:xfrm>
            <a:off x="4872716" y="837900"/>
            <a:ext cx="3632013" cy="3627620"/>
            <a:chOff x="0" y="0"/>
            <a:chExt cx="3632012" cy="3627619"/>
          </a:xfrm>
        </p:grpSpPr>
        <p:sp>
          <p:nvSpPr>
            <p:cNvPr id="3296" name="Shape 3296"/>
            <p:cNvSpPr/>
            <p:nvPr/>
          </p:nvSpPr>
          <p:spPr>
            <a:xfrm>
              <a:off x="0" y="3049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97" name="Shape 3297"/>
            <p:cNvSpPr/>
            <p:nvPr/>
          </p:nvSpPr>
          <p:spPr>
            <a:xfrm>
              <a:off x="0" y="355141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98" name="Shape 3298"/>
            <p:cNvSpPr/>
            <p:nvPr/>
          </p:nvSpPr>
          <p:spPr>
            <a:xfrm>
              <a:off x="0" y="2541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299" name="Shape 3299"/>
            <p:cNvSpPr/>
            <p:nvPr/>
          </p:nvSpPr>
          <p:spPr>
            <a:xfrm>
              <a:off x="0" y="2033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00" name="Shape 3300"/>
            <p:cNvSpPr/>
            <p:nvPr/>
          </p:nvSpPr>
          <p:spPr>
            <a:xfrm>
              <a:off x="0" y="1525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01" name="Shape 3301"/>
            <p:cNvSpPr/>
            <p:nvPr/>
          </p:nvSpPr>
          <p:spPr>
            <a:xfrm>
              <a:off x="0" y="509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02" name="Shape 3302"/>
            <p:cNvSpPr/>
            <p:nvPr/>
          </p:nvSpPr>
          <p:spPr>
            <a:xfrm>
              <a:off x="0" y="1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03" name="Shape 3303"/>
            <p:cNvSpPr/>
            <p:nvPr/>
          </p:nvSpPr>
          <p:spPr>
            <a:xfrm>
              <a:off x="0" y="1017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04" name="Shape 3304"/>
            <p:cNvSpPr/>
            <p:nvPr/>
          </p:nvSpPr>
          <p:spPr>
            <a:xfrm>
              <a:off x="508000" y="3049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05" name="Shape 3305"/>
            <p:cNvSpPr/>
            <p:nvPr/>
          </p:nvSpPr>
          <p:spPr>
            <a:xfrm>
              <a:off x="508000" y="3551123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06" name="Shape 3306"/>
            <p:cNvSpPr/>
            <p:nvPr/>
          </p:nvSpPr>
          <p:spPr>
            <a:xfrm>
              <a:off x="508000" y="2541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07" name="Shape 3307"/>
            <p:cNvSpPr/>
            <p:nvPr/>
          </p:nvSpPr>
          <p:spPr>
            <a:xfrm>
              <a:off x="508000" y="2033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08" name="Shape 3308"/>
            <p:cNvSpPr/>
            <p:nvPr/>
          </p:nvSpPr>
          <p:spPr>
            <a:xfrm>
              <a:off x="508000" y="1525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09" name="Shape 3309"/>
            <p:cNvSpPr/>
            <p:nvPr/>
          </p:nvSpPr>
          <p:spPr>
            <a:xfrm>
              <a:off x="508000" y="509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10" name="Shape 3310"/>
            <p:cNvSpPr/>
            <p:nvPr/>
          </p:nvSpPr>
          <p:spPr>
            <a:xfrm>
              <a:off x="508000" y="1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11" name="Shape 3311"/>
            <p:cNvSpPr/>
            <p:nvPr/>
          </p:nvSpPr>
          <p:spPr>
            <a:xfrm>
              <a:off x="508000" y="1017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12" name="Shape 3312"/>
            <p:cNvSpPr/>
            <p:nvPr/>
          </p:nvSpPr>
          <p:spPr>
            <a:xfrm>
              <a:off x="1021695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13" name="Shape 3313"/>
            <p:cNvSpPr/>
            <p:nvPr/>
          </p:nvSpPr>
          <p:spPr>
            <a:xfrm>
              <a:off x="1021695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14" name="Shape 3314"/>
            <p:cNvSpPr/>
            <p:nvPr/>
          </p:nvSpPr>
          <p:spPr>
            <a:xfrm>
              <a:off x="1021695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15" name="Shape 3315"/>
            <p:cNvSpPr/>
            <p:nvPr/>
          </p:nvSpPr>
          <p:spPr>
            <a:xfrm>
              <a:off x="1021695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16" name="Shape 3316"/>
            <p:cNvSpPr/>
            <p:nvPr/>
          </p:nvSpPr>
          <p:spPr>
            <a:xfrm>
              <a:off x="1021695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17" name="Shape 3317"/>
            <p:cNvSpPr/>
            <p:nvPr/>
          </p:nvSpPr>
          <p:spPr>
            <a:xfrm>
              <a:off x="1021695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18" name="Shape 3318"/>
            <p:cNvSpPr/>
            <p:nvPr/>
          </p:nvSpPr>
          <p:spPr>
            <a:xfrm>
              <a:off x="1021695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19" name="Shape 3319"/>
            <p:cNvSpPr/>
            <p:nvPr/>
          </p:nvSpPr>
          <p:spPr>
            <a:xfrm>
              <a:off x="1021695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20" name="Shape 3320"/>
            <p:cNvSpPr/>
            <p:nvPr/>
          </p:nvSpPr>
          <p:spPr>
            <a:xfrm>
              <a:off x="1527081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21" name="Shape 3321"/>
            <p:cNvSpPr/>
            <p:nvPr/>
          </p:nvSpPr>
          <p:spPr>
            <a:xfrm>
              <a:off x="1527081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22" name="Shape 3322"/>
            <p:cNvSpPr/>
            <p:nvPr/>
          </p:nvSpPr>
          <p:spPr>
            <a:xfrm>
              <a:off x="1527081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23" name="Shape 3323"/>
            <p:cNvSpPr/>
            <p:nvPr/>
          </p:nvSpPr>
          <p:spPr>
            <a:xfrm>
              <a:off x="1527081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24" name="Shape 3324"/>
            <p:cNvSpPr/>
            <p:nvPr/>
          </p:nvSpPr>
          <p:spPr>
            <a:xfrm>
              <a:off x="1527081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25" name="Shape 3325"/>
            <p:cNvSpPr/>
            <p:nvPr/>
          </p:nvSpPr>
          <p:spPr>
            <a:xfrm>
              <a:off x="1527081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26" name="Shape 3326"/>
            <p:cNvSpPr/>
            <p:nvPr/>
          </p:nvSpPr>
          <p:spPr>
            <a:xfrm>
              <a:off x="1527081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27" name="Shape 3327"/>
            <p:cNvSpPr/>
            <p:nvPr/>
          </p:nvSpPr>
          <p:spPr>
            <a:xfrm>
              <a:off x="1527081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28" name="Shape 3328"/>
            <p:cNvSpPr/>
            <p:nvPr/>
          </p:nvSpPr>
          <p:spPr>
            <a:xfrm>
              <a:off x="2035081" y="3048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29" name="Shape 3329"/>
            <p:cNvSpPr/>
            <p:nvPr/>
          </p:nvSpPr>
          <p:spPr>
            <a:xfrm>
              <a:off x="2035081" y="3549540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30" name="Shape 3330"/>
            <p:cNvSpPr/>
            <p:nvPr/>
          </p:nvSpPr>
          <p:spPr>
            <a:xfrm>
              <a:off x="2035081" y="2540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31" name="Shape 3331"/>
            <p:cNvSpPr/>
            <p:nvPr/>
          </p:nvSpPr>
          <p:spPr>
            <a:xfrm>
              <a:off x="2035081" y="2032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32" name="Shape 3332"/>
            <p:cNvSpPr/>
            <p:nvPr/>
          </p:nvSpPr>
          <p:spPr>
            <a:xfrm>
              <a:off x="2035081" y="1524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33" name="Shape 3333"/>
            <p:cNvSpPr/>
            <p:nvPr/>
          </p:nvSpPr>
          <p:spPr>
            <a:xfrm>
              <a:off x="2035081" y="508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34" name="Shape 3334"/>
            <p:cNvSpPr/>
            <p:nvPr/>
          </p:nvSpPr>
          <p:spPr>
            <a:xfrm>
              <a:off x="2035081" y="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35" name="Shape 3335"/>
            <p:cNvSpPr/>
            <p:nvPr/>
          </p:nvSpPr>
          <p:spPr>
            <a:xfrm>
              <a:off x="2035081" y="1016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36" name="Shape 3336"/>
            <p:cNvSpPr/>
            <p:nvPr/>
          </p:nvSpPr>
          <p:spPr>
            <a:xfrm>
              <a:off x="254616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37" name="Shape 3337"/>
            <p:cNvSpPr/>
            <p:nvPr/>
          </p:nvSpPr>
          <p:spPr>
            <a:xfrm>
              <a:off x="254616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38" name="Shape 3338"/>
            <p:cNvSpPr/>
            <p:nvPr/>
          </p:nvSpPr>
          <p:spPr>
            <a:xfrm>
              <a:off x="254616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39" name="Shape 3339"/>
            <p:cNvSpPr/>
            <p:nvPr/>
          </p:nvSpPr>
          <p:spPr>
            <a:xfrm>
              <a:off x="254616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40" name="Shape 3340"/>
            <p:cNvSpPr/>
            <p:nvPr/>
          </p:nvSpPr>
          <p:spPr>
            <a:xfrm>
              <a:off x="254616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41" name="Shape 3341"/>
            <p:cNvSpPr/>
            <p:nvPr/>
          </p:nvSpPr>
          <p:spPr>
            <a:xfrm>
              <a:off x="254616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42" name="Shape 3342"/>
            <p:cNvSpPr/>
            <p:nvPr/>
          </p:nvSpPr>
          <p:spPr>
            <a:xfrm>
              <a:off x="254616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43" name="Shape 3343"/>
            <p:cNvSpPr/>
            <p:nvPr/>
          </p:nvSpPr>
          <p:spPr>
            <a:xfrm>
              <a:off x="254616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44" name="Shape 3344"/>
            <p:cNvSpPr/>
            <p:nvPr/>
          </p:nvSpPr>
          <p:spPr>
            <a:xfrm>
              <a:off x="305416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45" name="Shape 3345"/>
            <p:cNvSpPr/>
            <p:nvPr/>
          </p:nvSpPr>
          <p:spPr>
            <a:xfrm>
              <a:off x="305416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46" name="Shape 3346"/>
            <p:cNvSpPr/>
            <p:nvPr/>
          </p:nvSpPr>
          <p:spPr>
            <a:xfrm>
              <a:off x="305416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47" name="Shape 3347"/>
            <p:cNvSpPr/>
            <p:nvPr/>
          </p:nvSpPr>
          <p:spPr>
            <a:xfrm>
              <a:off x="305416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48" name="Shape 3348"/>
            <p:cNvSpPr/>
            <p:nvPr/>
          </p:nvSpPr>
          <p:spPr>
            <a:xfrm>
              <a:off x="305416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49" name="Shape 3349"/>
            <p:cNvSpPr/>
            <p:nvPr/>
          </p:nvSpPr>
          <p:spPr>
            <a:xfrm>
              <a:off x="305416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50" name="Shape 3350"/>
            <p:cNvSpPr/>
            <p:nvPr/>
          </p:nvSpPr>
          <p:spPr>
            <a:xfrm>
              <a:off x="305416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51" name="Shape 3351"/>
            <p:cNvSpPr/>
            <p:nvPr/>
          </p:nvSpPr>
          <p:spPr>
            <a:xfrm>
              <a:off x="305416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52" name="Shape 3352"/>
            <p:cNvSpPr/>
            <p:nvPr/>
          </p:nvSpPr>
          <p:spPr>
            <a:xfrm>
              <a:off x="355581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53" name="Shape 3353"/>
            <p:cNvSpPr/>
            <p:nvPr/>
          </p:nvSpPr>
          <p:spPr>
            <a:xfrm>
              <a:off x="355581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54" name="Shape 3354"/>
            <p:cNvSpPr/>
            <p:nvPr/>
          </p:nvSpPr>
          <p:spPr>
            <a:xfrm>
              <a:off x="355581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55" name="Shape 3355"/>
            <p:cNvSpPr/>
            <p:nvPr/>
          </p:nvSpPr>
          <p:spPr>
            <a:xfrm>
              <a:off x="355581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56" name="Shape 3356"/>
            <p:cNvSpPr/>
            <p:nvPr/>
          </p:nvSpPr>
          <p:spPr>
            <a:xfrm>
              <a:off x="355581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57" name="Shape 3357"/>
            <p:cNvSpPr/>
            <p:nvPr/>
          </p:nvSpPr>
          <p:spPr>
            <a:xfrm>
              <a:off x="355581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58" name="Shape 3358"/>
            <p:cNvSpPr/>
            <p:nvPr/>
          </p:nvSpPr>
          <p:spPr>
            <a:xfrm>
              <a:off x="355581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59" name="Shape 3359"/>
            <p:cNvSpPr/>
            <p:nvPr/>
          </p:nvSpPr>
          <p:spPr>
            <a:xfrm>
              <a:off x="355581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sp>
        <p:nvSpPr>
          <p:cNvPr id="3361" name="Shape 3361"/>
          <p:cNvSpPr/>
          <p:nvPr/>
        </p:nvSpPr>
        <p:spPr>
          <a:xfrm>
            <a:off x="973666" y="157268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3362" name="Shape 3362"/>
          <p:cNvSpPr/>
          <p:nvPr/>
        </p:nvSpPr>
        <p:spPr>
          <a:xfrm>
            <a:off x="35019" y="2427338"/>
            <a:ext cx="855363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 lvl="0">
              <a:defRPr sz="1800"/>
            </a:pPr>
            <a:r>
              <a:rPr sz="1400"/>
              <a:t>infeasible</a:t>
            </a:r>
          </a:p>
        </p:txBody>
      </p:sp>
      <p:sp>
        <p:nvSpPr>
          <p:cNvPr id="3363" name="Shape 3363"/>
          <p:cNvSpPr/>
          <p:nvPr/>
        </p:nvSpPr>
        <p:spPr>
          <a:xfrm flipV="1">
            <a:off x="1095771" y="2276011"/>
            <a:ext cx="687885" cy="623525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364" name="Shape 3364"/>
          <p:cNvSpPr/>
          <p:nvPr/>
        </p:nvSpPr>
        <p:spPr>
          <a:xfrm>
            <a:off x="990600" y="281728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25400">
            <a:solidFill>
              <a:srgbClr val="1C4672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3365" name="Shape 3365"/>
          <p:cNvSpPr/>
          <p:nvPr/>
        </p:nvSpPr>
        <p:spPr>
          <a:xfrm>
            <a:off x="1710266" y="2165350"/>
            <a:ext cx="194735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3366" name="Shape 3366"/>
          <p:cNvSpPr/>
          <p:nvPr/>
        </p:nvSpPr>
        <p:spPr>
          <a:xfrm>
            <a:off x="5665145" y="3869266"/>
            <a:ext cx="120800" cy="120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grpSp>
        <p:nvGrpSpPr>
          <p:cNvPr id="3375" name="Group 3375"/>
          <p:cNvGrpSpPr/>
          <p:nvPr/>
        </p:nvGrpSpPr>
        <p:grpSpPr>
          <a:xfrm rot="1140000">
            <a:off x="4276725" y="631889"/>
            <a:ext cx="4533091" cy="4476622"/>
            <a:chOff x="0" y="0"/>
            <a:chExt cx="4533090" cy="4476621"/>
          </a:xfrm>
        </p:grpSpPr>
        <p:sp>
          <p:nvSpPr>
            <p:cNvPr id="3367" name="Shape 3367"/>
            <p:cNvSpPr/>
            <p:nvPr/>
          </p:nvSpPr>
          <p:spPr>
            <a:xfrm>
              <a:off x="1577975" y="901699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368" name="Shape 3368"/>
            <p:cNvSpPr/>
            <p:nvPr/>
          </p:nvSpPr>
          <p:spPr>
            <a:xfrm>
              <a:off x="2095500" y="450849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369" name="Shape 3369"/>
            <p:cNvSpPr/>
            <p:nvPr/>
          </p:nvSpPr>
          <p:spPr>
            <a:xfrm>
              <a:off x="2613024" y="-1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370" name="Shape 3370"/>
            <p:cNvSpPr/>
            <p:nvPr/>
          </p:nvSpPr>
          <p:spPr>
            <a:xfrm>
              <a:off x="536575" y="1806574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371" name="Shape 3371"/>
            <p:cNvSpPr/>
            <p:nvPr/>
          </p:nvSpPr>
          <p:spPr>
            <a:xfrm>
              <a:off x="-1" y="2273299"/>
              <a:ext cx="1920068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372" name="Shape 3372"/>
            <p:cNvSpPr/>
            <p:nvPr/>
          </p:nvSpPr>
          <p:spPr>
            <a:xfrm flipH="1">
              <a:off x="1987397" y="2109068"/>
              <a:ext cx="323810" cy="281484"/>
            </a:xfrm>
            <a:prstGeom prst="line">
              <a:avLst/>
            </a:prstGeom>
            <a:noFill/>
            <a:ln w="38100" cap="flat">
              <a:solidFill>
                <a:srgbClr val="96BCFF"/>
              </a:solidFill>
              <a:prstDash val="solid"/>
              <a:bevel/>
              <a:head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373" name="Shape 3373"/>
            <p:cNvSpPr/>
            <p:nvPr/>
          </p:nvSpPr>
          <p:spPr>
            <a:xfrm>
              <a:off x="1076324" y="1339187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3374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66639" y="1978725"/>
              <a:ext cx="268291" cy="2284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76" name="Shape 3376"/>
          <p:cNvSpPr/>
          <p:nvPr/>
        </p:nvSpPr>
        <p:spPr>
          <a:xfrm>
            <a:off x="5317066" y="3336034"/>
            <a:ext cx="194735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/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pic>
        <p:nvPicPr>
          <p:cNvPr id="3377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88731" y="3582784"/>
            <a:ext cx="245237" cy="2639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" name="Shape 337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Integer Linear Program (ILP)</a:t>
            </a:r>
          </a:p>
        </p:txBody>
      </p:sp>
      <p:sp>
        <p:nvSpPr>
          <p:cNvPr id="3380" name="Shape 3380"/>
          <p:cNvSpPr/>
          <p:nvPr/>
        </p:nvSpPr>
        <p:spPr>
          <a:xfrm>
            <a:off x="4833318" y="2004501"/>
            <a:ext cx="1098128" cy="2708394"/>
          </a:xfrm>
          <a:prstGeom prst="line">
            <a:avLst/>
          </a:prstGeom>
          <a:ln w="25400">
            <a:solidFill>
              <a:srgbClr val="96BCFF"/>
            </a:solidFill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381" name="Shape 3381"/>
          <p:cNvSpPr/>
          <p:nvPr/>
        </p:nvSpPr>
        <p:spPr>
          <a:xfrm flipH="1" flipV="1">
            <a:off x="1812850" y="2290679"/>
            <a:ext cx="743389" cy="594602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382" name="Shape 3382"/>
          <p:cNvSpPr/>
          <p:nvPr/>
        </p:nvSpPr>
        <p:spPr>
          <a:xfrm>
            <a:off x="2455333" y="278362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E2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3383" name="Shape 3383"/>
          <p:cNvSpPr/>
          <p:nvPr/>
        </p:nvSpPr>
        <p:spPr>
          <a:xfrm flipH="1" flipV="1">
            <a:off x="1067783" y="1672406"/>
            <a:ext cx="743390" cy="594602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384" name="Shape 3384"/>
          <p:cNvSpPr/>
          <p:nvPr/>
        </p:nvSpPr>
        <p:spPr>
          <a:xfrm flipV="1">
            <a:off x="401505" y="1657945"/>
            <a:ext cx="687884" cy="623524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385" name="Shape 3385"/>
          <p:cNvSpPr/>
          <p:nvPr/>
        </p:nvSpPr>
        <p:spPr>
          <a:xfrm>
            <a:off x="296333" y="2199216"/>
            <a:ext cx="194734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3386" name="Shape 3386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3387" name="Shape 3387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3390" name="Group 3390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3388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89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91" name="Shape 3391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392" name="Shape 339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Example: Branch and Bound</a:t>
            </a:r>
          </a:p>
        </p:txBody>
      </p:sp>
      <p:sp>
        <p:nvSpPr>
          <p:cNvPr id="3393" name="Shape 3393"/>
          <p:cNvSpPr/>
          <p:nvPr/>
        </p:nvSpPr>
        <p:spPr>
          <a:xfrm>
            <a:off x="5720906" y="3934478"/>
            <a:ext cx="1409530" cy="327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7450" y="21600"/>
                </a:lnTo>
                <a:lnTo>
                  <a:pt x="0" y="68"/>
                </a:lnTo>
                <a:lnTo>
                  <a:pt x="21600" y="0"/>
                </a:lnTo>
                <a:close/>
              </a:path>
            </a:pathLst>
          </a:custGeom>
          <a:solidFill>
            <a:srgbClr val="00E200">
              <a:alpha val="15000"/>
            </a:srgbClr>
          </a:solidFill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grpSp>
        <p:nvGrpSpPr>
          <p:cNvPr id="3458" name="Group 3458"/>
          <p:cNvGrpSpPr/>
          <p:nvPr/>
        </p:nvGrpSpPr>
        <p:grpSpPr>
          <a:xfrm>
            <a:off x="4872716" y="837900"/>
            <a:ext cx="3632013" cy="3627620"/>
            <a:chOff x="0" y="0"/>
            <a:chExt cx="3632012" cy="3627619"/>
          </a:xfrm>
        </p:grpSpPr>
        <p:sp>
          <p:nvSpPr>
            <p:cNvPr id="3394" name="Shape 3394"/>
            <p:cNvSpPr/>
            <p:nvPr/>
          </p:nvSpPr>
          <p:spPr>
            <a:xfrm>
              <a:off x="0" y="3049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95" name="Shape 3395"/>
            <p:cNvSpPr/>
            <p:nvPr/>
          </p:nvSpPr>
          <p:spPr>
            <a:xfrm>
              <a:off x="0" y="355141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96" name="Shape 3396"/>
            <p:cNvSpPr/>
            <p:nvPr/>
          </p:nvSpPr>
          <p:spPr>
            <a:xfrm>
              <a:off x="0" y="2541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97" name="Shape 3397"/>
            <p:cNvSpPr/>
            <p:nvPr/>
          </p:nvSpPr>
          <p:spPr>
            <a:xfrm>
              <a:off x="0" y="2033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98" name="Shape 3398"/>
            <p:cNvSpPr/>
            <p:nvPr/>
          </p:nvSpPr>
          <p:spPr>
            <a:xfrm>
              <a:off x="0" y="1525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399" name="Shape 3399"/>
            <p:cNvSpPr/>
            <p:nvPr/>
          </p:nvSpPr>
          <p:spPr>
            <a:xfrm>
              <a:off x="0" y="509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00" name="Shape 3400"/>
            <p:cNvSpPr/>
            <p:nvPr/>
          </p:nvSpPr>
          <p:spPr>
            <a:xfrm>
              <a:off x="0" y="1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01" name="Shape 3401"/>
            <p:cNvSpPr/>
            <p:nvPr/>
          </p:nvSpPr>
          <p:spPr>
            <a:xfrm>
              <a:off x="0" y="1017879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02" name="Shape 3402"/>
            <p:cNvSpPr/>
            <p:nvPr/>
          </p:nvSpPr>
          <p:spPr>
            <a:xfrm>
              <a:off x="508000" y="3049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03" name="Shape 3403"/>
            <p:cNvSpPr/>
            <p:nvPr/>
          </p:nvSpPr>
          <p:spPr>
            <a:xfrm>
              <a:off x="508000" y="3551123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04" name="Shape 3404"/>
            <p:cNvSpPr/>
            <p:nvPr/>
          </p:nvSpPr>
          <p:spPr>
            <a:xfrm>
              <a:off x="508000" y="2541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05" name="Shape 3405"/>
            <p:cNvSpPr/>
            <p:nvPr/>
          </p:nvSpPr>
          <p:spPr>
            <a:xfrm>
              <a:off x="508000" y="2033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06" name="Shape 3406"/>
            <p:cNvSpPr/>
            <p:nvPr/>
          </p:nvSpPr>
          <p:spPr>
            <a:xfrm>
              <a:off x="508000" y="1525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07" name="Shape 3407"/>
            <p:cNvSpPr/>
            <p:nvPr/>
          </p:nvSpPr>
          <p:spPr>
            <a:xfrm>
              <a:off x="508000" y="509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08" name="Shape 3408"/>
            <p:cNvSpPr/>
            <p:nvPr/>
          </p:nvSpPr>
          <p:spPr>
            <a:xfrm>
              <a:off x="508000" y="1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09" name="Shape 3409"/>
            <p:cNvSpPr/>
            <p:nvPr/>
          </p:nvSpPr>
          <p:spPr>
            <a:xfrm>
              <a:off x="508000" y="1017582"/>
              <a:ext cx="7620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10" name="Shape 3410"/>
            <p:cNvSpPr/>
            <p:nvPr/>
          </p:nvSpPr>
          <p:spPr>
            <a:xfrm>
              <a:off x="1021695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11" name="Shape 3411"/>
            <p:cNvSpPr/>
            <p:nvPr/>
          </p:nvSpPr>
          <p:spPr>
            <a:xfrm>
              <a:off x="1021695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12" name="Shape 3412"/>
            <p:cNvSpPr/>
            <p:nvPr/>
          </p:nvSpPr>
          <p:spPr>
            <a:xfrm>
              <a:off x="1021695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13" name="Shape 3413"/>
            <p:cNvSpPr/>
            <p:nvPr/>
          </p:nvSpPr>
          <p:spPr>
            <a:xfrm>
              <a:off x="1021695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14" name="Shape 3414"/>
            <p:cNvSpPr/>
            <p:nvPr/>
          </p:nvSpPr>
          <p:spPr>
            <a:xfrm>
              <a:off x="1021695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15" name="Shape 3415"/>
            <p:cNvSpPr/>
            <p:nvPr/>
          </p:nvSpPr>
          <p:spPr>
            <a:xfrm>
              <a:off x="1021695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16" name="Shape 3416"/>
            <p:cNvSpPr/>
            <p:nvPr/>
          </p:nvSpPr>
          <p:spPr>
            <a:xfrm>
              <a:off x="1021695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17" name="Shape 3417"/>
            <p:cNvSpPr/>
            <p:nvPr/>
          </p:nvSpPr>
          <p:spPr>
            <a:xfrm>
              <a:off x="1021695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18" name="Shape 3418"/>
            <p:cNvSpPr/>
            <p:nvPr/>
          </p:nvSpPr>
          <p:spPr>
            <a:xfrm>
              <a:off x="1527081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19" name="Shape 3419"/>
            <p:cNvSpPr/>
            <p:nvPr/>
          </p:nvSpPr>
          <p:spPr>
            <a:xfrm>
              <a:off x="1527081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20" name="Shape 3420"/>
            <p:cNvSpPr/>
            <p:nvPr/>
          </p:nvSpPr>
          <p:spPr>
            <a:xfrm>
              <a:off x="1527081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21" name="Shape 3421"/>
            <p:cNvSpPr/>
            <p:nvPr/>
          </p:nvSpPr>
          <p:spPr>
            <a:xfrm>
              <a:off x="1527081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22" name="Shape 3422"/>
            <p:cNvSpPr/>
            <p:nvPr/>
          </p:nvSpPr>
          <p:spPr>
            <a:xfrm>
              <a:off x="1527081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23" name="Shape 3423"/>
            <p:cNvSpPr/>
            <p:nvPr/>
          </p:nvSpPr>
          <p:spPr>
            <a:xfrm>
              <a:off x="1527081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24" name="Shape 3424"/>
            <p:cNvSpPr/>
            <p:nvPr/>
          </p:nvSpPr>
          <p:spPr>
            <a:xfrm>
              <a:off x="1527081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25" name="Shape 3425"/>
            <p:cNvSpPr/>
            <p:nvPr/>
          </p:nvSpPr>
          <p:spPr>
            <a:xfrm>
              <a:off x="1527081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26" name="Shape 3426"/>
            <p:cNvSpPr/>
            <p:nvPr/>
          </p:nvSpPr>
          <p:spPr>
            <a:xfrm>
              <a:off x="2035081" y="3048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27" name="Shape 3427"/>
            <p:cNvSpPr/>
            <p:nvPr/>
          </p:nvSpPr>
          <p:spPr>
            <a:xfrm>
              <a:off x="2035081" y="3549540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28" name="Shape 3428"/>
            <p:cNvSpPr/>
            <p:nvPr/>
          </p:nvSpPr>
          <p:spPr>
            <a:xfrm>
              <a:off x="2035081" y="2540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29" name="Shape 3429"/>
            <p:cNvSpPr/>
            <p:nvPr/>
          </p:nvSpPr>
          <p:spPr>
            <a:xfrm>
              <a:off x="2035081" y="2032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30" name="Shape 3430"/>
            <p:cNvSpPr/>
            <p:nvPr/>
          </p:nvSpPr>
          <p:spPr>
            <a:xfrm>
              <a:off x="2035081" y="1524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31" name="Shape 3431"/>
            <p:cNvSpPr/>
            <p:nvPr/>
          </p:nvSpPr>
          <p:spPr>
            <a:xfrm>
              <a:off x="2035081" y="508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32" name="Shape 3432"/>
            <p:cNvSpPr/>
            <p:nvPr/>
          </p:nvSpPr>
          <p:spPr>
            <a:xfrm>
              <a:off x="2035081" y="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33" name="Shape 3433"/>
            <p:cNvSpPr/>
            <p:nvPr/>
          </p:nvSpPr>
          <p:spPr>
            <a:xfrm>
              <a:off x="2035081" y="1016000"/>
              <a:ext cx="7620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34" name="Shape 3434"/>
            <p:cNvSpPr/>
            <p:nvPr/>
          </p:nvSpPr>
          <p:spPr>
            <a:xfrm>
              <a:off x="254616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35" name="Shape 3435"/>
            <p:cNvSpPr/>
            <p:nvPr/>
          </p:nvSpPr>
          <p:spPr>
            <a:xfrm>
              <a:off x="254616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36" name="Shape 3436"/>
            <p:cNvSpPr/>
            <p:nvPr/>
          </p:nvSpPr>
          <p:spPr>
            <a:xfrm>
              <a:off x="254616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37" name="Shape 3437"/>
            <p:cNvSpPr/>
            <p:nvPr/>
          </p:nvSpPr>
          <p:spPr>
            <a:xfrm>
              <a:off x="254616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38" name="Shape 3438"/>
            <p:cNvSpPr/>
            <p:nvPr/>
          </p:nvSpPr>
          <p:spPr>
            <a:xfrm>
              <a:off x="254616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39" name="Shape 3439"/>
            <p:cNvSpPr/>
            <p:nvPr/>
          </p:nvSpPr>
          <p:spPr>
            <a:xfrm>
              <a:off x="254616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40" name="Shape 3440"/>
            <p:cNvSpPr/>
            <p:nvPr/>
          </p:nvSpPr>
          <p:spPr>
            <a:xfrm>
              <a:off x="254616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41" name="Shape 3441"/>
            <p:cNvSpPr/>
            <p:nvPr/>
          </p:nvSpPr>
          <p:spPr>
            <a:xfrm>
              <a:off x="254616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42" name="Shape 3442"/>
            <p:cNvSpPr/>
            <p:nvPr/>
          </p:nvSpPr>
          <p:spPr>
            <a:xfrm>
              <a:off x="305416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43" name="Shape 3443"/>
            <p:cNvSpPr/>
            <p:nvPr/>
          </p:nvSpPr>
          <p:spPr>
            <a:xfrm>
              <a:off x="305416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44" name="Shape 3444"/>
            <p:cNvSpPr/>
            <p:nvPr/>
          </p:nvSpPr>
          <p:spPr>
            <a:xfrm>
              <a:off x="305416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45" name="Shape 3445"/>
            <p:cNvSpPr/>
            <p:nvPr/>
          </p:nvSpPr>
          <p:spPr>
            <a:xfrm>
              <a:off x="305416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46" name="Shape 3446"/>
            <p:cNvSpPr/>
            <p:nvPr/>
          </p:nvSpPr>
          <p:spPr>
            <a:xfrm>
              <a:off x="305416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47" name="Shape 3447"/>
            <p:cNvSpPr/>
            <p:nvPr/>
          </p:nvSpPr>
          <p:spPr>
            <a:xfrm>
              <a:off x="305416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48" name="Shape 3448"/>
            <p:cNvSpPr/>
            <p:nvPr/>
          </p:nvSpPr>
          <p:spPr>
            <a:xfrm>
              <a:off x="305416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49" name="Shape 3449"/>
            <p:cNvSpPr/>
            <p:nvPr/>
          </p:nvSpPr>
          <p:spPr>
            <a:xfrm>
              <a:off x="305416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50" name="Shape 3450"/>
            <p:cNvSpPr/>
            <p:nvPr/>
          </p:nvSpPr>
          <p:spPr>
            <a:xfrm>
              <a:off x="3555812" y="304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51" name="Shape 3451"/>
            <p:cNvSpPr/>
            <p:nvPr/>
          </p:nvSpPr>
          <p:spPr>
            <a:xfrm>
              <a:off x="3555812" y="3551123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52" name="Shape 3452"/>
            <p:cNvSpPr/>
            <p:nvPr/>
          </p:nvSpPr>
          <p:spPr>
            <a:xfrm>
              <a:off x="3555812" y="254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53" name="Shape 3453"/>
            <p:cNvSpPr/>
            <p:nvPr/>
          </p:nvSpPr>
          <p:spPr>
            <a:xfrm>
              <a:off x="3555812" y="2033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54" name="Shape 3454"/>
            <p:cNvSpPr/>
            <p:nvPr/>
          </p:nvSpPr>
          <p:spPr>
            <a:xfrm>
              <a:off x="3555812" y="1525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55" name="Shape 3455"/>
            <p:cNvSpPr/>
            <p:nvPr/>
          </p:nvSpPr>
          <p:spPr>
            <a:xfrm>
              <a:off x="3555812" y="509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56" name="Shape 3456"/>
            <p:cNvSpPr/>
            <p:nvPr/>
          </p:nvSpPr>
          <p:spPr>
            <a:xfrm>
              <a:off x="3555812" y="1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sp>
          <p:nvSpPr>
            <p:cNvPr id="3457" name="Shape 3457"/>
            <p:cNvSpPr/>
            <p:nvPr/>
          </p:nvSpPr>
          <p:spPr>
            <a:xfrm>
              <a:off x="3555812" y="1017582"/>
              <a:ext cx="762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E2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sp>
        <p:nvSpPr>
          <p:cNvPr id="3459" name="Shape 3459"/>
          <p:cNvSpPr/>
          <p:nvPr/>
        </p:nvSpPr>
        <p:spPr>
          <a:xfrm>
            <a:off x="973666" y="157268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3460" name="Shape 3460"/>
          <p:cNvSpPr/>
          <p:nvPr/>
        </p:nvSpPr>
        <p:spPr>
          <a:xfrm>
            <a:off x="35019" y="2427338"/>
            <a:ext cx="855363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 lvl="0">
              <a:defRPr sz="1800"/>
            </a:pPr>
            <a:r>
              <a:rPr sz="1400"/>
              <a:t>infeasible</a:t>
            </a:r>
          </a:p>
        </p:txBody>
      </p:sp>
      <p:sp>
        <p:nvSpPr>
          <p:cNvPr id="3461" name="Shape 3461"/>
          <p:cNvSpPr/>
          <p:nvPr/>
        </p:nvSpPr>
        <p:spPr>
          <a:xfrm flipV="1">
            <a:off x="1095771" y="2276011"/>
            <a:ext cx="687885" cy="623525"/>
          </a:xfrm>
          <a:prstGeom prst="line">
            <a:avLst/>
          </a:prstGeom>
          <a:ln w="25400">
            <a:solidFill>
              <a:srgbClr val="1C4672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462" name="Shape 3462"/>
          <p:cNvSpPr/>
          <p:nvPr/>
        </p:nvSpPr>
        <p:spPr>
          <a:xfrm>
            <a:off x="990600" y="2817283"/>
            <a:ext cx="194734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433FF"/>
          </a:solidFill>
          <a:ln w="25400">
            <a:solidFill>
              <a:srgbClr val="1C4672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3463" name="Shape 3463"/>
          <p:cNvSpPr/>
          <p:nvPr/>
        </p:nvSpPr>
        <p:spPr>
          <a:xfrm>
            <a:off x="1710266" y="2165350"/>
            <a:ext cx="194735" cy="19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3464" name="Shape 3464"/>
          <p:cNvSpPr/>
          <p:nvPr/>
        </p:nvSpPr>
        <p:spPr>
          <a:xfrm>
            <a:off x="5665145" y="3869266"/>
            <a:ext cx="120800" cy="120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grpSp>
        <p:nvGrpSpPr>
          <p:cNvPr id="3473" name="Group 3473"/>
          <p:cNvGrpSpPr/>
          <p:nvPr/>
        </p:nvGrpSpPr>
        <p:grpSpPr>
          <a:xfrm rot="1140000">
            <a:off x="4276725" y="631889"/>
            <a:ext cx="4533091" cy="4476622"/>
            <a:chOff x="0" y="0"/>
            <a:chExt cx="4533090" cy="4476621"/>
          </a:xfrm>
        </p:grpSpPr>
        <p:sp>
          <p:nvSpPr>
            <p:cNvPr id="3465" name="Shape 3465"/>
            <p:cNvSpPr/>
            <p:nvPr/>
          </p:nvSpPr>
          <p:spPr>
            <a:xfrm>
              <a:off x="1577975" y="901699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466" name="Shape 3466"/>
            <p:cNvSpPr/>
            <p:nvPr/>
          </p:nvSpPr>
          <p:spPr>
            <a:xfrm>
              <a:off x="2095500" y="450849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467" name="Shape 3467"/>
            <p:cNvSpPr/>
            <p:nvPr/>
          </p:nvSpPr>
          <p:spPr>
            <a:xfrm>
              <a:off x="2613024" y="-1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468" name="Shape 3468"/>
            <p:cNvSpPr/>
            <p:nvPr/>
          </p:nvSpPr>
          <p:spPr>
            <a:xfrm>
              <a:off x="536575" y="1806574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469" name="Shape 3469"/>
            <p:cNvSpPr/>
            <p:nvPr/>
          </p:nvSpPr>
          <p:spPr>
            <a:xfrm>
              <a:off x="-1" y="2273299"/>
              <a:ext cx="1920068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470" name="Shape 3470"/>
            <p:cNvSpPr/>
            <p:nvPr/>
          </p:nvSpPr>
          <p:spPr>
            <a:xfrm flipH="1">
              <a:off x="1987397" y="2109068"/>
              <a:ext cx="323810" cy="281484"/>
            </a:xfrm>
            <a:prstGeom prst="line">
              <a:avLst/>
            </a:prstGeom>
            <a:noFill/>
            <a:ln w="38100" cap="flat">
              <a:solidFill>
                <a:srgbClr val="96BCFF"/>
              </a:solidFill>
              <a:prstDash val="solid"/>
              <a:bevel/>
              <a:head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471" name="Shape 3471"/>
            <p:cNvSpPr/>
            <p:nvPr/>
          </p:nvSpPr>
          <p:spPr>
            <a:xfrm>
              <a:off x="1076324" y="1339187"/>
              <a:ext cx="1920067" cy="2203323"/>
            </a:xfrm>
            <a:prstGeom prst="line">
              <a:avLst/>
            </a:prstGeom>
            <a:noFill/>
            <a:ln w="25400" cap="flat">
              <a:solidFill>
                <a:srgbClr val="96BCFF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3472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66639" y="1978725"/>
              <a:ext cx="268291" cy="2284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74" name="Shape 3474"/>
          <p:cNvSpPr/>
          <p:nvPr/>
        </p:nvSpPr>
        <p:spPr>
          <a:xfrm>
            <a:off x="5317066" y="3336034"/>
            <a:ext cx="194735" cy="194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/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3475" name="Shape 3475"/>
          <p:cNvSpPr/>
          <p:nvPr/>
        </p:nvSpPr>
        <p:spPr>
          <a:xfrm>
            <a:off x="788552" y="3053871"/>
            <a:ext cx="558885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 lvl="0">
              <a:defRPr sz="1800"/>
            </a:pPr>
            <a:r>
              <a:rPr sz="1400"/>
              <a:t>prune</a:t>
            </a:r>
          </a:p>
        </p:txBody>
      </p:sp>
      <p:sp>
        <p:nvSpPr>
          <p:cNvPr id="3476" name="Shape 3476"/>
          <p:cNvSpPr/>
          <p:nvPr/>
        </p:nvSpPr>
        <p:spPr>
          <a:xfrm>
            <a:off x="1999285" y="3058030"/>
            <a:ext cx="1388937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 lvl="0">
              <a:defRPr sz="1800"/>
            </a:pPr>
            <a:r>
              <a:rPr sz="1400"/>
              <a:t>optimal solution!</a:t>
            </a:r>
          </a:p>
        </p:txBody>
      </p:sp>
      <p:pic>
        <p:nvPicPr>
          <p:cNvPr id="3477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88731" y="3582784"/>
            <a:ext cx="245237" cy="2639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76" grpId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9" name="Shape 3479"/>
          <p:cNvSpPr/>
          <p:nvPr/>
        </p:nvSpPr>
        <p:spPr>
          <a:xfrm>
            <a:off x="784224" y="1111250"/>
            <a:ext cx="7573965" cy="234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>
            <a:spAutoFit/>
          </a:bodyPr>
          <a:lstStyle/>
          <a:p>
            <a:pPr lvl="0" algn="ctr"/>
            <a:r>
              <a:rPr b="1" sz="4800">
                <a:solidFill>
                  <a:srgbClr val="446FB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GP Example</a:t>
            </a:r>
            <a:r>
              <a:rPr sz="4800">
                <a:solidFill>
                  <a:srgbClr val="446FB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4800">
              <a:solidFill>
                <a:srgbClr val="446FBA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ctr"/>
            <a:r>
              <a:rPr sz="4800">
                <a:solidFill>
                  <a:srgbClr val="446FB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Parametrization Based</a:t>
            </a:r>
            <a:endParaRPr sz="4800">
              <a:solidFill>
                <a:srgbClr val="446FBA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ctr"/>
            <a:r>
              <a:rPr sz="4800">
                <a:solidFill>
                  <a:srgbClr val="446FB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Quad Meshing</a:t>
            </a:r>
          </a:p>
        </p:txBody>
      </p:sp>
    </p:spTree>
  </p:cSld>
  <p:clrMapOvr>
    <a:masterClrMapping/>
  </p:clrMapOvr>
  <p:transition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" name="Shape 3481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3482" name="Shape 3482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3485" name="Group 3485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3483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84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86" name="Shape 3486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487" name="Shape 348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Quad Meshing / Layouting</a:t>
            </a:r>
          </a:p>
        </p:txBody>
      </p:sp>
      <p:pic>
        <p:nvPicPr>
          <p:cNvPr id="3488" name="image27.png" descr="fan_points_nois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7200" y="895350"/>
            <a:ext cx="3238500" cy="360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489" name="Shape 3489"/>
          <p:cNvSpPr/>
          <p:nvPr/>
        </p:nvSpPr>
        <p:spPr>
          <a:xfrm rot="21237118">
            <a:off x="3895725" y="2079625"/>
            <a:ext cx="792163" cy="234950"/>
          </a:xfrm>
          <a:prstGeom prst="rightArrow">
            <a:avLst>
              <a:gd name="adj1" fmla="val 50000"/>
              <a:gd name="adj2" fmla="val 49981"/>
            </a:avLst>
          </a:prstGeom>
          <a:solidFill>
            <a:srgbClr val="1C4672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</a:p>
        </p:txBody>
      </p:sp>
      <p:grpSp>
        <p:nvGrpSpPr>
          <p:cNvPr id="3493" name="Group 3493"/>
          <p:cNvGrpSpPr/>
          <p:nvPr/>
        </p:nvGrpSpPr>
        <p:grpSpPr>
          <a:xfrm>
            <a:off x="3391439" y="2012950"/>
            <a:ext cx="4304761" cy="3606800"/>
            <a:chOff x="0" y="0"/>
            <a:chExt cx="4304760" cy="3606800"/>
          </a:xfrm>
        </p:grpSpPr>
        <p:pic>
          <p:nvPicPr>
            <p:cNvPr id="3490" name="image29.png" descr="fan_points_tri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47790" y="0"/>
              <a:ext cx="3237943" cy="3606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91" name="Shape 3491"/>
            <p:cNvSpPr/>
            <p:nvPr/>
          </p:nvSpPr>
          <p:spPr>
            <a:xfrm>
              <a:off x="2986731" y="2082778"/>
              <a:ext cx="1318030" cy="5419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ctr"/>
              <a:r>
                <a:rPr sz="1600"/>
                <a:t>Quad</a:t>
              </a:r>
              <a:endParaRPr sz="1600"/>
            </a:p>
            <a:p>
              <a:pPr lvl="0" algn="ctr"/>
              <a:r>
                <a:rPr sz="1600"/>
                <a:t>Layout</a:t>
              </a:r>
            </a:p>
          </p:txBody>
        </p:sp>
        <p:sp>
          <p:nvSpPr>
            <p:cNvPr id="3492" name="Shape 3492"/>
            <p:cNvSpPr/>
            <p:nvPr/>
          </p:nvSpPr>
          <p:spPr>
            <a:xfrm rot="613367">
              <a:off x="15334" y="1227680"/>
              <a:ext cx="689272" cy="234467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rgbClr val="1C467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</p:grpSp>
      <p:sp>
        <p:nvSpPr>
          <p:cNvPr id="3494" name="Shape 3494"/>
          <p:cNvSpPr/>
          <p:nvPr/>
        </p:nvSpPr>
        <p:spPr>
          <a:xfrm>
            <a:off x="990600" y="3562350"/>
            <a:ext cx="1563688" cy="54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/>
            <a:r>
              <a:rPr sz="1600"/>
              <a:t>Triangle</a:t>
            </a:r>
            <a:endParaRPr sz="1600"/>
          </a:p>
          <a:p>
            <a:pPr lvl="0" algn="ctr"/>
            <a:r>
              <a:rPr sz="1600"/>
              <a:t>Mesh</a:t>
            </a:r>
          </a:p>
        </p:txBody>
      </p:sp>
      <p:pic>
        <p:nvPicPr>
          <p:cNvPr id="3495" name="image24.png" descr="fan_points_tri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14900" y="209550"/>
            <a:ext cx="3238500" cy="360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496" name="Shape 3496"/>
          <p:cNvSpPr/>
          <p:nvPr/>
        </p:nvSpPr>
        <p:spPr>
          <a:xfrm>
            <a:off x="7315200" y="2249488"/>
            <a:ext cx="1317625" cy="54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/>
            <a:r>
              <a:rPr sz="1600"/>
              <a:t>Quad</a:t>
            </a:r>
            <a:endParaRPr sz="1600"/>
          </a:p>
          <a:p>
            <a:pPr lvl="0" algn="ctr"/>
            <a:r>
              <a:rPr sz="1600"/>
              <a:t>Mesh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93" grpId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8" name="Shape 3498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3499" name="Shape 3499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3502" name="Group 3502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3500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01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03" name="Shape 3503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504" name="Shape 350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Base Idea</a:t>
            </a:r>
          </a:p>
        </p:txBody>
      </p:sp>
      <p:grpSp>
        <p:nvGrpSpPr>
          <p:cNvPr id="3508" name="Group 3508"/>
          <p:cNvGrpSpPr/>
          <p:nvPr/>
        </p:nvGrpSpPr>
        <p:grpSpPr>
          <a:xfrm>
            <a:off x="5830888" y="3587750"/>
            <a:ext cx="938212" cy="966788"/>
            <a:chOff x="0" y="0"/>
            <a:chExt cx="938210" cy="966786"/>
          </a:xfrm>
        </p:grpSpPr>
        <p:sp>
          <p:nvSpPr>
            <p:cNvPr id="3505" name="Shape 3505"/>
            <p:cNvSpPr/>
            <p:nvPr/>
          </p:nvSpPr>
          <p:spPr>
            <a:xfrm flipV="1">
              <a:off x="354711" y="0"/>
              <a:ext cx="10701" cy="632197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506" name="Shape 3506"/>
            <p:cNvSpPr/>
            <p:nvPr/>
          </p:nvSpPr>
          <p:spPr>
            <a:xfrm flipV="1">
              <a:off x="362427" y="631373"/>
              <a:ext cx="575785" cy="2364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507" name="Shape 3507"/>
            <p:cNvSpPr/>
            <p:nvPr/>
          </p:nvSpPr>
          <p:spPr>
            <a:xfrm flipH="1">
              <a:off x="0" y="638946"/>
              <a:ext cx="350581" cy="327842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pic>
        <p:nvPicPr>
          <p:cNvPr id="3509" name="image46.png" descr="Z:\projects\conferences\siggraph09\final_talk\screenshots\face_nb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72200" y="925512"/>
            <a:ext cx="2763839" cy="33226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1" name="Shape 3511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3512" name="Shape 3512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3515" name="Group 3515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3513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14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16" name="Shape 3516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517" name="Shape 351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Base Idea</a:t>
            </a:r>
          </a:p>
        </p:txBody>
      </p:sp>
      <p:sp>
        <p:nvSpPr>
          <p:cNvPr id="3518" name="Shape 3518"/>
          <p:cNvSpPr/>
          <p:nvPr/>
        </p:nvSpPr>
        <p:spPr>
          <a:xfrm>
            <a:off x="4276725" y="1837197"/>
            <a:ext cx="1314450" cy="1551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3519" name="Shape 3519"/>
          <p:cNvSpPr/>
          <p:nvPr/>
        </p:nvSpPr>
        <p:spPr>
          <a:xfrm>
            <a:off x="4791075" y="1163637"/>
            <a:ext cx="231165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solidFill>
                  <a:srgbClr val="1C467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1C4672"/>
                </a:solidFill>
              </a:rPr>
              <a:t>f</a:t>
            </a:r>
          </a:p>
        </p:txBody>
      </p:sp>
      <p:pic>
        <p:nvPicPr>
          <p:cNvPr id="3520" name="image47.png" descr="Z:\projects\conferences\siggraph09\final_talk\screenshots\face_param_nb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3412" y="1325562"/>
            <a:ext cx="3127376" cy="2368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1" name="image46.png" descr="Z:\projects\conferences\siggraph09\final_talk\screenshots\face_nb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72200" y="925512"/>
            <a:ext cx="2763839" cy="33226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25" name="Group 3525"/>
          <p:cNvGrpSpPr/>
          <p:nvPr/>
        </p:nvGrpSpPr>
        <p:grpSpPr>
          <a:xfrm>
            <a:off x="5830888" y="3587750"/>
            <a:ext cx="938212" cy="966788"/>
            <a:chOff x="0" y="0"/>
            <a:chExt cx="938210" cy="966786"/>
          </a:xfrm>
        </p:grpSpPr>
        <p:sp>
          <p:nvSpPr>
            <p:cNvPr id="3522" name="Shape 3522"/>
            <p:cNvSpPr/>
            <p:nvPr/>
          </p:nvSpPr>
          <p:spPr>
            <a:xfrm flipV="1">
              <a:off x="354711" y="0"/>
              <a:ext cx="10701" cy="632197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523" name="Shape 3523"/>
            <p:cNvSpPr/>
            <p:nvPr/>
          </p:nvSpPr>
          <p:spPr>
            <a:xfrm flipV="1">
              <a:off x="362427" y="631373"/>
              <a:ext cx="575785" cy="2364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524" name="Shape 3524"/>
            <p:cNvSpPr/>
            <p:nvPr/>
          </p:nvSpPr>
          <p:spPr>
            <a:xfrm flipH="1">
              <a:off x="0" y="638946"/>
              <a:ext cx="350581" cy="327842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sp>
        <p:nvSpPr>
          <p:cNvPr id="3526" name="Shape 3526"/>
          <p:cNvSpPr/>
          <p:nvPr/>
        </p:nvSpPr>
        <p:spPr>
          <a:xfrm flipV="1">
            <a:off x="561974" y="3040063"/>
            <a:ext cx="12701" cy="746126"/>
          </a:xfrm>
          <a:prstGeom prst="line">
            <a:avLst/>
          </a:prstGeom>
          <a:ln w="25400" cap="rnd">
            <a:solidFill/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527" name="Shape 3527"/>
          <p:cNvSpPr/>
          <p:nvPr/>
        </p:nvSpPr>
        <p:spPr>
          <a:xfrm flipV="1">
            <a:off x="571499" y="3786187"/>
            <a:ext cx="677864" cy="3176"/>
          </a:xfrm>
          <a:prstGeom prst="line">
            <a:avLst/>
          </a:prstGeom>
          <a:ln w="25400" cap="rnd">
            <a:solidFill/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</p:spTree>
  </p:cSld>
  <p:clrMapOvr>
    <a:masterClrMapping/>
  </p:clrMapOvr>
  <p:transition spd="med" advClick="1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9" name="Shape 3529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3530" name="Shape 3530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3533" name="Group 3533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3531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32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34" name="Shape 3534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535" name="Shape 353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Base Idea</a:t>
            </a:r>
          </a:p>
        </p:txBody>
      </p:sp>
      <p:pic>
        <p:nvPicPr>
          <p:cNvPr id="3536" name="image46.png" descr="Z:\projects\conferences\siggraph09\final_talk\screenshots\face_nb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72200" y="925512"/>
            <a:ext cx="2763839" cy="3322639"/>
          </a:xfrm>
          <a:prstGeom prst="rect">
            <a:avLst/>
          </a:prstGeom>
          <a:ln w="12700">
            <a:miter lim="400000"/>
          </a:ln>
        </p:spPr>
      </p:pic>
      <p:sp>
        <p:nvSpPr>
          <p:cNvPr id="3537" name="Shape 3537"/>
          <p:cNvSpPr/>
          <p:nvPr/>
        </p:nvSpPr>
        <p:spPr>
          <a:xfrm>
            <a:off x="4276725" y="1837197"/>
            <a:ext cx="1314450" cy="1551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3538" name="Shape 3538"/>
          <p:cNvSpPr/>
          <p:nvPr/>
        </p:nvSpPr>
        <p:spPr>
          <a:xfrm>
            <a:off x="4791075" y="1163637"/>
            <a:ext cx="231165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solidFill>
                  <a:srgbClr val="1C467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1C4672"/>
                </a:solidFill>
              </a:rPr>
              <a:t>f</a:t>
            </a:r>
          </a:p>
        </p:txBody>
      </p:sp>
      <p:grpSp>
        <p:nvGrpSpPr>
          <p:cNvPr id="3582" name="Group 3582"/>
          <p:cNvGrpSpPr/>
          <p:nvPr/>
        </p:nvGrpSpPr>
        <p:grpSpPr>
          <a:xfrm>
            <a:off x="66675" y="793750"/>
            <a:ext cx="3911600" cy="3441309"/>
            <a:chOff x="0" y="0"/>
            <a:chExt cx="3911598" cy="3441308"/>
          </a:xfrm>
        </p:grpSpPr>
        <p:pic>
          <p:nvPicPr>
            <p:cNvPr id="3539" name="image47.png" descr="Z:\projects\conferences\siggraph09\final_talk\screenshots\face_param_nb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66474" y="530783"/>
              <a:ext cx="3126867" cy="23688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559" name="Group 3559"/>
            <p:cNvGrpSpPr/>
            <p:nvPr/>
          </p:nvGrpSpPr>
          <p:grpSpPr>
            <a:xfrm>
              <a:off x="483111" y="357898"/>
              <a:ext cx="3292077" cy="2747949"/>
              <a:chOff x="0" y="0"/>
              <a:chExt cx="3292076" cy="2747947"/>
            </a:xfrm>
          </p:grpSpPr>
          <p:sp>
            <p:nvSpPr>
              <p:cNvPr id="3540" name="Shape 3540"/>
              <p:cNvSpPr/>
              <p:nvPr/>
            </p:nvSpPr>
            <p:spPr>
              <a:xfrm flipH="1" flipV="1">
                <a:off x="0" y="-1"/>
                <a:ext cx="9095" cy="2747949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541" name="Shape 3541"/>
              <p:cNvSpPr/>
              <p:nvPr/>
            </p:nvSpPr>
            <p:spPr>
              <a:xfrm flipH="1" flipV="1">
                <a:off x="181883" y="-1"/>
                <a:ext cx="9095" cy="2747949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542" name="Shape 3542"/>
              <p:cNvSpPr/>
              <p:nvPr/>
            </p:nvSpPr>
            <p:spPr>
              <a:xfrm flipH="1" flipV="1">
                <a:off x="363765" y="-1"/>
                <a:ext cx="9095" cy="2747949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543" name="Shape 3543"/>
              <p:cNvSpPr/>
              <p:nvPr/>
            </p:nvSpPr>
            <p:spPr>
              <a:xfrm flipH="1" flipV="1">
                <a:off x="545648" y="-1"/>
                <a:ext cx="9095" cy="2747949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544" name="Shape 3544"/>
              <p:cNvSpPr/>
              <p:nvPr/>
            </p:nvSpPr>
            <p:spPr>
              <a:xfrm flipH="1" flipV="1">
                <a:off x="727531" y="-1"/>
                <a:ext cx="9095" cy="2747949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545" name="Shape 3545"/>
              <p:cNvSpPr/>
              <p:nvPr/>
            </p:nvSpPr>
            <p:spPr>
              <a:xfrm flipH="1" flipV="1">
                <a:off x="909413" y="-1"/>
                <a:ext cx="9095" cy="2747949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546" name="Shape 3546"/>
              <p:cNvSpPr/>
              <p:nvPr/>
            </p:nvSpPr>
            <p:spPr>
              <a:xfrm flipH="1" flipV="1">
                <a:off x="1091296" y="-1"/>
                <a:ext cx="9095" cy="2747949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547" name="Shape 3547"/>
              <p:cNvSpPr/>
              <p:nvPr/>
            </p:nvSpPr>
            <p:spPr>
              <a:xfrm flipH="1" flipV="1">
                <a:off x="1273179" y="-1"/>
                <a:ext cx="9095" cy="2747949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548" name="Shape 3548"/>
              <p:cNvSpPr/>
              <p:nvPr/>
            </p:nvSpPr>
            <p:spPr>
              <a:xfrm flipH="1" flipV="1">
                <a:off x="1455061" y="-1"/>
                <a:ext cx="9095" cy="2747949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549" name="Shape 3549"/>
              <p:cNvSpPr/>
              <p:nvPr/>
            </p:nvSpPr>
            <p:spPr>
              <a:xfrm flipH="1" flipV="1">
                <a:off x="1636944" y="-1"/>
                <a:ext cx="9095" cy="2747949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550" name="Shape 3550"/>
              <p:cNvSpPr/>
              <p:nvPr/>
            </p:nvSpPr>
            <p:spPr>
              <a:xfrm flipH="1" flipV="1">
                <a:off x="1818827" y="-1"/>
                <a:ext cx="9095" cy="2747949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551" name="Shape 3551"/>
              <p:cNvSpPr/>
              <p:nvPr/>
            </p:nvSpPr>
            <p:spPr>
              <a:xfrm flipH="1" flipV="1">
                <a:off x="2000709" y="-1"/>
                <a:ext cx="9095" cy="2747949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552" name="Shape 3552"/>
              <p:cNvSpPr/>
              <p:nvPr/>
            </p:nvSpPr>
            <p:spPr>
              <a:xfrm flipH="1" flipV="1">
                <a:off x="2191686" y="-1"/>
                <a:ext cx="9095" cy="2747949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553" name="Shape 3553"/>
              <p:cNvSpPr/>
              <p:nvPr/>
            </p:nvSpPr>
            <p:spPr>
              <a:xfrm flipH="1" flipV="1">
                <a:off x="2373569" y="-1"/>
                <a:ext cx="9095" cy="2747949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554" name="Shape 3554"/>
              <p:cNvSpPr/>
              <p:nvPr/>
            </p:nvSpPr>
            <p:spPr>
              <a:xfrm flipH="1" flipV="1">
                <a:off x="2555451" y="-1"/>
                <a:ext cx="9095" cy="2747949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555" name="Shape 3555"/>
              <p:cNvSpPr/>
              <p:nvPr/>
            </p:nvSpPr>
            <p:spPr>
              <a:xfrm flipH="1" flipV="1">
                <a:off x="2737334" y="-1"/>
                <a:ext cx="9095" cy="2747949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556" name="Shape 3556"/>
              <p:cNvSpPr/>
              <p:nvPr/>
            </p:nvSpPr>
            <p:spPr>
              <a:xfrm flipH="1" flipV="1">
                <a:off x="2919217" y="-1"/>
                <a:ext cx="9095" cy="2747949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557" name="Shape 3557"/>
              <p:cNvSpPr/>
              <p:nvPr/>
            </p:nvSpPr>
            <p:spPr>
              <a:xfrm flipH="1" flipV="1">
                <a:off x="3101099" y="-1"/>
                <a:ext cx="9095" cy="2747949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558" name="Shape 3558"/>
              <p:cNvSpPr/>
              <p:nvPr/>
            </p:nvSpPr>
            <p:spPr>
              <a:xfrm flipH="1" flipV="1">
                <a:off x="3282982" y="-1"/>
                <a:ext cx="9095" cy="2747949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</p:grpSp>
        <p:sp>
          <p:nvSpPr>
            <p:cNvPr id="3560" name="Shape 3560"/>
            <p:cNvSpPr/>
            <p:nvPr/>
          </p:nvSpPr>
          <p:spPr>
            <a:xfrm>
              <a:off x="355793" y="2632690"/>
              <a:ext cx="3555806" cy="1518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561" name="Shape 3561"/>
            <p:cNvSpPr/>
            <p:nvPr/>
          </p:nvSpPr>
          <p:spPr>
            <a:xfrm>
              <a:off x="355793" y="2450707"/>
              <a:ext cx="3555806" cy="1518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562" name="Shape 3562"/>
            <p:cNvSpPr/>
            <p:nvPr/>
          </p:nvSpPr>
          <p:spPr>
            <a:xfrm>
              <a:off x="355793" y="2268724"/>
              <a:ext cx="3555806" cy="1518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563" name="Shape 3563"/>
            <p:cNvSpPr/>
            <p:nvPr/>
          </p:nvSpPr>
          <p:spPr>
            <a:xfrm>
              <a:off x="355793" y="2086740"/>
              <a:ext cx="3555806" cy="1518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564" name="Shape 3564"/>
            <p:cNvSpPr/>
            <p:nvPr/>
          </p:nvSpPr>
          <p:spPr>
            <a:xfrm>
              <a:off x="355793" y="1904757"/>
              <a:ext cx="3555806" cy="1518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565" name="Shape 3565"/>
            <p:cNvSpPr/>
            <p:nvPr/>
          </p:nvSpPr>
          <p:spPr>
            <a:xfrm>
              <a:off x="355793" y="1722774"/>
              <a:ext cx="3555806" cy="1518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566" name="Shape 3566"/>
            <p:cNvSpPr/>
            <p:nvPr/>
          </p:nvSpPr>
          <p:spPr>
            <a:xfrm>
              <a:off x="355793" y="1540790"/>
              <a:ext cx="3555806" cy="1518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567" name="Shape 3567"/>
            <p:cNvSpPr/>
            <p:nvPr/>
          </p:nvSpPr>
          <p:spPr>
            <a:xfrm>
              <a:off x="355793" y="1367906"/>
              <a:ext cx="3555806" cy="1518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568" name="Shape 3568"/>
            <p:cNvSpPr/>
            <p:nvPr/>
          </p:nvSpPr>
          <p:spPr>
            <a:xfrm>
              <a:off x="355793" y="1185923"/>
              <a:ext cx="3555806" cy="1518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569" name="Shape 3569"/>
            <p:cNvSpPr/>
            <p:nvPr/>
          </p:nvSpPr>
          <p:spPr>
            <a:xfrm>
              <a:off x="355793" y="1003940"/>
              <a:ext cx="3555806" cy="1518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570" name="Shape 3570"/>
            <p:cNvSpPr/>
            <p:nvPr/>
          </p:nvSpPr>
          <p:spPr>
            <a:xfrm>
              <a:off x="355793" y="821956"/>
              <a:ext cx="3555806" cy="1518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571" name="Shape 3571"/>
            <p:cNvSpPr/>
            <p:nvPr/>
          </p:nvSpPr>
          <p:spPr>
            <a:xfrm>
              <a:off x="355793" y="639973"/>
              <a:ext cx="3555806" cy="1518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572" name="Shape 3572"/>
            <p:cNvSpPr/>
            <p:nvPr/>
          </p:nvSpPr>
          <p:spPr>
            <a:xfrm>
              <a:off x="355793" y="467089"/>
              <a:ext cx="3555806" cy="1518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573" name="Shape 3573"/>
            <p:cNvSpPr/>
            <p:nvPr/>
          </p:nvSpPr>
          <p:spPr>
            <a:xfrm>
              <a:off x="355793" y="2996657"/>
              <a:ext cx="3555806" cy="1518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574" name="Shape 3574"/>
            <p:cNvSpPr/>
            <p:nvPr/>
          </p:nvSpPr>
          <p:spPr>
            <a:xfrm>
              <a:off x="355793" y="2814674"/>
              <a:ext cx="3555806" cy="1518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3577" name="Group 3577"/>
            <p:cNvGrpSpPr/>
            <p:nvPr/>
          </p:nvGrpSpPr>
          <p:grpSpPr>
            <a:xfrm>
              <a:off x="495236" y="2245976"/>
              <a:ext cx="688123" cy="749166"/>
              <a:chOff x="0" y="0"/>
              <a:chExt cx="688121" cy="749164"/>
            </a:xfrm>
          </p:grpSpPr>
          <p:sp>
            <p:nvSpPr>
              <p:cNvPr id="3575" name="Shape 3575"/>
              <p:cNvSpPr/>
              <p:nvPr/>
            </p:nvSpPr>
            <p:spPr>
              <a:xfrm flipV="1">
                <a:off x="0" y="0"/>
                <a:ext cx="12115" cy="746742"/>
              </a:xfrm>
              <a:prstGeom prst="line">
                <a:avLst/>
              </a:prstGeom>
              <a:noFill/>
              <a:ln w="25400" cap="rnd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576" name="Shape 3576"/>
              <p:cNvSpPr/>
              <p:nvPr/>
            </p:nvSpPr>
            <p:spPr>
              <a:xfrm flipV="1">
                <a:off x="9691" y="746741"/>
                <a:ext cx="678431" cy="2424"/>
              </a:xfrm>
              <a:prstGeom prst="line">
                <a:avLst/>
              </a:prstGeom>
              <a:noFill/>
              <a:ln w="25400" cap="rnd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</p:grpSp>
        <p:sp>
          <p:nvSpPr>
            <p:cNvPr id="3578" name="Shape 3578"/>
            <p:cNvSpPr/>
            <p:nvPr/>
          </p:nvSpPr>
          <p:spPr>
            <a:xfrm>
              <a:off x="346699" y="3060351"/>
              <a:ext cx="2879809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/>
              <a:r>
                <a:rPr sz="1600"/>
                <a:t>0    </a:t>
              </a:r>
              <a:r>
                <a:rPr sz="800"/>
                <a:t> </a:t>
              </a:r>
              <a:r>
                <a:rPr sz="1600"/>
                <a:t>2    </a:t>
              </a:r>
              <a:r>
                <a:rPr sz="800"/>
                <a:t> </a:t>
              </a:r>
              <a:r>
                <a:rPr sz="1600"/>
                <a:t>4    </a:t>
              </a:r>
              <a:r>
                <a:rPr sz="800"/>
                <a:t> </a:t>
              </a:r>
              <a:r>
                <a:rPr sz="1600"/>
                <a:t>6    </a:t>
              </a:r>
              <a:r>
                <a:rPr sz="800"/>
                <a:t> </a:t>
              </a:r>
              <a:r>
                <a:rPr sz="1600"/>
                <a:t>8   10   12 …</a:t>
              </a:r>
            </a:p>
          </p:txBody>
        </p:sp>
        <p:sp>
          <p:nvSpPr>
            <p:cNvPr id="3579" name="Shape 3579"/>
            <p:cNvSpPr/>
            <p:nvPr/>
          </p:nvSpPr>
          <p:spPr>
            <a:xfrm rot="16200000">
              <a:off x="-1202010" y="1551671"/>
              <a:ext cx="2879886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600"/>
              </a:lvl1pPr>
            </a:lstStyle>
            <a:p>
              <a:pPr lvl="0">
                <a:defRPr sz="1800"/>
              </a:pPr>
              <a:r>
                <a:rPr sz="1600"/>
                <a:t>0     2    4    6    8   10   12 …</a:t>
              </a:r>
            </a:p>
          </p:txBody>
        </p:sp>
        <p:sp>
          <p:nvSpPr>
            <p:cNvPr id="3580" name="Shape 3580"/>
            <p:cNvSpPr/>
            <p:nvPr/>
          </p:nvSpPr>
          <p:spPr>
            <a:xfrm>
              <a:off x="3188616" y="3004239"/>
              <a:ext cx="341030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400"/>
              </a:lvl1pPr>
            </a:lstStyle>
            <a:p>
              <a:pPr lvl="0">
                <a:defRPr sz="1800"/>
              </a:pPr>
              <a:r>
                <a:rPr sz="2400"/>
                <a:t>u</a:t>
              </a:r>
            </a:p>
          </p:txBody>
        </p:sp>
        <p:sp>
          <p:nvSpPr>
            <p:cNvPr id="3581" name="Shape 3581"/>
            <p:cNvSpPr/>
            <p:nvPr/>
          </p:nvSpPr>
          <p:spPr>
            <a:xfrm rot="16200000">
              <a:off x="9253" y="-9254"/>
              <a:ext cx="418562" cy="4370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400"/>
              </a:lvl1pPr>
            </a:lstStyle>
            <a:p>
              <a:pPr lvl="0">
                <a:defRPr sz="1800"/>
              </a:pPr>
              <a:r>
                <a:rPr sz="2400"/>
                <a:t>v</a:t>
              </a:r>
            </a:p>
          </p:txBody>
        </p:sp>
      </p:grpSp>
      <p:grpSp>
        <p:nvGrpSpPr>
          <p:cNvPr id="3586" name="Group 3586"/>
          <p:cNvGrpSpPr/>
          <p:nvPr/>
        </p:nvGrpSpPr>
        <p:grpSpPr>
          <a:xfrm>
            <a:off x="5830888" y="3587750"/>
            <a:ext cx="938212" cy="966788"/>
            <a:chOff x="0" y="0"/>
            <a:chExt cx="938210" cy="966786"/>
          </a:xfrm>
        </p:grpSpPr>
        <p:sp>
          <p:nvSpPr>
            <p:cNvPr id="3583" name="Shape 3583"/>
            <p:cNvSpPr/>
            <p:nvPr/>
          </p:nvSpPr>
          <p:spPr>
            <a:xfrm flipV="1">
              <a:off x="354711" y="0"/>
              <a:ext cx="10701" cy="632197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584" name="Shape 3584"/>
            <p:cNvSpPr/>
            <p:nvPr/>
          </p:nvSpPr>
          <p:spPr>
            <a:xfrm flipV="1">
              <a:off x="362427" y="631373"/>
              <a:ext cx="575785" cy="2364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585" name="Shape 3585"/>
            <p:cNvSpPr/>
            <p:nvPr/>
          </p:nvSpPr>
          <p:spPr>
            <a:xfrm flipH="1">
              <a:off x="0" y="638946"/>
              <a:ext cx="350581" cy="327842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</p:spTree>
  </p:cSld>
  <p:clrMapOvr>
    <a:masterClrMapping/>
  </p:clrMapOvr>
  <p:transition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8" name="Shape 3588"/>
          <p:cNvSpPr/>
          <p:nvPr/>
        </p:nvSpPr>
        <p:spPr>
          <a:xfrm>
            <a:off x="462489" y="4648200"/>
            <a:ext cx="6126064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/>
            <a:r>
              <a:rPr b="1"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Mesh Generation and Optimization Group</a:t>
            </a:r>
            <a:r>
              <a:rPr sz="1400">
                <a:solidFill>
                  <a:srgbClr val="1E70BD"/>
                </a:solidFill>
                <a:latin typeface="Gill Sans"/>
                <a:ea typeface="Gill Sans"/>
                <a:cs typeface="Gill Sans"/>
                <a:sym typeface="Gill Sans"/>
              </a:rPr>
              <a:t>  |  Prof. Dr. David Bommes</a:t>
            </a:r>
          </a:p>
        </p:txBody>
      </p:sp>
      <p:sp>
        <p:nvSpPr>
          <p:cNvPr id="3589" name="Shape 3589"/>
          <p:cNvSpPr/>
          <p:nvPr/>
        </p:nvSpPr>
        <p:spPr>
          <a:xfrm>
            <a:off x="152400" y="4880029"/>
            <a:ext cx="220134" cy="312367"/>
          </a:xfrm>
          <a:prstGeom prst="roundRect">
            <a:avLst>
              <a:gd name="adj" fmla="val 15244"/>
            </a:avLst>
          </a:prstGeom>
          <a:solidFill>
            <a:srgbClr val="1F71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3592" name="Group 3592"/>
          <p:cNvGrpSpPr/>
          <p:nvPr/>
        </p:nvGrpSpPr>
        <p:grpSpPr>
          <a:xfrm>
            <a:off x="7387231" y="4794656"/>
            <a:ext cx="1711922" cy="317754"/>
            <a:chOff x="0" y="0"/>
            <a:chExt cx="1711921" cy="317752"/>
          </a:xfrm>
        </p:grpSpPr>
        <p:pic>
          <p:nvPicPr>
            <p:cNvPr id="3590" name="VCI_Logo_crop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5384" y="0"/>
              <a:ext cx="1196538" cy="317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91" name="AICES-logo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37"/>
              <a:ext cx="364783" cy="281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93" name="Shape 3593"/>
          <p:cNvSpPr/>
          <p:nvPr/>
        </p:nvSpPr>
        <p:spPr>
          <a:xfrm>
            <a:off x="168473" y="165100"/>
            <a:ext cx="9426377" cy="458519"/>
          </a:xfrm>
          <a:prstGeom prst="roundRect">
            <a:avLst>
              <a:gd name="adj" fmla="val 9705"/>
            </a:avLst>
          </a:prstGeom>
          <a:solidFill>
            <a:srgbClr val="1E70B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594" name="Shape 359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FFFFFF"/>
                </a:solidFill>
              </a:rPr>
              <a:t>Base Idea</a:t>
            </a:r>
          </a:p>
        </p:txBody>
      </p:sp>
      <p:sp>
        <p:nvSpPr>
          <p:cNvPr id="3595" name="Shape 3595"/>
          <p:cNvSpPr/>
          <p:nvPr/>
        </p:nvSpPr>
        <p:spPr>
          <a:xfrm>
            <a:off x="4276725" y="1837197"/>
            <a:ext cx="1314450" cy="1551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3596" name="Shape 3596"/>
          <p:cNvSpPr/>
          <p:nvPr/>
        </p:nvSpPr>
        <p:spPr>
          <a:xfrm>
            <a:off x="4791075" y="1163637"/>
            <a:ext cx="231165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solidFill>
                  <a:srgbClr val="1C467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1C4672"/>
                </a:solidFill>
              </a:rPr>
              <a:t>f</a:t>
            </a:r>
          </a:p>
        </p:txBody>
      </p:sp>
      <p:grpSp>
        <p:nvGrpSpPr>
          <p:cNvPr id="3640" name="Group 3640"/>
          <p:cNvGrpSpPr/>
          <p:nvPr/>
        </p:nvGrpSpPr>
        <p:grpSpPr>
          <a:xfrm>
            <a:off x="66675" y="793750"/>
            <a:ext cx="3911600" cy="3441309"/>
            <a:chOff x="0" y="0"/>
            <a:chExt cx="3911598" cy="3441308"/>
          </a:xfrm>
        </p:grpSpPr>
        <p:pic>
          <p:nvPicPr>
            <p:cNvPr id="3597" name="image47.png" descr="Z:\projects\conferences\siggraph09\final_talk\screenshots\face_param_nb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66474" y="530783"/>
              <a:ext cx="3126867" cy="23688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617" name="Group 3617"/>
            <p:cNvGrpSpPr/>
            <p:nvPr/>
          </p:nvGrpSpPr>
          <p:grpSpPr>
            <a:xfrm>
              <a:off x="483111" y="357898"/>
              <a:ext cx="3292077" cy="2747949"/>
              <a:chOff x="0" y="0"/>
              <a:chExt cx="3292076" cy="2747947"/>
            </a:xfrm>
          </p:grpSpPr>
          <p:sp>
            <p:nvSpPr>
              <p:cNvPr id="3598" name="Shape 3598"/>
              <p:cNvSpPr/>
              <p:nvPr/>
            </p:nvSpPr>
            <p:spPr>
              <a:xfrm flipH="1" flipV="1">
                <a:off x="0" y="-1"/>
                <a:ext cx="9095" cy="2747949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599" name="Shape 3599"/>
              <p:cNvSpPr/>
              <p:nvPr/>
            </p:nvSpPr>
            <p:spPr>
              <a:xfrm flipH="1" flipV="1">
                <a:off x="181883" y="-1"/>
                <a:ext cx="9095" cy="2747949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600" name="Shape 3600"/>
              <p:cNvSpPr/>
              <p:nvPr/>
            </p:nvSpPr>
            <p:spPr>
              <a:xfrm flipH="1" flipV="1">
                <a:off x="363765" y="-1"/>
                <a:ext cx="9095" cy="2747949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601" name="Shape 3601"/>
              <p:cNvSpPr/>
              <p:nvPr/>
            </p:nvSpPr>
            <p:spPr>
              <a:xfrm flipH="1" flipV="1">
                <a:off x="545648" y="-1"/>
                <a:ext cx="9095" cy="2747949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602" name="Shape 3602"/>
              <p:cNvSpPr/>
              <p:nvPr/>
            </p:nvSpPr>
            <p:spPr>
              <a:xfrm flipH="1" flipV="1">
                <a:off x="727531" y="-1"/>
                <a:ext cx="9095" cy="2747949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603" name="Shape 3603"/>
              <p:cNvSpPr/>
              <p:nvPr/>
            </p:nvSpPr>
            <p:spPr>
              <a:xfrm flipH="1" flipV="1">
                <a:off x="909413" y="-1"/>
                <a:ext cx="9095" cy="2747949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604" name="Shape 3604"/>
              <p:cNvSpPr/>
              <p:nvPr/>
            </p:nvSpPr>
            <p:spPr>
              <a:xfrm flipH="1" flipV="1">
                <a:off x="1091296" y="-1"/>
                <a:ext cx="9095" cy="2747949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605" name="Shape 3605"/>
              <p:cNvSpPr/>
              <p:nvPr/>
            </p:nvSpPr>
            <p:spPr>
              <a:xfrm flipH="1" flipV="1">
                <a:off x="1273179" y="-1"/>
                <a:ext cx="9095" cy="2747949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606" name="Shape 3606"/>
              <p:cNvSpPr/>
              <p:nvPr/>
            </p:nvSpPr>
            <p:spPr>
              <a:xfrm flipH="1" flipV="1">
                <a:off x="1455061" y="-1"/>
                <a:ext cx="9095" cy="2747949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607" name="Shape 3607"/>
              <p:cNvSpPr/>
              <p:nvPr/>
            </p:nvSpPr>
            <p:spPr>
              <a:xfrm flipH="1" flipV="1">
                <a:off x="1636944" y="-1"/>
                <a:ext cx="9095" cy="2747949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608" name="Shape 3608"/>
              <p:cNvSpPr/>
              <p:nvPr/>
            </p:nvSpPr>
            <p:spPr>
              <a:xfrm flipH="1" flipV="1">
                <a:off x="1818827" y="-1"/>
                <a:ext cx="9095" cy="2747949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609" name="Shape 3609"/>
              <p:cNvSpPr/>
              <p:nvPr/>
            </p:nvSpPr>
            <p:spPr>
              <a:xfrm flipH="1" flipV="1">
                <a:off x="2000709" y="-1"/>
                <a:ext cx="9095" cy="2747949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610" name="Shape 3610"/>
              <p:cNvSpPr/>
              <p:nvPr/>
            </p:nvSpPr>
            <p:spPr>
              <a:xfrm flipH="1" flipV="1">
                <a:off x="2191686" y="-1"/>
                <a:ext cx="9095" cy="2747949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611" name="Shape 3611"/>
              <p:cNvSpPr/>
              <p:nvPr/>
            </p:nvSpPr>
            <p:spPr>
              <a:xfrm flipH="1" flipV="1">
                <a:off x="2373569" y="-1"/>
                <a:ext cx="9095" cy="2747949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612" name="Shape 3612"/>
              <p:cNvSpPr/>
              <p:nvPr/>
            </p:nvSpPr>
            <p:spPr>
              <a:xfrm flipH="1" flipV="1">
                <a:off x="2555451" y="-1"/>
                <a:ext cx="9095" cy="2747949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613" name="Shape 3613"/>
              <p:cNvSpPr/>
              <p:nvPr/>
            </p:nvSpPr>
            <p:spPr>
              <a:xfrm flipH="1" flipV="1">
                <a:off x="2737334" y="-1"/>
                <a:ext cx="9095" cy="2747949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614" name="Shape 3614"/>
              <p:cNvSpPr/>
              <p:nvPr/>
            </p:nvSpPr>
            <p:spPr>
              <a:xfrm flipH="1" flipV="1">
                <a:off x="2919217" y="-1"/>
                <a:ext cx="9095" cy="2747949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615" name="Shape 3615"/>
              <p:cNvSpPr/>
              <p:nvPr/>
            </p:nvSpPr>
            <p:spPr>
              <a:xfrm flipH="1" flipV="1">
                <a:off x="3101099" y="-1"/>
                <a:ext cx="9095" cy="2747949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616" name="Shape 3616"/>
              <p:cNvSpPr/>
              <p:nvPr/>
            </p:nvSpPr>
            <p:spPr>
              <a:xfrm flipH="1" flipV="1">
                <a:off x="3282982" y="-1"/>
                <a:ext cx="9095" cy="2747949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</p:grpSp>
        <p:sp>
          <p:nvSpPr>
            <p:cNvPr id="3618" name="Shape 3618"/>
            <p:cNvSpPr/>
            <p:nvPr/>
          </p:nvSpPr>
          <p:spPr>
            <a:xfrm>
              <a:off x="355793" y="2632690"/>
              <a:ext cx="3555806" cy="1518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619" name="Shape 3619"/>
            <p:cNvSpPr/>
            <p:nvPr/>
          </p:nvSpPr>
          <p:spPr>
            <a:xfrm>
              <a:off x="355793" y="2450707"/>
              <a:ext cx="3555806" cy="1518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620" name="Shape 3620"/>
            <p:cNvSpPr/>
            <p:nvPr/>
          </p:nvSpPr>
          <p:spPr>
            <a:xfrm>
              <a:off x="355793" y="2268724"/>
              <a:ext cx="3555806" cy="1518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621" name="Shape 3621"/>
            <p:cNvSpPr/>
            <p:nvPr/>
          </p:nvSpPr>
          <p:spPr>
            <a:xfrm>
              <a:off x="355793" y="2086740"/>
              <a:ext cx="3555806" cy="1518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622" name="Shape 3622"/>
            <p:cNvSpPr/>
            <p:nvPr/>
          </p:nvSpPr>
          <p:spPr>
            <a:xfrm>
              <a:off x="355793" y="1904757"/>
              <a:ext cx="3555806" cy="1518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623" name="Shape 3623"/>
            <p:cNvSpPr/>
            <p:nvPr/>
          </p:nvSpPr>
          <p:spPr>
            <a:xfrm>
              <a:off x="355793" y="1722774"/>
              <a:ext cx="3555806" cy="1518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624" name="Shape 3624"/>
            <p:cNvSpPr/>
            <p:nvPr/>
          </p:nvSpPr>
          <p:spPr>
            <a:xfrm>
              <a:off x="355793" y="1540790"/>
              <a:ext cx="3555806" cy="1518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625" name="Shape 3625"/>
            <p:cNvSpPr/>
            <p:nvPr/>
          </p:nvSpPr>
          <p:spPr>
            <a:xfrm>
              <a:off x="355793" y="1367906"/>
              <a:ext cx="3555806" cy="1518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626" name="Shape 3626"/>
            <p:cNvSpPr/>
            <p:nvPr/>
          </p:nvSpPr>
          <p:spPr>
            <a:xfrm>
              <a:off x="355793" y="1185923"/>
              <a:ext cx="3555806" cy="1518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627" name="Shape 3627"/>
            <p:cNvSpPr/>
            <p:nvPr/>
          </p:nvSpPr>
          <p:spPr>
            <a:xfrm>
              <a:off x="355793" y="1003940"/>
              <a:ext cx="3555806" cy="1518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628" name="Shape 3628"/>
            <p:cNvSpPr/>
            <p:nvPr/>
          </p:nvSpPr>
          <p:spPr>
            <a:xfrm>
              <a:off x="355793" y="821956"/>
              <a:ext cx="3555806" cy="1518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629" name="Shape 3629"/>
            <p:cNvSpPr/>
            <p:nvPr/>
          </p:nvSpPr>
          <p:spPr>
            <a:xfrm>
              <a:off x="355793" y="639973"/>
              <a:ext cx="3555806" cy="1518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630" name="Shape 3630"/>
            <p:cNvSpPr/>
            <p:nvPr/>
          </p:nvSpPr>
          <p:spPr>
            <a:xfrm>
              <a:off x="355793" y="467089"/>
              <a:ext cx="3555806" cy="1518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631" name="Shape 3631"/>
            <p:cNvSpPr/>
            <p:nvPr/>
          </p:nvSpPr>
          <p:spPr>
            <a:xfrm>
              <a:off x="355793" y="2996657"/>
              <a:ext cx="3555806" cy="1518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632" name="Shape 3632"/>
            <p:cNvSpPr/>
            <p:nvPr/>
          </p:nvSpPr>
          <p:spPr>
            <a:xfrm>
              <a:off x="355793" y="2814674"/>
              <a:ext cx="3555806" cy="1518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3635" name="Group 3635"/>
            <p:cNvGrpSpPr/>
            <p:nvPr/>
          </p:nvGrpSpPr>
          <p:grpSpPr>
            <a:xfrm>
              <a:off x="495236" y="2245976"/>
              <a:ext cx="688123" cy="749166"/>
              <a:chOff x="0" y="0"/>
              <a:chExt cx="688121" cy="749164"/>
            </a:xfrm>
          </p:grpSpPr>
          <p:sp>
            <p:nvSpPr>
              <p:cNvPr id="3633" name="Shape 3633"/>
              <p:cNvSpPr/>
              <p:nvPr/>
            </p:nvSpPr>
            <p:spPr>
              <a:xfrm flipV="1">
                <a:off x="0" y="0"/>
                <a:ext cx="12115" cy="746742"/>
              </a:xfrm>
              <a:prstGeom prst="line">
                <a:avLst/>
              </a:prstGeom>
              <a:noFill/>
              <a:ln w="25400" cap="rnd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634" name="Shape 3634"/>
              <p:cNvSpPr/>
              <p:nvPr/>
            </p:nvSpPr>
            <p:spPr>
              <a:xfrm flipV="1">
                <a:off x="9691" y="746741"/>
                <a:ext cx="678431" cy="2424"/>
              </a:xfrm>
              <a:prstGeom prst="line">
                <a:avLst/>
              </a:prstGeom>
              <a:noFill/>
              <a:ln w="25400" cap="rnd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</p:grpSp>
        <p:sp>
          <p:nvSpPr>
            <p:cNvPr id="3636" name="Shape 3636"/>
            <p:cNvSpPr/>
            <p:nvPr/>
          </p:nvSpPr>
          <p:spPr>
            <a:xfrm>
              <a:off x="346699" y="3060351"/>
              <a:ext cx="2879809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/>
              <a:r>
                <a:rPr sz="1600"/>
                <a:t>0    </a:t>
              </a:r>
              <a:r>
                <a:rPr sz="800"/>
                <a:t> </a:t>
              </a:r>
              <a:r>
                <a:rPr sz="1600"/>
                <a:t>2    </a:t>
              </a:r>
              <a:r>
                <a:rPr sz="800"/>
                <a:t> </a:t>
              </a:r>
              <a:r>
                <a:rPr sz="1600"/>
                <a:t>4    </a:t>
              </a:r>
              <a:r>
                <a:rPr sz="800"/>
                <a:t> </a:t>
              </a:r>
              <a:r>
                <a:rPr sz="1600"/>
                <a:t>6    </a:t>
              </a:r>
              <a:r>
                <a:rPr sz="800"/>
                <a:t> </a:t>
              </a:r>
              <a:r>
                <a:rPr sz="1600"/>
                <a:t>8   10   12 …</a:t>
              </a:r>
            </a:p>
          </p:txBody>
        </p:sp>
        <p:sp>
          <p:nvSpPr>
            <p:cNvPr id="3637" name="Shape 3637"/>
            <p:cNvSpPr/>
            <p:nvPr/>
          </p:nvSpPr>
          <p:spPr>
            <a:xfrm rot="16200000">
              <a:off x="-1202010" y="1551671"/>
              <a:ext cx="2879886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600"/>
              </a:lvl1pPr>
            </a:lstStyle>
            <a:p>
              <a:pPr lvl="0">
                <a:defRPr sz="1800"/>
              </a:pPr>
              <a:r>
                <a:rPr sz="1600"/>
                <a:t>0     2    4    6    8   10   12 …</a:t>
              </a:r>
            </a:p>
          </p:txBody>
        </p:sp>
        <p:sp>
          <p:nvSpPr>
            <p:cNvPr id="3638" name="Shape 3638"/>
            <p:cNvSpPr/>
            <p:nvPr/>
          </p:nvSpPr>
          <p:spPr>
            <a:xfrm>
              <a:off x="3188616" y="3004239"/>
              <a:ext cx="341030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400"/>
              </a:lvl1pPr>
            </a:lstStyle>
            <a:p>
              <a:pPr lvl="0">
                <a:defRPr sz="1800"/>
              </a:pPr>
              <a:r>
                <a:rPr sz="2400"/>
                <a:t>u</a:t>
              </a:r>
            </a:p>
          </p:txBody>
        </p:sp>
        <p:sp>
          <p:nvSpPr>
            <p:cNvPr id="3639" name="Shape 3639"/>
            <p:cNvSpPr/>
            <p:nvPr/>
          </p:nvSpPr>
          <p:spPr>
            <a:xfrm rot="16200000">
              <a:off x="9253" y="-9254"/>
              <a:ext cx="418562" cy="4370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400"/>
              </a:lvl1pPr>
            </a:lstStyle>
            <a:p>
              <a:pPr lvl="0">
                <a:defRPr sz="1800"/>
              </a:pPr>
              <a:r>
                <a:rPr sz="2400"/>
                <a:t>v</a:t>
              </a:r>
            </a:p>
          </p:txBody>
        </p:sp>
      </p:grpSp>
      <p:pic>
        <p:nvPicPr>
          <p:cNvPr id="3641" name="image48.png" descr="Z:\projects\conferences\siggraph09\final_talk\screenshots\face_nb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72200" y="925512"/>
            <a:ext cx="2763839" cy="3322639"/>
          </a:xfrm>
          <a:prstGeom prst="rect">
            <a:avLst/>
          </a:prstGeom>
          <a:ln w="12700">
            <a:miter lim="400000"/>
          </a:ln>
        </p:spPr>
      </p:pic>
      <p:sp>
        <p:nvSpPr>
          <p:cNvPr id="3642" name="Shape 3642"/>
          <p:cNvSpPr/>
          <p:nvPr/>
        </p:nvSpPr>
        <p:spPr>
          <a:xfrm rot="10800000">
            <a:off x="4305300" y="2624138"/>
            <a:ext cx="1314450" cy="1551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6" fill="norm" stroke="1" extrusionOk="0">
                <a:moveTo>
                  <a:pt x="21600" y="21106"/>
                </a:moveTo>
                <a:cubicBezTo>
                  <a:pt x="18535" y="3223"/>
                  <a:pt x="13617" y="628"/>
                  <a:pt x="10017" y="67"/>
                </a:cubicBezTo>
                <a:cubicBezTo>
                  <a:pt x="6417" y="-494"/>
                  <a:pt x="4239" y="2247"/>
                  <a:pt x="0" y="17740"/>
                </a:cubicBezTo>
              </a:path>
            </a:pathLst>
          </a:custGeom>
          <a:ln w="50800">
            <a:solidFill>
              <a:srgbClr val="1C4672"/>
            </a:solidFill>
            <a:round/>
            <a:tailEnd type="triangle"/>
          </a:ln>
        </p:spPr>
        <p:txBody>
          <a:bodyPr lIns="0" tIns="0" rIns="0" bIns="0"/>
          <a:lstStyle/>
          <a:p>
            <a:pPr lvl="0">
              <a:defRPr>
                <a:solidFill>
                  <a:srgbClr val="1C4672"/>
                </a:solidFill>
              </a:defRPr>
            </a:pPr>
          </a:p>
        </p:txBody>
      </p:sp>
      <p:sp>
        <p:nvSpPr>
          <p:cNvPr id="3643" name="Shape 3643"/>
          <p:cNvSpPr/>
          <p:nvPr/>
        </p:nvSpPr>
        <p:spPr>
          <a:xfrm>
            <a:off x="4810125" y="2840038"/>
            <a:ext cx="565694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3600">
                <a:solidFill>
                  <a:srgbClr val="1C4672"/>
                </a:solidFill>
              </a:rPr>
              <a:t>f</a:t>
            </a:r>
            <a:r>
              <a:rPr>
                <a:solidFill>
                  <a:srgbClr val="1C4672"/>
                </a:solidFill>
              </a:rPr>
              <a:t> </a:t>
            </a:r>
            <a:r>
              <a:rPr baseline="30000" sz="3600">
                <a:solidFill>
                  <a:srgbClr val="1C4672"/>
                </a:solidFill>
              </a:rPr>
              <a:t>-1</a:t>
            </a:r>
          </a:p>
        </p:txBody>
      </p:sp>
      <p:grpSp>
        <p:nvGrpSpPr>
          <p:cNvPr id="3647" name="Group 3647"/>
          <p:cNvGrpSpPr/>
          <p:nvPr/>
        </p:nvGrpSpPr>
        <p:grpSpPr>
          <a:xfrm>
            <a:off x="5830888" y="3587750"/>
            <a:ext cx="938212" cy="966788"/>
            <a:chOff x="0" y="0"/>
            <a:chExt cx="938210" cy="966786"/>
          </a:xfrm>
        </p:grpSpPr>
        <p:sp>
          <p:nvSpPr>
            <p:cNvPr id="3644" name="Shape 3644"/>
            <p:cNvSpPr/>
            <p:nvPr/>
          </p:nvSpPr>
          <p:spPr>
            <a:xfrm flipV="1">
              <a:off x="354711" y="0"/>
              <a:ext cx="10701" cy="632197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645" name="Shape 3645"/>
            <p:cNvSpPr/>
            <p:nvPr/>
          </p:nvSpPr>
          <p:spPr>
            <a:xfrm flipV="1">
              <a:off x="362427" y="631373"/>
              <a:ext cx="575785" cy="2364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3646" name="Shape 3646"/>
            <p:cNvSpPr/>
            <p:nvPr/>
          </p:nvSpPr>
          <p:spPr>
            <a:xfrm flipH="1">
              <a:off x="0" y="638946"/>
              <a:ext cx="350581" cy="327842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</p:spTree>
  </p:cSld>
  <p:clrMapOvr>
    <a:masterClrMapping/>
  </p:clrMapOvr>
  <p:transition spd="med" advClick="1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9" name="Shape 3649"/>
          <p:cNvSpPr/>
          <p:nvPr/>
        </p:nvSpPr>
        <p:spPr>
          <a:xfrm>
            <a:off x="784224" y="1504950"/>
            <a:ext cx="7573965" cy="159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>
            <a:spAutoFit/>
          </a:bodyPr>
          <a:lstStyle/>
          <a:p>
            <a:pPr lvl="0" algn="ctr"/>
            <a:r>
              <a:rPr sz="4800">
                <a:solidFill>
                  <a:srgbClr val="446FB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Integer-Grid Maps</a:t>
            </a:r>
            <a:endParaRPr sz="4800">
              <a:solidFill>
                <a:srgbClr val="446FBA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ctr"/>
            <a:r>
              <a:rPr sz="4800">
                <a:solidFill>
                  <a:srgbClr val="446FB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(IGM)</a:t>
            </a:r>
          </a:p>
        </p:txBody>
      </p:sp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C4672"/>
      </a:accent1>
      <a:accent2>
        <a:srgbClr val="9DC107"/>
      </a:accent2>
      <a:accent3>
        <a:srgbClr val="8F8F8F"/>
      </a:accent3>
      <a:accent4>
        <a:srgbClr val="707070"/>
      </a:accent4>
      <a:accent5>
        <a:srgbClr val="86717F"/>
      </a:accent5>
      <a:accent6>
        <a:srgbClr val="EC7528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1C4672"/>
          </a:solidFill>
          <a:prstDash val="solid"/>
          <a:bevel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1C4672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C4672"/>
      </a:accent1>
      <a:accent2>
        <a:srgbClr val="9DC107"/>
      </a:accent2>
      <a:accent3>
        <a:srgbClr val="8F8F8F"/>
      </a:accent3>
      <a:accent4>
        <a:srgbClr val="707070"/>
      </a:accent4>
      <a:accent5>
        <a:srgbClr val="86717F"/>
      </a:accent5>
      <a:accent6>
        <a:srgbClr val="EC7528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1C4672"/>
          </a:solidFill>
          <a:prstDash val="solid"/>
          <a:bevel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1C4672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