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media1.mov" ContentType="video/unknown"/>
  <Override PartName="/ppt/media/media2.mov" ContentType="video/unknown"/>
  <Override PartName="/ppt/media/media3.mov" ContentType="video/unknown"/>
  <Override PartName="/ppt/media/image1.jpeg" ContentType="image/jpeg"/>
  <Override PartName="/ppt/media/media4.mov" ContentType="video/unknown"/>
  <Override PartName="/ppt/media/media5.mov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Gill Sans"/>
      </a:defRPr>
    </a:lvl1pPr>
    <a:lvl2pPr indent="342900" algn="ctr" defTabSz="584200">
      <a:defRPr sz="4200">
        <a:latin typeface="+mn-lt"/>
        <a:ea typeface="+mn-ea"/>
        <a:cs typeface="+mn-cs"/>
        <a:sym typeface="Gill Sans"/>
      </a:defRPr>
    </a:lvl2pPr>
    <a:lvl3pPr indent="685800" algn="ctr" defTabSz="584200">
      <a:defRPr sz="4200"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400">
          <a:latin typeface="+mn-lt"/>
          <a:ea typeface="+mn-ea"/>
          <a:cs typeface="+mn-cs"/>
          <a:sym typeface="Gill Sans"/>
        </a:defRPr>
      </a:lvl1pPr>
      <a:lvl2pPr indent="228600" algn="ctr" defTabSz="584200">
        <a:defRPr sz="8400">
          <a:latin typeface="+mn-lt"/>
          <a:ea typeface="+mn-ea"/>
          <a:cs typeface="+mn-cs"/>
          <a:sym typeface="Gill Sans"/>
        </a:defRPr>
      </a:lvl2pPr>
      <a:lvl3pPr indent="457200" algn="ctr" defTabSz="584200">
        <a:defRPr sz="8400">
          <a:latin typeface="+mn-lt"/>
          <a:ea typeface="+mn-ea"/>
          <a:cs typeface="+mn-cs"/>
          <a:sym typeface="Gill Sans"/>
        </a:defRPr>
      </a:lvl3pPr>
      <a:lvl4pPr indent="685800" algn="ctr" defTabSz="584200">
        <a:defRPr sz="8400">
          <a:latin typeface="+mn-lt"/>
          <a:ea typeface="+mn-ea"/>
          <a:cs typeface="+mn-cs"/>
          <a:sym typeface="Gill Sans"/>
        </a:defRPr>
      </a:lvl4pPr>
      <a:lvl5pPr indent="914400" algn="ctr" defTabSz="584200">
        <a:defRPr sz="8400">
          <a:latin typeface="+mn-lt"/>
          <a:ea typeface="+mn-ea"/>
          <a:cs typeface="+mn-cs"/>
          <a:sym typeface="Gill Sans"/>
        </a:defRPr>
      </a:lvl5pPr>
      <a:lvl6pPr indent="1143000" algn="ctr" defTabSz="584200">
        <a:defRPr sz="8400">
          <a:latin typeface="+mn-lt"/>
          <a:ea typeface="+mn-ea"/>
          <a:cs typeface="+mn-cs"/>
          <a:sym typeface="Gill Sans"/>
        </a:defRPr>
      </a:lvl6pPr>
      <a:lvl7pPr indent="1371600" algn="ctr" defTabSz="584200">
        <a:defRPr sz="8400">
          <a:latin typeface="+mn-lt"/>
          <a:ea typeface="+mn-ea"/>
          <a:cs typeface="+mn-cs"/>
          <a:sym typeface="Gill Sans"/>
        </a:defRPr>
      </a:lvl7pPr>
      <a:lvl8pPr indent="1600200" algn="ctr" defTabSz="584200">
        <a:defRPr sz="8400">
          <a:latin typeface="+mn-lt"/>
          <a:ea typeface="+mn-ea"/>
          <a:cs typeface="+mn-cs"/>
          <a:sym typeface="Gill Sans"/>
        </a:defRPr>
      </a:lvl8pPr>
      <a:lvl9pPr indent="1828800" algn="ctr" defTabSz="584200">
        <a:defRPr sz="8400"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1pPr>
      <a:lvl2pPr marL="1333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2pPr>
      <a:lvl3pPr marL="1778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3pPr>
      <a:lvl4pPr marL="2222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4pPr>
      <a:lvl5pPr marL="2667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5pPr>
      <a:lvl6pPr marL="30226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6pPr>
      <a:lvl7pPr marL="33782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7pPr>
      <a:lvl8pPr marL="37338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8pPr>
      <a:lvl9pPr marL="40894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
</file>

<file path=ppt/slides/_rels/slide10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3.png"/><Relationship Id="rId3" Type="http://schemas.openxmlformats.org/officeDocument/2006/relationships/image" Target="../media/image215.png"/><Relationship Id="rId4" Type="http://schemas.openxmlformats.org/officeDocument/2006/relationships/image" Target="../media/image101.png"/></Relationships>

</file>

<file path=ppt/slides/_rels/slide10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eynmanlectures.caltech.edu/II_19.html" TargetMode="External"/></Relationships>

</file>

<file path=ppt/slides/_rels/slide10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1.png"/><Relationship Id="rId3" Type="http://schemas.openxmlformats.org/officeDocument/2006/relationships/image" Target="../media/image232.png"/><Relationship Id="rId4" Type="http://schemas.openxmlformats.org/officeDocument/2006/relationships/image" Target="../media/image23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6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8.png"/><Relationship Id="rId11" Type="http://schemas.openxmlformats.org/officeDocument/2006/relationships/image" Target="../media/image20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8.png"/><Relationship Id="rId9" Type="http://schemas.openxmlformats.org/officeDocument/2006/relationships/image" Target="../media/image20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8.png"/><Relationship Id="rId9" Type="http://schemas.openxmlformats.org/officeDocument/2006/relationships/image" Target="../media/image20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26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49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41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8.png"/><Relationship Id="rId12" Type="http://schemas.openxmlformats.org/officeDocument/2006/relationships/image" Target="../media/image20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5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69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5.png"/><Relationship Id="rId5" Type="http://schemas.openxmlformats.org/officeDocument/2006/relationships/image" Target="../media/image67.png"/><Relationship Id="rId6" Type="http://schemas.openxmlformats.org/officeDocument/2006/relationships/image" Target="../media/image69.png"/><Relationship Id="rId7" Type="http://schemas.openxmlformats.org/officeDocument/2006/relationships/image" Target="../media/image68.png"/><Relationship Id="rId8" Type="http://schemas.openxmlformats.org/officeDocument/2006/relationships/image" Target="../media/image73.png"/><Relationship Id="rId9" Type="http://schemas.openxmlformats.org/officeDocument/2006/relationships/image" Target="../media/image76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9.png"/><Relationship Id="rId4" Type="http://schemas.openxmlformats.org/officeDocument/2006/relationships/image" Target="../media/image68.png"/><Relationship Id="rId5" Type="http://schemas.openxmlformats.org/officeDocument/2006/relationships/image" Target="../media/image73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2.png"/><Relationship Id="rId5" Type="http://schemas.openxmlformats.org/officeDocument/2006/relationships/video" Target="../media/media3.mov"/><Relationship Id="rId6" Type="http://schemas.microsoft.com/office/2007/relationships/media" Target="../media/media3.mov"/><Relationship Id="rId7" Type="http://schemas.openxmlformats.org/officeDocument/2006/relationships/video" Target="../media/media1.mov"/><Relationship Id="rId8" Type="http://schemas.microsoft.com/office/2007/relationships/media" Target="../media/media1.mov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67.png"/><Relationship Id="rId5" Type="http://schemas.openxmlformats.org/officeDocument/2006/relationships/image" Target="../media/image69.png"/><Relationship Id="rId6" Type="http://schemas.openxmlformats.org/officeDocument/2006/relationships/image" Target="../media/image68.png"/><Relationship Id="rId7" Type="http://schemas.openxmlformats.org/officeDocument/2006/relationships/image" Target="../media/image73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76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8.png"/><Relationship Id="rId6" Type="http://schemas.openxmlformats.org/officeDocument/2006/relationships/image" Target="../media/image67.png"/><Relationship Id="rId7" Type="http://schemas.openxmlformats.org/officeDocument/2006/relationships/image" Target="../media/image69.png"/><Relationship Id="rId8" Type="http://schemas.openxmlformats.org/officeDocument/2006/relationships/image" Target="../media/image68.png"/><Relationship Id="rId9" Type="http://schemas.openxmlformats.org/officeDocument/2006/relationships/image" Target="../media/image73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80.png"/><Relationship Id="rId6" Type="http://schemas.openxmlformats.org/officeDocument/2006/relationships/image" Target="../media/image67.png"/><Relationship Id="rId7" Type="http://schemas.openxmlformats.org/officeDocument/2006/relationships/image" Target="../media/image69.png"/><Relationship Id="rId8" Type="http://schemas.openxmlformats.org/officeDocument/2006/relationships/image" Target="../media/image68.png"/><Relationship Id="rId9" Type="http://schemas.openxmlformats.org/officeDocument/2006/relationships/image" Target="../media/image73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67.png"/><Relationship Id="rId7" Type="http://schemas.openxmlformats.org/officeDocument/2006/relationships/image" Target="../media/image69.png"/><Relationship Id="rId8" Type="http://schemas.openxmlformats.org/officeDocument/2006/relationships/image" Target="../media/image68.png"/><Relationship Id="rId9" Type="http://schemas.openxmlformats.org/officeDocument/2006/relationships/image" Target="../media/image73.png"/><Relationship Id="rId10" Type="http://schemas.openxmlformats.org/officeDocument/2006/relationships/image" Target="../media/image83.png"/><Relationship Id="rId11" Type="http://schemas.openxmlformats.org/officeDocument/2006/relationships/image" Target="../media/image76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82.png"/><Relationship Id="rId5" Type="http://schemas.openxmlformats.org/officeDocument/2006/relationships/image" Target="../media/image67.png"/><Relationship Id="rId6" Type="http://schemas.openxmlformats.org/officeDocument/2006/relationships/image" Target="../media/image69.png"/><Relationship Id="rId7" Type="http://schemas.openxmlformats.org/officeDocument/2006/relationships/image" Target="../media/image68.png"/><Relationship Id="rId8" Type="http://schemas.openxmlformats.org/officeDocument/2006/relationships/image" Target="../media/image73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69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73.png"/><Relationship Id="rId8" Type="http://schemas.openxmlformats.org/officeDocument/2006/relationships/image" Target="../media/image85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4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8.png"/><Relationship Id="rId9" Type="http://schemas.openxmlformats.org/officeDocument/2006/relationships/image" Target="../media/image20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86.png"/><Relationship Id="rId16" Type="http://schemas.openxmlformats.org/officeDocument/2006/relationships/image" Target="../media/image87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Relationship Id="rId8" Type="http://schemas.openxmlformats.org/officeDocument/2006/relationships/image" Target="../media/image20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6.png"/><Relationship Id="rId4" Type="http://schemas.openxmlformats.org/officeDocument/2006/relationships/image" Target="../media/image98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.png"/><Relationship Id="rId5" Type="http://schemas.openxmlformats.org/officeDocument/2006/relationships/image" Target="../media/image99.png"/><Relationship Id="rId6" Type="http://schemas.openxmlformats.org/officeDocument/2006/relationships/image" Target="../media/image1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.png"/><Relationship Id="rId5" Type="http://schemas.openxmlformats.org/officeDocument/2006/relationships/image" Target="../media/image100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.png"/><Relationship Id="rId5" Type="http://schemas.openxmlformats.org/officeDocument/2006/relationships/image" Target="../media/image101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nobelprize.org/nobel_prizes/physics/laureates/1965/feynman-bio.html" TargetMode="Externa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Relationship Id="rId8" Type="http://schemas.openxmlformats.org/officeDocument/2006/relationships/image" Target="../media/image20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.png"/><Relationship Id="rId5" Type="http://schemas.openxmlformats.org/officeDocument/2006/relationships/image" Target="../media/image101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.png"/><Relationship Id="rId5" Type="http://schemas.openxmlformats.org/officeDocument/2006/relationships/image" Target="../media/image101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4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4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7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image" Target="../media/image119.png"/><Relationship Id="rId10" Type="http://schemas.openxmlformats.org/officeDocument/2006/relationships/image" Target="../media/image12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60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94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07.png"/><Relationship Id="rId7" Type="http://schemas.openxmlformats.org/officeDocument/2006/relationships/image" Target="../media/image104.png"/><Relationship Id="rId8" Type="http://schemas.openxmlformats.org/officeDocument/2006/relationships/image" Target="../media/image135.png"/><Relationship Id="rId9" Type="http://schemas.openxmlformats.org/officeDocument/2006/relationships/image" Target="../media/image137.pn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04.png"/><Relationship Id="rId7" Type="http://schemas.openxmlformats.org/officeDocument/2006/relationships/image" Target="../media/image108.png"/><Relationship Id="rId8" Type="http://schemas.openxmlformats.org/officeDocument/2006/relationships/image" Target="../media/image141.png"/><Relationship Id="rId9" Type="http://schemas.openxmlformats.org/officeDocument/2006/relationships/image" Target="../media/image142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51.pn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ng"/><Relationship Id="rId3" Type="http://schemas.openxmlformats.org/officeDocument/2006/relationships/image" Target="../media/image3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image" Target="../media/image156.png"/><Relationship Id="rId8" Type="http://schemas.openxmlformats.org/officeDocument/2006/relationships/image" Target="../media/image151.png"/><Relationship Id="rId9" Type="http://schemas.openxmlformats.org/officeDocument/2006/relationships/image" Target="../media/image157.png"/><Relationship Id="rId10" Type="http://schemas.openxmlformats.org/officeDocument/2006/relationships/image" Target="../media/image158.png"/><Relationship Id="rId11" Type="http://schemas.openxmlformats.org/officeDocument/2006/relationships/image" Target="../media/image159.png"/><Relationship Id="rId12" Type="http://schemas.openxmlformats.org/officeDocument/2006/relationships/image" Target="../media/image160.png"/><Relationship Id="rId13" Type="http://schemas.openxmlformats.org/officeDocument/2006/relationships/image" Target="../media/image161.pn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6" Type="http://schemas.openxmlformats.org/officeDocument/2006/relationships/image" Target="../media/image164.png"/><Relationship Id="rId7" Type="http://schemas.openxmlformats.org/officeDocument/2006/relationships/image" Target="../media/image165.png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video" Target="../media/media3.mov"/><Relationship Id="rId4" Type="http://schemas.microsoft.com/office/2007/relationships/media" Target="../media/media3.mov"/><Relationship Id="rId5" Type="http://schemas.openxmlformats.org/officeDocument/2006/relationships/image" Target="../media/image2.png"/><Relationship Id="rId6" Type="http://schemas.openxmlformats.org/officeDocument/2006/relationships/image" Target="../media/image151.png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6.png"/><Relationship Id="rId3" Type="http://schemas.openxmlformats.org/officeDocument/2006/relationships/image" Target="../media/image167.png"/><Relationship Id="rId4" Type="http://schemas.openxmlformats.org/officeDocument/2006/relationships/image" Target="../media/image168.png"/><Relationship Id="rId5" Type="http://schemas.openxmlformats.org/officeDocument/2006/relationships/image" Target="../media/image151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9" Type="http://schemas.openxmlformats.org/officeDocument/2006/relationships/image" Target="../media/image160.png"/><Relationship Id="rId10" Type="http://schemas.openxmlformats.org/officeDocument/2006/relationships/image" Target="../media/image161.png"/><Relationship Id="rId11" Type="http://schemas.openxmlformats.org/officeDocument/2006/relationships/image" Target="../media/image5.png"/><Relationship Id="rId12" Type="http://schemas.openxmlformats.org/officeDocument/2006/relationships/image" Target="../media/image169.png"/><Relationship Id="rId13" Type="http://schemas.openxmlformats.org/officeDocument/2006/relationships/image" Target="../media/image170.png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3.png"/><Relationship Id="rId3" Type="http://schemas.openxmlformats.org/officeDocument/2006/relationships/image" Target="../media/image174.png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51.png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5.pn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51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9" Type="http://schemas.openxmlformats.org/officeDocument/2006/relationships/image" Target="../media/image160.png"/><Relationship Id="rId10" Type="http://schemas.openxmlformats.org/officeDocument/2006/relationships/image" Target="../media/image161.png"/><Relationship Id="rId11" Type="http://schemas.openxmlformats.org/officeDocument/2006/relationships/image" Target="../media/image4.png"/><Relationship Id="rId12" Type="http://schemas.openxmlformats.org/officeDocument/2006/relationships/image" Target="../media/image178.png"/><Relationship Id="rId13" Type="http://schemas.openxmlformats.org/officeDocument/2006/relationships/image" Target="../media/image17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Relationship Id="rId3" Type="http://schemas.openxmlformats.org/officeDocument/2006/relationships/image" Target="../media/image1.jpeg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1.png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185.png"/><Relationship Id="rId7" Type="http://schemas.openxmlformats.org/officeDocument/2006/relationships/image" Target="../media/image186.png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7.png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ng"/><Relationship Id="rId3" Type="http://schemas.openxmlformats.org/officeDocument/2006/relationships/image" Target="../media/image166.png"/><Relationship Id="rId4" Type="http://schemas.openxmlformats.org/officeDocument/2006/relationships/image" Target="../media/image175.png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8.png"/><Relationship Id="rId3" Type="http://schemas.openxmlformats.org/officeDocument/2006/relationships/image" Target="../media/image4.png"/><Relationship Id="rId4" Type="http://schemas.openxmlformats.org/officeDocument/2006/relationships/image" Target="../media/image189.png"/><Relationship Id="rId5" Type="http://schemas.openxmlformats.org/officeDocument/2006/relationships/image" Target="../media/image190.png"/><Relationship Id="rId6" Type="http://schemas.openxmlformats.org/officeDocument/2006/relationships/image" Target="../media/image191.png"/><Relationship Id="rId7" Type="http://schemas.openxmlformats.org/officeDocument/2006/relationships/image" Target="../media/image192.png"/><Relationship Id="rId8" Type="http://schemas.openxmlformats.org/officeDocument/2006/relationships/image" Target="../media/image193.png"/><Relationship Id="rId9" Type="http://schemas.openxmlformats.org/officeDocument/2006/relationships/image" Target="../media/image5.png"/><Relationship Id="rId10" Type="http://schemas.openxmlformats.org/officeDocument/2006/relationships/image" Target="../media/image194.png"/><Relationship Id="rId11" Type="http://schemas.openxmlformats.org/officeDocument/2006/relationships/image" Target="../media/image195.png"/><Relationship Id="rId12" Type="http://schemas.openxmlformats.org/officeDocument/2006/relationships/image" Target="../media/image196.png"/><Relationship Id="rId13" Type="http://schemas.openxmlformats.org/officeDocument/2006/relationships/image" Target="../media/image197.png"/><Relationship Id="rId14" Type="http://schemas.openxmlformats.org/officeDocument/2006/relationships/image" Target="../media/image198.png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2.png"/><Relationship Id="rId5" Type="http://schemas.openxmlformats.org/officeDocument/2006/relationships/video" Target="../media/media3.mov"/><Relationship Id="rId6" Type="http://schemas.microsoft.com/office/2007/relationships/media" Target="../media/media3.mov"/><Relationship Id="rId7" Type="http://schemas.openxmlformats.org/officeDocument/2006/relationships/video" Target="../media/media1.mov"/><Relationship Id="rId8" Type="http://schemas.microsoft.com/office/2007/relationships/media" Target="../media/media1.mov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198.png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video" Target="../media/media2.mov"/><Relationship Id="rId6" Type="http://schemas.microsoft.com/office/2007/relationships/media" Target="../media/media2.mov"/><Relationship Id="rId7" Type="http://schemas.openxmlformats.org/officeDocument/2006/relationships/image" Target="../media/image2.png"/><Relationship Id="rId8" Type="http://schemas.openxmlformats.org/officeDocument/2006/relationships/video" Target="../media/media3.mov"/><Relationship Id="rId9" Type="http://schemas.microsoft.com/office/2007/relationships/media" Target="../media/media3.mov"/><Relationship Id="rId10" Type="http://schemas.openxmlformats.org/officeDocument/2006/relationships/video" Target="../media/media1.mov"/><Relationship Id="rId11" Type="http://schemas.microsoft.com/office/2007/relationships/media" Target="../media/media1.mov"/><Relationship Id="rId12" Type="http://schemas.openxmlformats.org/officeDocument/2006/relationships/image" Target="../media/image198.png"/></Relationships>
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9.png"/><Relationship Id="rId3" Type="http://schemas.openxmlformats.org/officeDocument/2006/relationships/image" Target="../media/image200.png"/></Relationships>

</file>

<file path=ppt/slides/_rels/slide8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9.png"/><Relationship Id="rId3" Type="http://schemas.openxmlformats.org/officeDocument/2006/relationships/image" Target="../media/image107.png"/><Relationship Id="rId4" Type="http://schemas.openxmlformats.org/officeDocument/2006/relationships/image" Target="../media/image104.png"/><Relationship Id="rId5" Type="http://schemas.openxmlformats.org/officeDocument/2006/relationships/image" Target="../media/image112.png"/></Relationships>

</file>

<file path=ppt/slides/_rels/slide8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1.png"/><Relationship Id="rId3" Type="http://schemas.openxmlformats.org/officeDocument/2006/relationships/image" Target="../media/image202.png"/><Relationship Id="rId4" Type="http://schemas.openxmlformats.org/officeDocument/2006/relationships/image" Target="../media/image203.png"/><Relationship Id="rId5" Type="http://schemas.openxmlformats.org/officeDocument/2006/relationships/image" Target="../media/image204.png"/><Relationship Id="rId6" Type="http://schemas.openxmlformats.org/officeDocument/2006/relationships/image" Target="../media/image205.png"/><Relationship Id="rId7" Type="http://schemas.openxmlformats.org/officeDocument/2006/relationships/image" Target="../media/image206.png"/><Relationship Id="rId8" Type="http://schemas.openxmlformats.org/officeDocument/2006/relationships/image" Target="../media/image207.png"/><Relationship Id="rId9" Type="http://schemas.openxmlformats.org/officeDocument/2006/relationships/image" Target="../media/image208.png"/><Relationship Id="rId10" Type="http://schemas.openxmlformats.org/officeDocument/2006/relationships/image" Target="../media/image20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
</file>

<file path=ppt/slides/_rels/slide9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png"/><Relationship Id="rId3" Type="http://schemas.openxmlformats.org/officeDocument/2006/relationships/image" Target="../media/image211.png"/><Relationship Id="rId4" Type="http://schemas.openxmlformats.org/officeDocument/2006/relationships/image" Target="../media/image212.png"/><Relationship Id="rId5" Type="http://schemas.openxmlformats.org/officeDocument/2006/relationships/image" Target="../media/image213.png"/><Relationship Id="rId6" Type="http://schemas.openxmlformats.org/officeDocument/2006/relationships/image" Target="../media/image214.png"/><Relationship Id="rId7" Type="http://schemas.openxmlformats.org/officeDocument/2006/relationships/image" Target="../media/image215.png"/><Relationship Id="rId8" Type="http://schemas.openxmlformats.org/officeDocument/2006/relationships/video" Target="../media/media4.mov"/><Relationship Id="rId9" Type="http://schemas.microsoft.com/office/2007/relationships/media" Target="../media/media4.mov"/><Relationship Id="rId10" Type="http://schemas.openxmlformats.org/officeDocument/2006/relationships/image" Target="../media/image2.png"/><Relationship Id="rId11" Type="http://schemas.openxmlformats.org/officeDocument/2006/relationships/video" Target="../media/media1.mov"/><Relationship Id="rId12" Type="http://schemas.microsoft.com/office/2007/relationships/media" Target="../media/media1.mov"/></Relationships>

</file>

<file path=ppt/slides/_rels/slide9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4.mov"/><Relationship Id="rId3" Type="http://schemas.microsoft.com/office/2007/relationships/media" Target="../media/media4.mov"/><Relationship Id="rId4" Type="http://schemas.openxmlformats.org/officeDocument/2006/relationships/image" Target="../media/image2.png"/><Relationship Id="rId5" Type="http://schemas.openxmlformats.org/officeDocument/2006/relationships/image" Target="../media/image216.png"/><Relationship Id="rId6" Type="http://schemas.openxmlformats.org/officeDocument/2006/relationships/image" Target="../media/image217.png"/><Relationship Id="rId7" Type="http://schemas.openxmlformats.org/officeDocument/2006/relationships/image" Target="../media/image218.png"/><Relationship Id="rId8" Type="http://schemas.openxmlformats.org/officeDocument/2006/relationships/image" Target="../media/image219.png"/><Relationship Id="rId9" Type="http://schemas.openxmlformats.org/officeDocument/2006/relationships/image" Target="../media/image220.png"/><Relationship Id="rId10" Type="http://schemas.openxmlformats.org/officeDocument/2006/relationships/image" Target="../media/image221.png"/><Relationship Id="rId11" Type="http://schemas.openxmlformats.org/officeDocument/2006/relationships/video" Target="../media/media1.mov"/><Relationship Id="rId12" Type="http://schemas.microsoft.com/office/2007/relationships/media" Target="../media/media1.mov"/><Relationship Id="rId13" Type="http://schemas.openxmlformats.org/officeDocument/2006/relationships/video" Target="../media/media5.mov"/><Relationship Id="rId14" Type="http://schemas.microsoft.com/office/2007/relationships/media" Target="../media/media5.mov"/></Relationships>

</file>

<file path=ppt/slides/_rels/slide9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2.png"/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15.png"/><Relationship Id="rId6" Type="http://schemas.openxmlformats.org/officeDocument/2006/relationships/image" Target="../media/image225.png"/><Relationship Id="rId7" Type="http://schemas.openxmlformats.org/officeDocument/2006/relationships/image" Target="../media/image226.png"/><Relationship Id="rId8" Type="http://schemas.openxmlformats.org/officeDocument/2006/relationships/image" Target="../media/image227.png"/></Relationships>

</file>

<file path=ppt/slides/_rels/slide9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2.png"/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15.png"/><Relationship Id="rId6" Type="http://schemas.openxmlformats.org/officeDocument/2006/relationships/image" Target="../media/image225.png"/><Relationship Id="rId7" Type="http://schemas.openxmlformats.org/officeDocument/2006/relationships/image" Target="../media/image226.png"/><Relationship Id="rId8" Type="http://schemas.openxmlformats.org/officeDocument/2006/relationships/image" Target="../media/image227.png"/></Relationships>

</file>

<file path=ppt/slides/_rels/slide9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7.png"/><Relationship Id="rId4" Type="http://schemas.openxmlformats.org/officeDocument/2006/relationships/image" Target="../media/image228.png"/><Relationship Id="rId5" Type="http://schemas.openxmlformats.org/officeDocument/2006/relationships/image" Target="../media/image229.png"/></Relationships>

</file>

<file path=ppt/slides/_rels/slide9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7.png"/><Relationship Id="rId4" Type="http://schemas.openxmlformats.org/officeDocument/2006/relationships/image" Target="../media/image228.png"/><Relationship Id="rId5" Type="http://schemas.openxmlformats.org/officeDocument/2006/relationships/image" Target="../media/image229.png"/></Relationships>

</file>

<file path=ppt/slides/_rels/slide9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/Relationships>

</file>

<file path=ppt/slides/_rels/slide9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5.png"/></Relationships>

</file>

<file path=ppt/slides/_rels/slide9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0.png"/></Relationships>

</file>

<file path=ppt/slides/_rels/slide9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1270000" y="8763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Variational Time Integrators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4432300"/>
            <a:ext cx="10756900" cy="22479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Symposium on Geometry Processing Course 2015</a:t>
            </a:r>
            <a:endParaRPr sz="3600"/>
          </a:p>
          <a:p>
            <a:pPr lvl="0">
              <a:defRPr sz="1800"/>
            </a:pPr>
            <a:endParaRPr sz="3600"/>
          </a:p>
          <a:p>
            <a:pPr lvl="0">
              <a:defRPr sz="1800"/>
            </a:pPr>
            <a:r>
              <a:rPr sz="3600"/>
              <a:t>Andrew Sageman-Furnas</a:t>
            </a:r>
            <a:endParaRPr sz="3600"/>
          </a:p>
          <a:p>
            <a:pPr lvl="0">
              <a:defRPr sz="1800"/>
            </a:pPr>
            <a:r>
              <a:rPr sz="3600"/>
              <a:t>University of Göttingen</a:t>
            </a:r>
          </a:p>
        </p:txBody>
      </p:sp>
      <p:pic>
        <p:nvPicPr>
          <p:cNvPr id="59" name="Uni%20Goettingen%20-%20Logo%204c%20CMYK%20-%20600dpi.tiff"/>
          <p:cNvPicPr/>
          <p:nvPr/>
        </p:nvPicPr>
        <p:blipFill>
          <a:blip r:embed="rId2">
            <a:extLst/>
          </a:blip>
          <a:srcRect l="39" t="0" r="79414" b="0"/>
          <a:stretch>
            <a:fillRect/>
          </a:stretch>
        </p:blipFill>
        <p:spPr>
          <a:xfrm>
            <a:off x="5581650" y="7010400"/>
            <a:ext cx="1816100" cy="170780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7"/>
          <p:cNvGrpSpPr/>
          <p:nvPr/>
        </p:nvGrpSpPr>
        <p:grpSpPr>
          <a:xfrm>
            <a:off x="3492500" y="2133600"/>
            <a:ext cx="6032500" cy="5232400"/>
            <a:chOff x="0" y="0"/>
            <a:chExt cx="6032500" cy="5232400"/>
          </a:xfrm>
        </p:grpSpPr>
        <p:pic>
          <p:nvPicPr>
            <p:cNvPr id="145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032500" cy="523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41400" y="1625600"/>
              <a:ext cx="3937000" cy="349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9600" y="3619500"/>
            <a:ext cx="4178300" cy="2679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3135703" y="419100"/>
            <a:ext cx="67229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Particle in a Gravitational Field</a:t>
            </a:r>
          </a:p>
        </p:txBody>
      </p:sp>
      <p:pic>
        <p:nvPicPr>
          <p:cNvPr id="150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71000" y="7416800"/>
            <a:ext cx="1016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55900" y="1701800"/>
            <a:ext cx="18288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612900" y="7905750"/>
            <a:ext cx="97663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What path does the ball take to get from A to B in a given amount of time?</a:t>
            </a:r>
          </a:p>
        </p:txBody>
      </p:sp>
      <p:sp>
        <p:nvSpPr>
          <p:cNvPr id="153" name="Shape 153"/>
          <p:cNvSpPr/>
          <p:nvPr/>
        </p:nvSpPr>
        <p:spPr>
          <a:xfrm>
            <a:off x="4000500" y="606425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</a:t>
            </a:r>
          </a:p>
        </p:txBody>
      </p:sp>
      <p:sp>
        <p:nvSpPr>
          <p:cNvPr id="154" name="Shape 154"/>
          <p:cNvSpPr/>
          <p:nvPr/>
        </p:nvSpPr>
        <p:spPr>
          <a:xfrm>
            <a:off x="8521700" y="363220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B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56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70400" y="7404100"/>
            <a:ext cx="3683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07400" y="7404100"/>
            <a:ext cx="3810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Shape 1454"/>
          <p:cNvSpPr/>
          <p:nvPr/>
        </p:nvSpPr>
        <p:spPr>
          <a:xfrm>
            <a:off x="2290415" y="419100"/>
            <a:ext cx="841351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Summary:  Variational Time Integrators</a:t>
            </a:r>
          </a:p>
        </p:txBody>
      </p:sp>
      <p:sp>
        <p:nvSpPr>
          <p:cNvPr id="1455" name="Shape 1455"/>
          <p:cNvSpPr/>
          <p:nvPr>
            <p:ph type="sldNum" sz="quarter" idx="2"/>
          </p:nvPr>
        </p:nvSpPr>
        <p:spPr>
          <a:xfrm>
            <a:off x="6267449" y="9258300"/>
            <a:ext cx="4572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456" name="Shape 1456"/>
          <p:cNvSpPr/>
          <p:nvPr/>
        </p:nvSpPr>
        <p:spPr>
          <a:xfrm>
            <a:off x="2286508" y="1562100"/>
            <a:ext cx="842132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Principle of Stationary Action</a:t>
            </a:r>
          </a:p>
        </p:txBody>
      </p:sp>
      <p:sp>
        <p:nvSpPr>
          <p:cNvPr id="1457" name="Shape 1457"/>
          <p:cNvSpPr/>
          <p:nvPr/>
        </p:nvSpPr>
        <p:spPr>
          <a:xfrm>
            <a:off x="682" y="2794000"/>
            <a:ext cx="7313378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Symplectic structure guarantees </a:t>
            </a:r>
            <a:endParaRPr sz="4200"/>
          </a:p>
          <a:p>
            <a:pPr lvl="0">
              <a:defRPr sz="1800"/>
            </a:pPr>
            <a:r>
              <a:rPr sz="4200"/>
              <a:t>good energy behavior</a:t>
            </a:r>
          </a:p>
        </p:txBody>
      </p:sp>
      <p:sp>
        <p:nvSpPr>
          <p:cNvPr id="1458" name="Shape 1458"/>
          <p:cNvSpPr/>
          <p:nvPr/>
        </p:nvSpPr>
        <p:spPr>
          <a:xfrm>
            <a:off x="188286" y="4768850"/>
            <a:ext cx="69215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Noether’s theorem guarantees </a:t>
            </a:r>
            <a:endParaRPr sz="4200"/>
          </a:p>
          <a:p>
            <a:pPr lvl="0">
              <a:defRPr sz="1800"/>
            </a:pPr>
            <a:r>
              <a:rPr sz="4200"/>
              <a:t>conservation of momenta</a:t>
            </a:r>
          </a:p>
        </p:txBody>
      </p:sp>
      <p:sp>
        <p:nvSpPr>
          <p:cNvPr id="1459" name="Shape 1459"/>
          <p:cNvSpPr/>
          <p:nvPr/>
        </p:nvSpPr>
        <p:spPr>
          <a:xfrm>
            <a:off x="215900" y="6775450"/>
            <a:ext cx="66675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Forced systems have behavior independent of step size</a:t>
            </a:r>
            <a:endParaRPr sz="4200"/>
          </a:p>
          <a:p>
            <a:pPr lvl="0">
              <a:defRPr sz="1800"/>
            </a:pPr>
            <a:r>
              <a:rPr sz="4200"/>
              <a:t>(for stable time steps)</a:t>
            </a:r>
          </a:p>
        </p:txBody>
      </p:sp>
      <p:pic>
        <p:nvPicPr>
          <p:cNvPr id="146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0300" y="5867400"/>
            <a:ext cx="2540000" cy="2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4300" y="5867400"/>
            <a:ext cx="2540000" cy="2540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68" name="Group 1468"/>
          <p:cNvGrpSpPr/>
          <p:nvPr/>
        </p:nvGrpSpPr>
        <p:grpSpPr>
          <a:xfrm>
            <a:off x="6985248" y="2666805"/>
            <a:ext cx="5854701" cy="4260685"/>
            <a:chOff x="0" y="0"/>
            <a:chExt cx="5854700" cy="4260684"/>
          </a:xfrm>
        </p:grpSpPr>
        <p:sp>
          <p:nvSpPr>
            <p:cNvPr id="1462" name="Shape 1462"/>
            <p:cNvSpPr/>
            <p:nvPr/>
          </p:nvSpPr>
          <p:spPr>
            <a:xfrm flipV="1">
              <a:off x="622690" y="0"/>
              <a:ext cx="1" cy="370864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Shape 1463"/>
            <p:cNvSpPr/>
            <p:nvPr/>
          </p:nvSpPr>
          <p:spPr>
            <a:xfrm flipH="1" flipV="1">
              <a:off x="634584" y="3686855"/>
              <a:ext cx="5220117" cy="1775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1467" name="Group 1467"/>
            <p:cNvGrpSpPr/>
            <p:nvPr/>
          </p:nvGrpSpPr>
          <p:grpSpPr>
            <a:xfrm>
              <a:off x="0" y="613262"/>
              <a:ext cx="5641673" cy="3647423"/>
              <a:chOff x="0" y="0"/>
              <a:chExt cx="5641671" cy="3647422"/>
            </a:xfrm>
          </p:grpSpPr>
          <p:sp>
            <p:nvSpPr>
              <p:cNvPr id="1464" name="Shape 1464"/>
              <p:cNvSpPr/>
              <p:nvPr/>
            </p:nvSpPr>
            <p:spPr>
              <a:xfrm>
                <a:off x="2765757" y="3012422"/>
                <a:ext cx="990601" cy="635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800"/>
                </a:lvl1pPr>
              </a:lstStyle>
              <a:p>
                <a:pPr lvl="0">
                  <a:defRPr sz="1800"/>
                </a:pPr>
                <a:r>
                  <a:rPr sz="3800"/>
                  <a:t>time</a:t>
                </a:r>
              </a:p>
            </p:txBody>
          </p:sp>
          <p:sp>
            <p:nvSpPr>
              <p:cNvPr id="1465" name="Shape 1465"/>
              <p:cNvSpPr/>
              <p:nvPr/>
            </p:nvSpPr>
            <p:spPr>
              <a:xfrm rot="16200000">
                <a:off x="-425875" y="1195368"/>
                <a:ext cx="1446950" cy="595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800"/>
                </a:lvl1pPr>
              </a:lstStyle>
              <a:p>
                <a:pPr lvl="0">
                  <a:defRPr sz="1800"/>
                </a:pPr>
                <a:r>
                  <a:rPr sz="3800"/>
                  <a:t>energy</a:t>
                </a:r>
              </a:p>
            </p:txBody>
          </p:sp>
          <p:pic>
            <p:nvPicPr>
              <p:cNvPr id="1466" name="droppedImage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41378" y="0"/>
                <a:ext cx="5000295" cy="30991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Shape 1470"/>
          <p:cNvSpPr/>
          <p:nvPr>
            <p:ph type="sldNum" sz="quarter" idx="2"/>
          </p:nvPr>
        </p:nvSpPr>
        <p:spPr>
          <a:xfrm>
            <a:off x="6267449" y="9258300"/>
            <a:ext cx="4572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471" name="Shape 1471"/>
          <p:cNvSpPr/>
          <p:nvPr/>
        </p:nvSpPr>
        <p:spPr>
          <a:xfrm>
            <a:off x="5237528" y="4508500"/>
            <a:ext cx="251928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Questions?</a:t>
            </a:r>
          </a:p>
        </p:txBody>
      </p:sp>
    </p:spTree>
  </p:cSld>
  <p:clrMapOvr>
    <a:masterClrMapping/>
  </p:clrMapOvr>
  <p:transition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/>
          <p:nvPr>
            <p:ph type="sldNum" sz="quarter" idx="2"/>
          </p:nvPr>
        </p:nvSpPr>
        <p:spPr>
          <a:xfrm>
            <a:off x="6267449" y="9258300"/>
            <a:ext cx="4572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474" name="Shape 1474"/>
          <p:cNvSpPr/>
          <p:nvPr/>
        </p:nvSpPr>
        <p:spPr>
          <a:xfrm>
            <a:off x="2157846" y="609600"/>
            <a:ext cx="867865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(very incomplete list of) further reading</a:t>
            </a:r>
          </a:p>
        </p:txBody>
      </p:sp>
      <p:sp>
        <p:nvSpPr>
          <p:cNvPr id="1475" name="Shape 1475"/>
          <p:cNvSpPr/>
          <p:nvPr/>
        </p:nvSpPr>
        <p:spPr>
          <a:xfrm>
            <a:off x="1422400" y="3403600"/>
            <a:ext cx="10160000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203200" indent="-203200" defTabSz="457200">
              <a:spcBef>
                <a:spcPts val="1200"/>
              </a:spcBef>
              <a:tabLst>
                <a:tab pos="203200" algn="l"/>
              </a:tabLst>
              <a:defRPr sz="1800"/>
            </a:pPr>
            <a:r>
              <a:rPr b="1" sz="1600">
                <a:latin typeface="Helvetica"/>
                <a:ea typeface="Helvetica"/>
                <a:cs typeface="Helvetica"/>
                <a:sym typeface="Helvetica"/>
              </a:rPr>
              <a:t>Geometric Numerical Integration: Structure-preserving Algorithms for Ordinary Differential Equations. </a:t>
            </a:r>
            <a:r>
              <a:rPr sz="1600">
                <a:latin typeface="Helvetica"/>
                <a:ea typeface="Helvetica"/>
                <a:cs typeface="Helvetica"/>
                <a:sym typeface="Helvetica"/>
              </a:rPr>
              <a:t>Hairer E, Lubich C, Wanner G. Springer; 2002. </a:t>
            </a:r>
          </a:p>
        </p:txBody>
      </p:sp>
      <p:sp>
        <p:nvSpPr>
          <p:cNvPr id="1476" name="Shape 1476"/>
          <p:cNvSpPr/>
          <p:nvPr/>
        </p:nvSpPr>
        <p:spPr>
          <a:xfrm>
            <a:off x="177800" y="7924800"/>
            <a:ext cx="126492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defTabSz="457200">
              <a:defRPr sz="1800"/>
            </a:pPr>
            <a:r>
              <a:rPr b="1" sz="1600">
                <a:latin typeface="Helvetica"/>
                <a:ea typeface="Helvetica"/>
                <a:cs typeface="Helvetica"/>
                <a:sym typeface="Helvetica"/>
              </a:rPr>
              <a:t>Speculative parallel asynchronous contact mechanics.</a:t>
            </a:r>
            <a:endParaRPr b="1" sz="1600">
              <a:latin typeface="Helvetica"/>
              <a:ea typeface="Helvetica"/>
              <a:cs typeface="Helvetica"/>
              <a:sym typeface="Helvetica"/>
            </a:endParaRPr>
          </a:p>
          <a:p>
            <a:pPr lvl="0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Samantha Ainsley, Etienne Vouga, Eitan Grinspun, and Rasmus Tamstorf. 2012. </a:t>
            </a:r>
            <a:endParaRPr sz="1600">
              <a:latin typeface="Helvetica"/>
              <a:ea typeface="Helvetica"/>
              <a:cs typeface="Helvetica"/>
              <a:sym typeface="Helvetica"/>
            </a:endParaRPr>
          </a:p>
          <a:p>
            <a:pPr lvl="0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 ACM Trans. Graph. 31, 6, Article 151 (November 2012), 8 pages. DOI=10.1145/2366145.2366170</a:t>
            </a:r>
          </a:p>
        </p:txBody>
      </p:sp>
      <p:sp>
        <p:nvSpPr>
          <p:cNvPr id="1477" name="Shape 1477"/>
          <p:cNvSpPr/>
          <p:nvPr/>
        </p:nvSpPr>
        <p:spPr>
          <a:xfrm>
            <a:off x="330200" y="6235700"/>
            <a:ext cx="123444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defTabSz="457200">
              <a:defRPr sz="1800"/>
            </a:pPr>
            <a:r>
              <a:rPr b="1" sz="1600">
                <a:latin typeface="Helvetica"/>
                <a:ea typeface="Helvetica"/>
                <a:cs typeface="Helvetica"/>
                <a:sym typeface="Helvetica"/>
              </a:rPr>
              <a:t>Geometric, variational integrators for computer animation.</a:t>
            </a:r>
            <a:endParaRPr b="1" sz="1600">
              <a:latin typeface="Helvetica"/>
              <a:ea typeface="Helvetica"/>
              <a:cs typeface="Helvetica"/>
              <a:sym typeface="Helvetica"/>
            </a:endParaRPr>
          </a:p>
          <a:p>
            <a:pPr lvl="0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L. Kharevych, Weiwei Yang, Y. Tong, E. Kanso, J. E. Marsden, P. Schröder, and M. Desbrun. 2006. In Proceedings of the 2006 ACM SIGGRAPH/Eurographics symposium on Computer animation (SCA '06).</a:t>
            </a:r>
          </a:p>
        </p:txBody>
      </p:sp>
      <p:sp>
        <p:nvSpPr>
          <p:cNvPr id="1478" name="Shape 1478"/>
          <p:cNvSpPr/>
          <p:nvPr/>
        </p:nvSpPr>
        <p:spPr>
          <a:xfrm>
            <a:off x="2994043" y="4787900"/>
            <a:ext cx="7015164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defTabSz="457200">
              <a:defRPr sz="1800"/>
            </a:pPr>
            <a:r>
              <a:rPr b="1" sz="1600">
                <a:latin typeface="Helvetica"/>
                <a:ea typeface="Helvetica"/>
                <a:cs typeface="Helvetica"/>
                <a:sym typeface="Helvetica"/>
              </a:rPr>
              <a:t>Variational integrators.</a:t>
            </a:r>
            <a:endParaRPr b="1" sz="16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West, Matthew (2004) Dissertation (Ph.D.), California Institute of Technology.</a:t>
            </a:r>
          </a:p>
        </p:txBody>
      </p:sp>
      <p:sp>
        <p:nvSpPr>
          <p:cNvPr id="1479" name="Shape 1479"/>
          <p:cNvSpPr/>
          <p:nvPr/>
        </p:nvSpPr>
        <p:spPr>
          <a:xfrm>
            <a:off x="4180631" y="1917700"/>
            <a:ext cx="4643538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203200" indent="-203200" defTabSz="457200">
              <a:lnSpc>
                <a:spcPct val="50000"/>
              </a:lnSpc>
              <a:spcBef>
                <a:spcPts val="1200"/>
              </a:spcBef>
              <a:tabLst>
                <a:tab pos="203200" algn="l"/>
              </a:tabLst>
              <a:defRPr sz="1800"/>
            </a:pPr>
            <a:r>
              <a:rPr b="1" sz="1600">
                <a:latin typeface="Helvetica"/>
                <a:ea typeface="Helvetica"/>
                <a:cs typeface="Helvetica"/>
                <a:sym typeface="Helvetica"/>
              </a:rPr>
              <a:t>Principle of Least Action</a:t>
            </a:r>
            <a:endParaRPr b="1" sz="1600">
              <a:latin typeface="Helvetica"/>
              <a:ea typeface="Helvetica"/>
              <a:cs typeface="Helvetica"/>
              <a:sym typeface="Helvetica"/>
            </a:endParaRPr>
          </a:p>
          <a:p>
            <a:pPr lvl="0" marL="203200" indent="-203200" defTabSz="457200">
              <a:lnSpc>
                <a:spcPct val="50000"/>
              </a:lnSpc>
              <a:spcBef>
                <a:spcPts val="1200"/>
              </a:spcBef>
              <a:tabLst>
                <a:tab pos="203200" algn="l"/>
              </a:tabLst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Feynman Lectures on Physics II.19</a:t>
            </a:r>
            <a:endParaRPr sz="1600">
              <a:latin typeface="Helvetica"/>
              <a:ea typeface="Helvetica"/>
              <a:cs typeface="Helvetica"/>
              <a:sym typeface="Helvetica"/>
            </a:endParaRPr>
          </a:p>
          <a:p>
            <a:pPr lvl="0" marL="203200" indent="-203200" defTabSz="457200">
              <a:lnSpc>
                <a:spcPct val="50000"/>
              </a:lnSpc>
              <a:spcBef>
                <a:spcPts val="1200"/>
              </a:spcBef>
              <a:tabLst>
                <a:tab pos="203200" algn="l"/>
              </a:tabLst>
              <a:defRPr sz="1800"/>
            </a:pPr>
            <a:r>
              <a:rPr sz="1600" u="sng">
                <a:latin typeface="Helvetica"/>
                <a:ea typeface="Helvetica"/>
                <a:cs typeface="Helvetica"/>
                <a:sym typeface="Helvetica"/>
                <a:hlinkClick r:id="rId2" invalidUrl="" action="" tgtFrame="" tooltip="" history="1" highlightClick="0" endSnd="0"/>
              </a:rPr>
              <a:t>http://www.feynmanlectures.caltech.edu/II_19.html</a:t>
            </a:r>
          </a:p>
        </p:txBody>
      </p:sp>
    </p:spTree>
  </p:cSld>
  <p:clrMapOvr>
    <a:masterClrMapping/>
  </p:clrMapOvr>
  <p:transition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Shape 1481"/>
          <p:cNvSpPr/>
          <p:nvPr>
            <p:ph type="sldNum" sz="quarter" idx="2"/>
          </p:nvPr>
        </p:nvSpPr>
        <p:spPr>
          <a:xfrm>
            <a:off x="6267449" y="9258300"/>
            <a:ext cx="4572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482" name="Shape 1482"/>
          <p:cNvSpPr/>
          <p:nvPr/>
        </p:nvSpPr>
        <p:spPr>
          <a:xfrm>
            <a:off x="3770287" y="393700"/>
            <a:ext cx="545377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Details of Movies Shown</a:t>
            </a:r>
          </a:p>
        </p:txBody>
      </p:sp>
      <p:sp>
        <p:nvSpPr>
          <p:cNvPr id="1483" name="Shape 1483"/>
          <p:cNvSpPr/>
          <p:nvPr/>
        </p:nvSpPr>
        <p:spPr>
          <a:xfrm>
            <a:off x="3928510" y="1473200"/>
            <a:ext cx="513732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Pendulum assumptions:</a:t>
            </a:r>
          </a:p>
        </p:txBody>
      </p:sp>
      <p:sp>
        <p:nvSpPr>
          <p:cNvPr id="1484" name="Shape 1484"/>
          <p:cNvSpPr/>
          <p:nvPr/>
        </p:nvSpPr>
        <p:spPr>
          <a:xfrm>
            <a:off x="3212231" y="2552700"/>
            <a:ext cx="656146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mass equals length equals one</a:t>
            </a:r>
          </a:p>
        </p:txBody>
      </p:sp>
      <p:pic>
        <p:nvPicPr>
          <p:cNvPr id="148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5500" y="3657600"/>
            <a:ext cx="3517900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6" name="Shape 1486"/>
          <p:cNvSpPr/>
          <p:nvPr/>
        </p:nvSpPr>
        <p:spPr>
          <a:xfrm>
            <a:off x="4380576" y="4838700"/>
            <a:ext cx="379470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initial conditions </a:t>
            </a:r>
          </a:p>
        </p:txBody>
      </p:sp>
      <p:pic>
        <p:nvPicPr>
          <p:cNvPr id="148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7000" y="5956300"/>
            <a:ext cx="1612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19700" y="6832600"/>
            <a:ext cx="21209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9" name="Shape 1489"/>
          <p:cNvSpPr/>
          <p:nvPr/>
        </p:nvSpPr>
        <p:spPr>
          <a:xfrm>
            <a:off x="4686591" y="7962900"/>
            <a:ext cx="361447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movies at 16 fps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1200" y="3060700"/>
            <a:ext cx="5448300" cy="3136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2" name="Group 162"/>
          <p:cNvGrpSpPr/>
          <p:nvPr/>
        </p:nvGrpSpPr>
        <p:grpSpPr>
          <a:xfrm>
            <a:off x="3492500" y="2133600"/>
            <a:ext cx="6032500" cy="5232400"/>
            <a:chOff x="0" y="0"/>
            <a:chExt cx="6032500" cy="5232400"/>
          </a:xfrm>
        </p:grpSpPr>
        <p:pic>
          <p:nvPicPr>
            <p:cNvPr id="160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32500" cy="523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41400" y="1625600"/>
              <a:ext cx="3937000" cy="349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3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96300" y="3060700"/>
            <a:ext cx="2425700" cy="384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19600" y="3619500"/>
            <a:ext cx="4178300" cy="26797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1524000" y="8039099"/>
            <a:ext cx="96393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Physical path is unique and a parabola</a:t>
            </a:r>
          </a:p>
        </p:txBody>
      </p:sp>
      <p:pic>
        <p:nvPicPr>
          <p:cNvPr id="166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71000" y="7416800"/>
            <a:ext cx="1016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55900" y="1701800"/>
            <a:ext cx="18288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3135703" y="419100"/>
            <a:ext cx="67229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Particle in a Gravitational Field</a:t>
            </a:r>
          </a:p>
        </p:txBody>
      </p:sp>
      <p:sp>
        <p:nvSpPr>
          <p:cNvPr id="169" name="Shape 169"/>
          <p:cNvSpPr/>
          <p:nvPr/>
        </p:nvSpPr>
        <p:spPr>
          <a:xfrm>
            <a:off x="4000500" y="606425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</a:t>
            </a:r>
          </a:p>
        </p:txBody>
      </p:sp>
      <p:sp>
        <p:nvSpPr>
          <p:cNvPr id="170" name="Shape 170"/>
          <p:cNvSpPr/>
          <p:nvPr/>
        </p:nvSpPr>
        <p:spPr>
          <a:xfrm>
            <a:off x="8521700" y="363220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B</a:t>
            </a:r>
          </a:p>
        </p:txBody>
      </p:sp>
      <p:sp>
        <p:nvSpPr>
          <p:cNvPr id="171" name="Shape 17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72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470400" y="7404100"/>
            <a:ext cx="3683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407400" y="7404100"/>
            <a:ext cx="3810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7"/>
          <p:cNvGrpSpPr/>
          <p:nvPr/>
        </p:nvGrpSpPr>
        <p:grpSpPr>
          <a:xfrm>
            <a:off x="3492500" y="2133600"/>
            <a:ext cx="6032500" cy="5232400"/>
            <a:chOff x="0" y="0"/>
            <a:chExt cx="6032500" cy="5232400"/>
          </a:xfrm>
        </p:grpSpPr>
        <p:pic>
          <p:nvPicPr>
            <p:cNvPr id="175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032500" cy="523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41400" y="1625600"/>
              <a:ext cx="3937000" cy="349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08500" y="3708400"/>
            <a:ext cx="3987800" cy="257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1200" y="3111500"/>
            <a:ext cx="3949700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96300" y="3060700"/>
            <a:ext cx="2425700" cy="384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19600" y="3619500"/>
            <a:ext cx="4178300" cy="267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71000" y="7416800"/>
            <a:ext cx="1016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55900" y="1701800"/>
            <a:ext cx="18288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3135703" y="419100"/>
            <a:ext cx="67229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Particle in a Gravitational Field</a:t>
            </a:r>
          </a:p>
        </p:txBody>
      </p:sp>
      <p:sp>
        <p:nvSpPr>
          <p:cNvPr id="185" name="Shape 185"/>
          <p:cNvSpPr/>
          <p:nvPr/>
        </p:nvSpPr>
        <p:spPr>
          <a:xfrm>
            <a:off x="1524000" y="8039099"/>
            <a:ext cx="96393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...but there are many possible paths</a:t>
            </a:r>
          </a:p>
        </p:txBody>
      </p:sp>
      <p:sp>
        <p:nvSpPr>
          <p:cNvPr id="186" name="Shape 186"/>
          <p:cNvSpPr/>
          <p:nvPr/>
        </p:nvSpPr>
        <p:spPr>
          <a:xfrm>
            <a:off x="4000500" y="606425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</a:t>
            </a:r>
          </a:p>
        </p:txBody>
      </p:sp>
      <p:sp>
        <p:nvSpPr>
          <p:cNvPr id="187" name="Shape 187"/>
          <p:cNvSpPr/>
          <p:nvPr/>
        </p:nvSpPr>
        <p:spPr>
          <a:xfrm>
            <a:off x="8521700" y="363220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B</a:t>
            </a: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89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470400" y="7404100"/>
            <a:ext cx="3683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407400" y="7404100"/>
            <a:ext cx="3810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droppedImage.pdf"/>
          <p:cNvPicPr/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4521200" y="3111500"/>
            <a:ext cx="3949700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1200" y="3060700"/>
            <a:ext cx="5448300" cy="3136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" name="Group 196"/>
          <p:cNvGrpSpPr/>
          <p:nvPr/>
        </p:nvGrpSpPr>
        <p:grpSpPr>
          <a:xfrm>
            <a:off x="3492500" y="2133600"/>
            <a:ext cx="6032500" cy="5232400"/>
            <a:chOff x="0" y="0"/>
            <a:chExt cx="6032500" cy="5232400"/>
          </a:xfrm>
        </p:grpSpPr>
        <p:pic>
          <p:nvPicPr>
            <p:cNvPr id="194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032500" cy="523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41400" y="1625600"/>
              <a:ext cx="3937000" cy="349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7" name="droppedImage.pdf"/>
          <p:cNvPicPr/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4508500" y="3708400"/>
            <a:ext cx="3987800" cy="257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96300" y="3060700"/>
            <a:ext cx="2425700" cy="384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19600" y="3619500"/>
            <a:ext cx="4178300" cy="267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271000" y="7416800"/>
            <a:ext cx="1016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755900" y="1701800"/>
            <a:ext cx="18288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1295400" y="7867650"/>
            <a:ext cx="104140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How are physical paths special among all paths from A to B?</a:t>
            </a:r>
          </a:p>
        </p:txBody>
      </p:sp>
      <p:sp>
        <p:nvSpPr>
          <p:cNvPr id="203" name="Shape 203"/>
          <p:cNvSpPr/>
          <p:nvPr/>
        </p:nvSpPr>
        <p:spPr>
          <a:xfrm>
            <a:off x="3135703" y="419100"/>
            <a:ext cx="67229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Particle in a Gravitational Field</a:t>
            </a:r>
          </a:p>
        </p:txBody>
      </p:sp>
      <p:sp>
        <p:nvSpPr>
          <p:cNvPr id="204" name="Shape 204"/>
          <p:cNvSpPr/>
          <p:nvPr/>
        </p:nvSpPr>
        <p:spPr>
          <a:xfrm>
            <a:off x="4000500" y="606425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</a:t>
            </a:r>
          </a:p>
        </p:txBody>
      </p:sp>
      <p:sp>
        <p:nvSpPr>
          <p:cNvPr id="205" name="Shape 205"/>
          <p:cNvSpPr/>
          <p:nvPr/>
        </p:nvSpPr>
        <p:spPr>
          <a:xfrm>
            <a:off x="8521700" y="363220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B</a:t>
            </a:r>
          </a:p>
        </p:txBody>
      </p:sp>
      <p:sp>
        <p:nvSpPr>
          <p:cNvPr id="206" name="Shape 2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07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470400" y="7404100"/>
            <a:ext cx="3683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407400" y="7404100"/>
            <a:ext cx="381000" cy="43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droppedImage.pdf"/>
          <p:cNvPicPr/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4521200" y="3111500"/>
            <a:ext cx="3949700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/>
          <p:cNvPicPr/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4521200" y="3060700"/>
            <a:ext cx="5448300" cy="3136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4" name="Group 214"/>
          <p:cNvGrpSpPr/>
          <p:nvPr/>
        </p:nvGrpSpPr>
        <p:grpSpPr>
          <a:xfrm>
            <a:off x="3492500" y="2133600"/>
            <a:ext cx="6032500" cy="5232400"/>
            <a:chOff x="0" y="0"/>
            <a:chExt cx="6032500" cy="5232400"/>
          </a:xfrm>
        </p:grpSpPr>
        <p:pic>
          <p:nvPicPr>
            <p:cNvPr id="212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032500" cy="523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41400" y="1625600"/>
              <a:ext cx="3937000" cy="349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5" name="droppedImage.pdf"/>
          <p:cNvPicPr/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4508500" y="3708400"/>
            <a:ext cx="3987800" cy="257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96300" y="3060700"/>
            <a:ext cx="2425700" cy="384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droppedImage.pdf"/>
          <p:cNvPicPr/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4419600" y="3619500"/>
            <a:ext cx="4178300" cy="2679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2069163" y="419100"/>
            <a:ext cx="88560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Hamilton’s Principle of Stationary Action</a:t>
            </a:r>
          </a:p>
        </p:txBody>
      </p:sp>
      <p:sp>
        <p:nvSpPr>
          <p:cNvPr id="219" name="Shape 219"/>
          <p:cNvSpPr/>
          <p:nvPr/>
        </p:nvSpPr>
        <p:spPr>
          <a:xfrm>
            <a:off x="1676400" y="3460750"/>
            <a:ext cx="9639300" cy="23114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5000"/>
              <a:t>Physical paths are extremal amongst all paths from A to B of a time integral called the </a:t>
            </a:r>
            <a:r>
              <a:rPr sz="5000" u="sng">
                <a:solidFill>
                  <a:srgbClr val="0096FF"/>
                </a:solidFill>
              </a:rPr>
              <a:t>action</a:t>
            </a:r>
            <a:r>
              <a:rPr sz="5000"/>
              <a:t>.</a:t>
            </a:r>
          </a:p>
        </p:txBody>
      </p:sp>
      <p:pic>
        <p:nvPicPr>
          <p:cNvPr id="220" name="droppedImage.pdf"/>
          <p:cNvPicPr/>
          <p:nvPr/>
        </p:nvPicPr>
        <p:blipFill>
          <a:blip r:embed="rId9">
            <a:alphaModFix amt="50000"/>
            <a:extLst/>
          </a:blip>
          <a:stretch>
            <a:fillRect/>
          </a:stretch>
        </p:blipFill>
        <p:spPr>
          <a:xfrm>
            <a:off x="9271000" y="7416800"/>
            <a:ext cx="1016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droppedImage.pdf"/>
          <p:cNvPicPr/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>
            <a:off x="2755900" y="1701800"/>
            <a:ext cx="18288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5533938" y="5422900"/>
            <a:ext cx="2806229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>
                <a:solidFill>
                  <a:srgbClr val="0096FF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5000" u="sng">
                <a:solidFill>
                  <a:srgbClr val="0096FF"/>
                </a:solidFill>
              </a:rPr>
              <a:t>Lagrangian</a:t>
            </a:r>
          </a:p>
        </p:txBody>
      </p:sp>
      <p:sp>
        <p:nvSpPr>
          <p:cNvPr id="225" name="Shape 225"/>
          <p:cNvSpPr/>
          <p:nvPr/>
        </p:nvSpPr>
        <p:spPr>
          <a:xfrm>
            <a:off x="1676400" y="1911350"/>
            <a:ext cx="96393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Physical paths are extrema of a time integral called the </a:t>
            </a:r>
            <a:r>
              <a:rPr sz="4200" u="sng">
                <a:solidFill>
                  <a:srgbClr val="0096FF"/>
                </a:solidFill>
              </a:rPr>
              <a:t>action</a:t>
            </a:r>
          </a:p>
        </p:txBody>
      </p:sp>
      <p:sp>
        <p:nvSpPr>
          <p:cNvPr id="226" name="Shape 226"/>
          <p:cNvSpPr/>
          <p:nvPr/>
        </p:nvSpPr>
        <p:spPr>
          <a:xfrm>
            <a:off x="2069163" y="419100"/>
            <a:ext cx="88560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Hamilton’s Principle of Stationary Action</a:t>
            </a:r>
          </a:p>
        </p:txBody>
      </p:sp>
      <p:pic>
        <p:nvPicPr>
          <p:cNvPr id="22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2800" y="6350000"/>
            <a:ext cx="2095500" cy="7747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Group 231"/>
          <p:cNvGrpSpPr/>
          <p:nvPr/>
        </p:nvGrpSpPr>
        <p:grpSpPr>
          <a:xfrm>
            <a:off x="1244600" y="7658100"/>
            <a:ext cx="10693400" cy="723901"/>
            <a:chOff x="0" y="0"/>
            <a:chExt cx="10693400" cy="723900"/>
          </a:xfrm>
        </p:grpSpPr>
        <p:sp>
          <p:nvSpPr>
            <p:cNvPr id="228" name="Shape 228"/>
            <p:cNvSpPr/>
            <p:nvPr/>
          </p:nvSpPr>
          <p:spPr>
            <a:xfrm>
              <a:off x="0" y="0"/>
              <a:ext cx="76835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(Lagrangian is not the total energy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10363200" y="0"/>
              <a:ext cx="3302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)</a:t>
              </a:r>
            </a:p>
          </p:txBody>
        </p:sp>
        <p:pic>
          <p:nvPicPr>
            <p:cNvPr id="230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683500" y="139700"/>
              <a:ext cx="2743200" cy="54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2" name="Shape 23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3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43300" y="3708400"/>
            <a:ext cx="6184900" cy="196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1676400" y="1612899"/>
            <a:ext cx="96393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Physical paths extremize the action</a:t>
            </a:r>
          </a:p>
        </p:txBody>
      </p:sp>
      <p:sp>
        <p:nvSpPr>
          <p:cNvPr id="236" name="Shape 236"/>
          <p:cNvSpPr/>
          <p:nvPr/>
        </p:nvSpPr>
        <p:spPr>
          <a:xfrm>
            <a:off x="2069163" y="419100"/>
            <a:ext cx="88560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Hamilton’s Principle of Stationary Action</a:t>
            </a:r>
          </a:p>
        </p:txBody>
      </p:sp>
      <p:sp>
        <p:nvSpPr>
          <p:cNvPr id="237" name="Shape 237"/>
          <p:cNvSpPr/>
          <p:nvPr/>
        </p:nvSpPr>
        <p:spPr>
          <a:xfrm>
            <a:off x="1676400" y="5473700"/>
            <a:ext cx="96393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...but how we find an extremal path in the space of all paths?</a:t>
            </a:r>
          </a:p>
        </p:txBody>
      </p:sp>
      <p:sp>
        <p:nvSpPr>
          <p:cNvPr id="238" name="Shape 238"/>
          <p:cNvSpPr/>
          <p:nvPr/>
        </p:nvSpPr>
        <p:spPr>
          <a:xfrm>
            <a:off x="1676400" y="7200899"/>
            <a:ext cx="96393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Use Lagrange’s </a:t>
            </a:r>
            <a:r>
              <a:rPr sz="4200" u="sng">
                <a:solidFill>
                  <a:srgbClr val="0096FF"/>
                </a:solidFill>
              </a:rPr>
              <a:t>variational calculus</a:t>
            </a:r>
          </a:p>
        </p:txBody>
      </p:sp>
      <p:pic>
        <p:nvPicPr>
          <p:cNvPr id="23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0" y="2540000"/>
            <a:ext cx="5778500" cy="196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2100" y="4483100"/>
            <a:ext cx="47371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3778622" y="419100"/>
            <a:ext cx="54371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Finding an Extremal Path</a:t>
            </a:r>
          </a:p>
        </p:txBody>
      </p:sp>
      <p:sp>
        <p:nvSpPr>
          <p:cNvPr id="244" name="Shape 244"/>
          <p:cNvSpPr/>
          <p:nvPr/>
        </p:nvSpPr>
        <p:spPr>
          <a:xfrm>
            <a:off x="635000" y="5651499"/>
            <a:ext cx="47117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4200"/>
              <a:t>3. Study when</a:t>
            </a:r>
          </a:p>
        </p:txBody>
      </p:sp>
      <p:pic>
        <p:nvPicPr>
          <p:cNvPr id="24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3142" y="2726473"/>
            <a:ext cx="3940874" cy="3041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16696" y="2929227"/>
            <a:ext cx="2420301" cy="3839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49110" y="3233344"/>
            <a:ext cx="4169003" cy="2673738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632786" y="3581400"/>
            <a:ext cx="48641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/>
          </a:lstStyle>
          <a:p>
            <a:pPr lvl="0">
              <a:defRPr sz="1800"/>
            </a:pPr>
            <a:r>
              <a:rPr sz="4200"/>
              <a:t>2. Differentiate action </a:t>
            </a:r>
          </a:p>
        </p:txBody>
      </p:sp>
      <p:sp>
        <p:nvSpPr>
          <p:cNvPr id="249" name="Shape 249"/>
          <p:cNvSpPr/>
          <p:nvPr/>
        </p:nvSpPr>
        <p:spPr>
          <a:xfrm>
            <a:off x="635000" y="1765300"/>
            <a:ext cx="4711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/>
          </a:lstStyle>
          <a:p>
            <a:pPr lvl="0">
              <a:defRPr sz="1800"/>
            </a:pPr>
            <a:r>
              <a:rPr sz="4200"/>
              <a:t>1.  Action of path</a:t>
            </a:r>
          </a:p>
        </p:txBody>
      </p:sp>
      <p:sp>
        <p:nvSpPr>
          <p:cNvPr id="250" name="Shape 250"/>
          <p:cNvSpPr/>
          <p:nvPr/>
        </p:nvSpPr>
        <p:spPr>
          <a:xfrm>
            <a:off x="3275942" y="7912100"/>
            <a:ext cx="645441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Analogous to regular calculus</a:t>
            </a:r>
          </a:p>
        </p:txBody>
      </p:sp>
      <p:pic>
        <p:nvPicPr>
          <p:cNvPr id="251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29600" y="2933700"/>
            <a:ext cx="3302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13000" y="2603500"/>
            <a:ext cx="11430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59000" y="4533900"/>
            <a:ext cx="14478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65300" y="6591300"/>
            <a:ext cx="26416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128122" y="1752599"/>
            <a:ext cx="53975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Arbitrary smooth offset</a:t>
            </a:r>
          </a:p>
        </p:txBody>
      </p:sp>
      <p:pic>
        <p:nvPicPr>
          <p:cNvPr id="25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600" y="1803400"/>
            <a:ext cx="9906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177800" y="3187700"/>
            <a:ext cx="36449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Perturbed curve</a:t>
            </a:r>
          </a:p>
        </p:txBody>
      </p:sp>
      <p:sp>
        <p:nvSpPr>
          <p:cNvPr id="260" name="Shape 260"/>
          <p:cNvSpPr/>
          <p:nvPr/>
        </p:nvSpPr>
        <p:spPr>
          <a:xfrm>
            <a:off x="203200" y="5359400"/>
            <a:ext cx="5245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Curves share endpoints</a:t>
            </a:r>
          </a:p>
        </p:txBody>
      </p:sp>
      <p:pic>
        <p:nvPicPr>
          <p:cNvPr id="26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00" y="6350000"/>
            <a:ext cx="46482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2738127" y="419100"/>
            <a:ext cx="751809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Defining the Variation of an Action</a:t>
            </a:r>
          </a:p>
        </p:txBody>
      </p:sp>
      <p:pic>
        <p:nvPicPr>
          <p:cNvPr id="26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6800" y="4076700"/>
            <a:ext cx="49403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279" name="Group 279"/>
          <p:cNvGrpSpPr/>
          <p:nvPr/>
        </p:nvGrpSpPr>
        <p:grpSpPr>
          <a:xfrm>
            <a:off x="7366000" y="1981200"/>
            <a:ext cx="5474195" cy="5105399"/>
            <a:chOff x="0" y="0"/>
            <a:chExt cx="5474194" cy="5105398"/>
          </a:xfrm>
        </p:grpSpPr>
        <p:pic>
          <p:nvPicPr>
            <p:cNvPr id="265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8066" y="633853"/>
              <a:ext cx="3584155" cy="2881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52820" y="4713561"/>
              <a:ext cx="334215" cy="39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25448" y="4713561"/>
              <a:ext cx="345739" cy="39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72" name="Group 272"/>
            <p:cNvGrpSpPr/>
            <p:nvPr/>
          </p:nvGrpSpPr>
          <p:grpSpPr>
            <a:xfrm>
              <a:off x="0" y="0"/>
              <a:ext cx="5474195" cy="4748144"/>
              <a:chOff x="0" y="0"/>
              <a:chExt cx="5474194" cy="4748143"/>
            </a:xfrm>
          </p:grpSpPr>
          <p:pic>
            <p:nvPicPr>
              <p:cNvPr id="268" name="droppedImage.pdf"/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5474195" cy="47481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9" name="droppedImage.pdf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945018" y="1475149"/>
                <a:ext cx="3572635" cy="3169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0" name="droppedImage.pdf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933493" y="737574"/>
                <a:ext cx="3584160" cy="27659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1" name="droppedImage.pdf"/>
              <p:cNvPicPr/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841297" y="1198559"/>
                <a:ext cx="3791602" cy="24316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73" name="Shape 273"/>
            <p:cNvSpPr/>
            <p:nvPr/>
          </p:nvSpPr>
          <p:spPr>
            <a:xfrm flipH="1">
              <a:off x="1555821" y="1212698"/>
              <a:ext cx="1" cy="58514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4" name="droppedImage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648018" y="4310201"/>
              <a:ext cx="230493" cy="3111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droppedImage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82952" y="691476"/>
              <a:ext cx="242018" cy="380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" name="droppedImage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417526" y="2120527"/>
              <a:ext cx="265067" cy="507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7" name="droppedImage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56542" y="4183431"/>
              <a:ext cx="3595681" cy="887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droppedImage.pdf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659542" y="1336853"/>
              <a:ext cx="437936" cy="322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2738127" y="419100"/>
            <a:ext cx="751809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Defining the Variation of an Action</a:t>
            </a:r>
          </a:p>
        </p:txBody>
      </p:sp>
      <p:sp>
        <p:nvSpPr>
          <p:cNvPr id="282" name="Shape 282"/>
          <p:cNvSpPr/>
          <p:nvPr/>
        </p:nvSpPr>
        <p:spPr>
          <a:xfrm>
            <a:off x="1487227" y="5810250"/>
            <a:ext cx="41148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Reduce to single variable calculus!</a:t>
            </a:r>
          </a:p>
        </p:txBody>
      </p:sp>
      <p:sp>
        <p:nvSpPr>
          <p:cNvPr id="283" name="Shape 2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84" name="Shape 284"/>
          <p:cNvSpPr/>
          <p:nvPr/>
        </p:nvSpPr>
        <p:spPr>
          <a:xfrm>
            <a:off x="736600" y="2222500"/>
            <a:ext cx="56007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200" u="sng">
                <a:solidFill>
                  <a:srgbClr val="0096FF"/>
                </a:solidFill>
              </a:rPr>
              <a:t>First Variation of the Action (in direction eta)</a:t>
            </a:r>
          </a:p>
        </p:txBody>
      </p:sp>
      <p:pic>
        <p:nvPicPr>
          <p:cNvPr id="28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3937000"/>
            <a:ext cx="6553200" cy="1193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0" name="Group 300"/>
          <p:cNvGrpSpPr/>
          <p:nvPr/>
        </p:nvGrpSpPr>
        <p:grpSpPr>
          <a:xfrm>
            <a:off x="7366000" y="1981200"/>
            <a:ext cx="5474195" cy="5105399"/>
            <a:chOff x="0" y="0"/>
            <a:chExt cx="5474194" cy="5105398"/>
          </a:xfrm>
        </p:grpSpPr>
        <p:pic>
          <p:nvPicPr>
            <p:cNvPr id="286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8066" y="633853"/>
              <a:ext cx="3584155" cy="2881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2820" y="4713561"/>
              <a:ext cx="334215" cy="39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25448" y="4713561"/>
              <a:ext cx="345739" cy="3918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93" name="Group 293"/>
            <p:cNvGrpSpPr/>
            <p:nvPr/>
          </p:nvGrpSpPr>
          <p:grpSpPr>
            <a:xfrm>
              <a:off x="0" y="0"/>
              <a:ext cx="5474195" cy="4748144"/>
              <a:chOff x="0" y="0"/>
              <a:chExt cx="5474194" cy="4748143"/>
            </a:xfrm>
          </p:grpSpPr>
          <p:pic>
            <p:nvPicPr>
              <p:cNvPr id="289" name="droppedImage.pdf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5474195" cy="47481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0" name="droppedImage.pdf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945018" y="1475149"/>
                <a:ext cx="3572635" cy="3169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1" name="droppedImage.pdf"/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933493" y="737574"/>
                <a:ext cx="3584160" cy="27659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2" name="droppedImage.pdf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841297" y="1198559"/>
                <a:ext cx="3791602" cy="24316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94" name="Shape 294"/>
            <p:cNvSpPr/>
            <p:nvPr/>
          </p:nvSpPr>
          <p:spPr>
            <a:xfrm flipH="1">
              <a:off x="1555821" y="1212698"/>
              <a:ext cx="1" cy="58514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5" name="dropped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648018" y="4310201"/>
              <a:ext cx="230493" cy="3111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dropped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382952" y="691476"/>
              <a:ext cx="242018" cy="380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" name="droppedImage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417526" y="2120527"/>
              <a:ext cx="265067" cy="507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droppedImage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56542" y="4183431"/>
              <a:ext cx="3595681" cy="887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droppedImage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59542" y="1336853"/>
              <a:ext cx="437936" cy="322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4721578" y="419100"/>
            <a:ext cx="355118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Time Integrator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64" name="Shape 64"/>
          <p:cNvSpPr/>
          <p:nvPr/>
        </p:nvSpPr>
        <p:spPr>
          <a:xfrm>
            <a:off x="707665" y="1524000"/>
            <a:ext cx="1157901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Differential equations in time describe physical paths </a:t>
            </a:r>
          </a:p>
        </p:txBody>
      </p:sp>
      <p:sp>
        <p:nvSpPr>
          <p:cNvPr id="65" name="Shape 65"/>
          <p:cNvSpPr/>
          <p:nvPr/>
        </p:nvSpPr>
        <p:spPr>
          <a:xfrm>
            <a:off x="2276692" y="2628900"/>
            <a:ext cx="845336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Solve for these paths on the computer</a:t>
            </a:r>
          </a:p>
        </p:txBody>
      </p:sp>
      <p:pic>
        <p:nvPicPr>
          <p:cNvPr id="66" name="symplectic-1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216400" y="3594100"/>
            <a:ext cx="4572000" cy="4572000"/>
          </a:xfrm>
          <a:prstGeom prst="rect">
            <a:avLst/>
          </a:prstGeom>
        </p:spPr>
      </p:pic>
      <p:sp>
        <p:nvSpPr>
          <p:cNvPr id="67" name="Shape 67"/>
          <p:cNvSpPr/>
          <p:nvPr/>
        </p:nvSpPr>
        <p:spPr>
          <a:xfrm>
            <a:off x="2468134" y="8420100"/>
            <a:ext cx="806659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Non-damped, Non-Driven Pendulum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6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2738127" y="419100"/>
            <a:ext cx="751809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Defining the Variation of an Action</a:t>
            </a:r>
          </a:p>
        </p:txBody>
      </p:sp>
      <p:sp>
        <p:nvSpPr>
          <p:cNvPr id="303" name="Shape 303"/>
          <p:cNvSpPr/>
          <p:nvPr/>
        </p:nvSpPr>
        <p:spPr>
          <a:xfrm>
            <a:off x="1487227" y="5810250"/>
            <a:ext cx="41148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Reduce to single variable calculus!</a:t>
            </a:r>
          </a:p>
        </p:txBody>
      </p:sp>
      <p:sp>
        <p:nvSpPr>
          <p:cNvPr id="304" name="Shape 30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05" name="Shape 305"/>
          <p:cNvSpPr/>
          <p:nvPr/>
        </p:nvSpPr>
        <p:spPr>
          <a:xfrm>
            <a:off x="736600" y="2222500"/>
            <a:ext cx="56007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200" u="sng">
                <a:solidFill>
                  <a:srgbClr val="0096FF"/>
                </a:solidFill>
              </a:rPr>
              <a:t>First Variation of the Action (in direction eta)</a:t>
            </a:r>
          </a:p>
        </p:txBody>
      </p:sp>
      <p:pic>
        <p:nvPicPr>
          <p:cNvPr id="306" name="droppedImage.pdf"/>
          <p:cNvPicPr/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266700" y="3937000"/>
            <a:ext cx="6553200" cy="11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droppedImage.pdf"/>
          <p:cNvPicPr/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334066" y="2615053"/>
            <a:ext cx="3584155" cy="2881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droppedImage.pdf"/>
          <p:cNvPicPr/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8218820" y="6694761"/>
            <a:ext cx="334215" cy="39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droppedImage.pdf"/>
          <p:cNvPicPr/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1791447" y="6694761"/>
            <a:ext cx="345740" cy="3918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4" name="Group 314"/>
          <p:cNvGrpSpPr/>
          <p:nvPr/>
        </p:nvGrpSpPr>
        <p:grpSpPr>
          <a:xfrm>
            <a:off x="7366000" y="1981200"/>
            <a:ext cx="5474195" cy="4748144"/>
            <a:chOff x="0" y="0"/>
            <a:chExt cx="5474194" cy="4748143"/>
          </a:xfrm>
        </p:grpSpPr>
        <p:pic>
          <p:nvPicPr>
            <p:cNvPr id="310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474195" cy="4748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1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45018" y="1475149"/>
              <a:ext cx="3572635" cy="31692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2" name="droppedImage.pdf"/>
            <p:cNvPicPr/>
            <p:nvPr/>
          </p:nvPicPr>
          <p:blipFill>
            <a:blip r:embed="rId8">
              <a:alphaModFix amt="50000"/>
              <a:extLst/>
            </a:blip>
            <a:stretch>
              <a:fillRect/>
            </a:stretch>
          </p:blipFill>
          <p:spPr>
            <a:xfrm>
              <a:off x="933493" y="737574"/>
              <a:ext cx="3584160" cy="27659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" name="droppedImage.pdf"/>
            <p:cNvPicPr/>
            <p:nvPr/>
          </p:nvPicPr>
          <p:blipFill>
            <a:blip r:embed="rId9">
              <a:alphaModFix amt="50000"/>
              <a:extLst/>
            </a:blip>
            <a:stretch>
              <a:fillRect/>
            </a:stretch>
          </p:blipFill>
          <p:spPr>
            <a:xfrm>
              <a:off x="841297" y="1198559"/>
              <a:ext cx="3791602" cy="2431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5" name="Shape 315"/>
          <p:cNvSpPr/>
          <p:nvPr/>
        </p:nvSpPr>
        <p:spPr>
          <a:xfrm>
            <a:off x="8921821" y="3193898"/>
            <a:ext cx="1" cy="585141"/>
          </a:xfrm>
          <a:prstGeom prst="line">
            <a:avLst/>
          </a:prstGeom>
          <a:ln w="38100">
            <a:solidFill>
              <a:srgbClr val="000000">
                <a:alpha val="50000"/>
              </a:srgbClr>
            </a:solidFill>
            <a:miter lim="400000"/>
            <a:headEnd type="stealth"/>
            <a:tail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16" name="droppedImage.pdf"/>
          <p:cNvPicPr/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>
            <a:off x="9014018" y="6291401"/>
            <a:ext cx="230493" cy="311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droppedImage.pdf"/>
          <p:cNvPicPr/>
          <p:nvPr/>
        </p:nvPicPr>
        <p:blipFill>
          <a:blip r:embed="rId11">
            <a:alphaModFix amt="50000"/>
            <a:extLst/>
          </a:blip>
          <a:stretch>
            <a:fillRect/>
          </a:stretch>
        </p:blipFill>
        <p:spPr>
          <a:xfrm>
            <a:off x="8748952" y="2672676"/>
            <a:ext cx="242018" cy="380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droppedImage.pdf"/>
          <p:cNvPicPr/>
          <p:nvPr/>
        </p:nvPicPr>
        <p:blipFill>
          <a:blip r:embed="rId12">
            <a:alphaModFix amt="50000"/>
            <a:extLst/>
          </a:blip>
          <a:stretch>
            <a:fillRect/>
          </a:stretch>
        </p:blipFill>
        <p:spPr>
          <a:xfrm>
            <a:off x="8783525" y="4101727"/>
            <a:ext cx="265068" cy="507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droppedImage.pdf"/>
          <p:cNvPicPr/>
          <p:nvPr/>
        </p:nvPicPr>
        <p:blipFill>
          <a:blip r:embed="rId13">
            <a:alphaModFix amt="50000"/>
            <a:extLst/>
          </a:blip>
          <a:stretch>
            <a:fillRect/>
          </a:stretch>
        </p:blipFill>
        <p:spPr>
          <a:xfrm>
            <a:off x="8322541" y="6164631"/>
            <a:ext cx="3595681" cy="887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droppedImage.pdf"/>
          <p:cNvPicPr/>
          <p:nvPr/>
        </p:nvPicPr>
        <p:blipFill>
          <a:blip r:embed="rId14">
            <a:alphaModFix amt="50000"/>
            <a:extLst/>
          </a:blip>
          <a:stretch>
            <a:fillRect/>
          </a:stretch>
        </p:blipFill>
        <p:spPr>
          <a:xfrm>
            <a:off x="9025542" y="3318053"/>
            <a:ext cx="437936" cy="32269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/>
        </p:nvSpPr>
        <p:spPr>
          <a:xfrm>
            <a:off x="1676400" y="3460750"/>
            <a:ext cx="9639300" cy="23114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Differentiating a given path with respect to all smooth variations reduces to single variable calculus.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3937886" y="419100"/>
            <a:ext cx="511857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Particle Example: Setup</a:t>
            </a:r>
          </a:p>
        </p:txBody>
      </p:sp>
      <p:grpSp>
        <p:nvGrpSpPr>
          <p:cNvPr id="332" name="Group 332"/>
          <p:cNvGrpSpPr/>
          <p:nvPr/>
        </p:nvGrpSpPr>
        <p:grpSpPr>
          <a:xfrm>
            <a:off x="6197600" y="2209800"/>
            <a:ext cx="7429500" cy="5626100"/>
            <a:chOff x="0" y="0"/>
            <a:chExt cx="7429500" cy="5626100"/>
          </a:xfrm>
        </p:grpSpPr>
        <p:pic>
          <p:nvPicPr>
            <p:cNvPr id="324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54100" y="660400"/>
              <a:ext cx="3924300" cy="3251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03800" y="1016000"/>
              <a:ext cx="2425700" cy="3848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032500" cy="523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41400" y="1625600"/>
              <a:ext cx="3937000" cy="349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27100" y="1320800"/>
              <a:ext cx="4178300" cy="2679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956300" y="5232400"/>
              <a:ext cx="1778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39800" y="5194300"/>
              <a:ext cx="3683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1" name="dropped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876800" y="5194300"/>
              <a:ext cx="3810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33" name="droppedImage.pdf"/>
          <p:cNvPicPr/>
          <p:nvPr/>
        </p:nvPicPr>
        <p:blipFill>
          <a:blip r:embed="rId10">
            <a:alphaModFix amt="25000"/>
            <a:extLst/>
          </a:blip>
          <a:stretch>
            <a:fillRect/>
          </a:stretch>
        </p:blipFill>
        <p:spPr>
          <a:xfrm>
            <a:off x="1168400" y="7683500"/>
            <a:ext cx="8039100" cy="162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39800" y="2171700"/>
            <a:ext cx="25908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66800" y="3060700"/>
            <a:ext cx="2755900" cy="140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dropped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58800" y="4914900"/>
            <a:ext cx="5397500" cy="140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dropped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001000" y="3416300"/>
            <a:ext cx="2667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1739304" y="419100"/>
            <a:ext cx="9515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Particle Example:  Investigating the Variation</a:t>
            </a:r>
          </a:p>
        </p:txBody>
      </p:sp>
      <p:pic>
        <p:nvPicPr>
          <p:cNvPr id="34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536700"/>
            <a:ext cx="6438900" cy="13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droppedImage.pdf"/>
          <p:cNvPicPr/>
          <p:nvPr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1524000" y="4953000"/>
            <a:ext cx="9245600" cy="13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droppedImage.pdf"/>
          <p:cNvPicPr/>
          <p:nvPr/>
        </p:nvPicPr>
        <p:blipFill>
          <a:blip r:embed="rId4">
            <a:alphaModFix amt="25000"/>
            <a:extLst/>
          </a:blip>
          <a:stretch>
            <a:fillRect/>
          </a:stretch>
        </p:blipFill>
        <p:spPr>
          <a:xfrm>
            <a:off x="1511300" y="6464300"/>
            <a:ext cx="7950200" cy="13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droppedImage.pdf"/>
          <p:cNvPicPr/>
          <p:nvPr/>
        </p:nvPicPr>
        <p:blipFill>
          <a:blip r:embed="rId5">
            <a:alphaModFix amt="25000"/>
            <a:extLst/>
          </a:blip>
          <a:stretch>
            <a:fillRect/>
          </a:stretch>
        </p:blipFill>
        <p:spPr>
          <a:xfrm>
            <a:off x="1460500" y="7975600"/>
            <a:ext cx="6807200" cy="1308100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hape 3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360" name="Group 360"/>
          <p:cNvGrpSpPr/>
          <p:nvPr/>
        </p:nvGrpSpPr>
        <p:grpSpPr>
          <a:xfrm>
            <a:off x="9017000" y="1219200"/>
            <a:ext cx="3924315" cy="3659922"/>
            <a:chOff x="0" y="0"/>
            <a:chExt cx="3924314" cy="3659921"/>
          </a:xfrm>
        </p:grpSpPr>
        <p:pic>
          <p:nvPicPr>
            <p:cNvPr id="346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93980" y="454392"/>
              <a:ext cx="2569389" cy="20654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7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11364" y="3379023"/>
              <a:ext cx="239590" cy="280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72483" y="3379023"/>
              <a:ext cx="247852" cy="280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353"/>
            <p:cNvGrpSpPr/>
            <p:nvPr/>
          </p:nvGrpSpPr>
          <p:grpSpPr>
            <a:xfrm>
              <a:off x="0" y="0"/>
              <a:ext cx="3924315" cy="3403824"/>
              <a:chOff x="0" y="0"/>
              <a:chExt cx="3924314" cy="3403823"/>
            </a:xfrm>
          </p:grpSpPr>
          <p:pic>
            <p:nvPicPr>
              <p:cNvPr id="349" name="droppedImage.pdf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3924315" cy="34038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0" name="droppedImage.pdf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677459" y="1057496"/>
                <a:ext cx="2561135" cy="22719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1" name="droppedImage.pdf"/>
              <p:cNvPicPr/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669197" y="528748"/>
                <a:ext cx="2569396" cy="19828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2" name="droppedImage.pdf"/>
              <p:cNvPicPr/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603104" y="859215"/>
                <a:ext cx="2718105" cy="17432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54" name="Shape 354"/>
            <p:cNvSpPr/>
            <p:nvPr/>
          </p:nvSpPr>
          <p:spPr>
            <a:xfrm>
              <a:off x="1115325" y="869350"/>
              <a:ext cx="1" cy="41947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5" name="droppedImage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81419" y="3089864"/>
              <a:ext cx="165235" cy="2230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" name="droppedImage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91400" y="495700"/>
              <a:ext cx="173497" cy="2726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" name="droppedImage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16186" y="1520148"/>
              <a:ext cx="190020" cy="3635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" name="droppedImage.pdf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85718" y="2998987"/>
              <a:ext cx="2577652" cy="6361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" name="droppedImage.pdf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89680" y="958353"/>
              <a:ext cx="313946" cy="231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61" name="droppedImage.pdf"/>
          <p:cNvPicPr/>
          <p:nvPr/>
        </p:nvPicPr>
        <p:blipFill>
          <a:blip r:embed="rId18">
            <a:alphaModFix amt="25000"/>
            <a:extLst/>
          </a:blip>
          <a:stretch>
            <a:fillRect/>
          </a:stretch>
        </p:blipFill>
        <p:spPr>
          <a:xfrm>
            <a:off x="939800" y="3225800"/>
            <a:ext cx="5689600" cy="106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1501254" y="419100"/>
            <a:ext cx="99918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Variational Trick: Essential Integration by Parts</a:t>
            </a:r>
          </a:p>
        </p:txBody>
      </p:sp>
      <p:grpSp>
        <p:nvGrpSpPr>
          <p:cNvPr id="367" name="Group 367"/>
          <p:cNvGrpSpPr/>
          <p:nvPr/>
        </p:nvGrpSpPr>
        <p:grpSpPr>
          <a:xfrm>
            <a:off x="2197100" y="4508499"/>
            <a:ext cx="8597900" cy="2527301"/>
            <a:chOff x="0" y="0"/>
            <a:chExt cx="8597900" cy="2527300"/>
          </a:xfrm>
        </p:grpSpPr>
        <p:sp>
          <p:nvSpPr>
            <p:cNvPr id="364" name="Shape 364"/>
            <p:cNvSpPr/>
            <p:nvPr/>
          </p:nvSpPr>
          <p:spPr>
            <a:xfrm>
              <a:off x="0" y="1803400"/>
              <a:ext cx="85979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recall offset vanishes at endpoints</a:t>
              </a:r>
            </a:p>
          </p:txBody>
        </p:sp>
        <p:sp>
          <p:nvSpPr>
            <p:cNvPr id="365" name="Shape 365"/>
            <p:cNvSpPr/>
            <p:nvPr/>
          </p:nvSpPr>
          <p:spPr>
            <a:xfrm flipH="1" flipV="1">
              <a:off x="3314700" y="0"/>
              <a:ext cx="1208572" cy="120857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6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60900" y="1181100"/>
              <a:ext cx="279400" cy="444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68" name="droppedImage.pdf"/>
          <p:cNvPicPr/>
          <p:nvPr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1587500" y="4305300"/>
            <a:ext cx="9626600" cy="1308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1" name="Group 371"/>
          <p:cNvGrpSpPr/>
          <p:nvPr/>
        </p:nvGrpSpPr>
        <p:grpSpPr>
          <a:xfrm>
            <a:off x="2197100" y="1015999"/>
            <a:ext cx="8597900" cy="2882901"/>
            <a:chOff x="0" y="0"/>
            <a:chExt cx="8597900" cy="2882899"/>
          </a:xfrm>
        </p:grpSpPr>
        <p:sp>
          <p:nvSpPr>
            <p:cNvPr id="369" name="Shape 369"/>
            <p:cNvSpPr/>
            <p:nvPr/>
          </p:nvSpPr>
          <p:spPr>
            <a:xfrm>
              <a:off x="0" y="2158999"/>
              <a:ext cx="85979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get rid of derivates of the offset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3568700" y="-1"/>
              <a:ext cx="1270000" cy="224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50800" cap="flat">
              <a:solidFill>
                <a:srgbClr val="FF57B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372" name="Shape 3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7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8700" y="1485900"/>
            <a:ext cx="8394700" cy="13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droppedImage.pdf"/>
          <p:cNvPicPr/>
          <p:nvPr/>
        </p:nvPicPr>
        <p:blipFill>
          <a:blip r:embed="rId5">
            <a:alphaModFix amt="25000"/>
            <a:extLst/>
          </a:blip>
          <a:stretch>
            <a:fillRect/>
          </a:stretch>
        </p:blipFill>
        <p:spPr>
          <a:xfrm>
            <a:off x="2692400" y="7442200"/>
            <a:ext cx="7620000" cy="130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7" grpId="2"/>
      <p:bldP build="whole" bldLvl="1" animBg="1" rev="0" advAuto="0" spid="37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/>
        </p:nvSpPr>
        <p:spPr>
          <a:xfrm>
            <a:off x="1501254" y="419100"/>
            <a:ext cx="99918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Variational Trick: Essential Integration by Parts</a:t>
            </a:r>
          </a:p>
        </p:txBody>
      </p:sp>
      <p:sp>
        <p:nvSpPr>
          <p:cNvPr id="377" name="Shape 3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78" name="droppedImage.pdf"/>
          <p:cNvPicPr/>
          <p:nvPr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1587500" y="4559300"/>
            <a:ext cx="9626600" cy="13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droppedImage.pdf"/>
          <p:cNvPicPr/>
          <p:nvPr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2298700" y="1739900"/>
            <a:ext cx="8394700" cy="13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droppedImage.pdf"/>
          <p:cNvPicPr/>
          <p:nvPr/>
        </p:nvPicPr>
        <p:blipFill>
          <a:blip r:embed="rId4">
            <a:alphaModFix amt="25000"/>
            <a:extLst/>
          </a:blip>
          <a:stretch>
            <a:fillRect/>
          </a:stretch>
        </p:blipFill>
        <p:spPr>
          <a:xfrm>
            <a:off x="2692400" y="7696200"/>
            <a:ext cx="7620000" cy="13081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hape 381"/>
          <p:cNvSpPr/>
          <p:nvPr/>
        </p:nvSpPr>
        <p:spPr>
          <a:xfrm>
            <a:off x="1676400" y="3346450"/>
            <a:ext cx="9639300" cy="30480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5000"/>
              <a:t>Integrate by parts to get rid of the derivatives of the smooth offset. </a:t>
            </a:r>
            <a:endParaRPr sz="5000"/>
          </a:p>
          <a:p>
            <a:pPr lvl="0">
              <a:defRPr sz="1800"/>
            </a:pPr>
            <a:r>
              <a:rPr sz="5000"/>
              <a:t>This requires the offset to vanish at the boundary.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1813402" y="419100"/>
            <a:ext cx="936754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Particle Example: Investigating the Variation</a:t>
            </a:r>
          </a:p>
        </p:txBody>
      </p:sp>
      <p:sp>
        <p:nvSpPr>
          <p:cNvPr id="384" name="Shape 3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8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2700" y="2705100"/>
            <a:ext cx="10426700" cy="1625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1" name="Group 391"/>
          <p:cNvGrpSpPr/>
          <p:nvPr/>
        </p:nvGrpSpPr>
        <p:grpSpPr>
          <a:xfrm>
            <a:off x="2179687" y="5740400"/>
            <a:ext cx="8628013" cy="762000"/>
            <a:chOff x="0" y="0"/>
            <a:chExt cx="8628012" cy="762000"/>
          </a:xfrm>
        </p:grpSpPr>
        <p:grpSp>
          <p:nvGrpSpPr>
            <p:cNvPr id="389" name="Group 389"/>
            <p:cNvGrpSpPr/>
            <p:nvPr/>
          </p:nvGrpSpPr>
          <p:grpSpPr>
            <a:xfrm>
              <a:off x="0" y="0"/>
              <a:ext cx="8628013" cy="723900"/>
              <a:chOff x="0" y="0"/>
              <a:chExt cx="8628012" cy="723900"/>
            </a:xfrm>
          </p:grpSpPr>
          <p:sp>
            <p:nvSpPr>
              <p:cNvPr id="386" name="Shape 386"/>
              <p:cNvSpPr/>
              <p:nvPr/>
            </p:nvSpPr>
            <p:spPr>
              <a:xfrm>
                <a:off x="0" y="0"/>
                <a:ext cx="1929371" cy="723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4200"/>
                  <a:t>When is</a:t>
                </a: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4964558" y="0"/>
                <a:ext cx="3058680" cy="723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4200"/>
                  <a:t>for all offsets </a:t>
                </a:r>
              </a:p>
            </p:txBody>
          </p:sp>
          <p:pic>
            <p:nvPicPr>
              <p:cNvPr id="388" name="droppedImage.pd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8031112" y="127000"/>
                <a:ext cx="596901" cy="5969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90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49412" y="88900"/>
              <a:ext cx="2933701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Fundamental Lemma of  Variational Calculus</a:t>
            </a:r>
          </a:p>
        </p:txBody>
      </p:sp>
      <p:sp>
        <p:nvSpPr>
          <p:cNvPr id="394" name="Shape 394"/>
          <p:cNvSpPr/>
          <p:nvPr/>
        </p:nvSpPr>
        <p:spPr>
          <a:xfrm>
            <a:off x="4154022" y="7899399"/>
            <a:ext cx="46863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...believable, but why?</a:t>
            </a:r>
          </a:p>
        </p:txBody>
      </p:sp>
      <p:sp>
        <p:nvSpPr>
          <p:cNvPr id="395" name="Shape 395"/>
          <p:cNvSpPr/>
          <p:nvPr/>
        </p:nvSpPr>
        <p:spPr>
          <a:xfrm>
            <a:off x="6650304" y="1758950"/>
            <a:ext cx="36459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if</a:t>
            </a:r>
          </a:p>
        </p:txBody>
      </p:sp>
      <p:sp>
        <p:nvSpPr>
          <p:cNvPr id="396" name="Shape 396"/>
          <p:cNvSpPr/>
          <p:nvPr/>
        </p:nvSpPr>
        <p:spPr>
          <a:xfrm>
            <a:off x="228600" y="1765300"/>
            <a:ext cx="5715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For a continuous function </a:t>
            </a:r>
          </a:p>
        </p:txBody>
      </p:sp>
      <p:pic>
        <p:nvPicPr>
          <p:cNvPr id="39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1500" y="4978400"/>
            <a:ext cx="9906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0" y="2895600"/>
            <a:ext cx="5143500" cy="1625600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hape 39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00" name="Shape 400"/>
          <p:cNvSpPr/>
          <p:nvPr/>
        </p:nvSpPr>
        <p:spPr>
          <a:xfrm>
            <a:off x="6836395" y="4959350"/>
            <a:ext cx="105921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with</a:t>
            </a:r>
          </a:p>
        </p:txBody>
      </p:sp>
      <p:pic>
        <p:nvPicPr>
          <p:cNvPr id="401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45200" y="1892300"/>
            <a:ext cx="4699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Shape 402"/>
          <p:cNvSpPr/>
          <p:nvPr/>
        </p:nvSpPr>
        <p:spPr>
          <a:xfrm>
            <a:off x="229282" y="4927600"/>
            <a:ext cx="526468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for </a:t>
            </a:r>
            <a:r>
              <a:rPr sz="4200" u="sng"/>
              <a:t>all</a:t>
            </a:r>
            <a:r>
              <a:rPr sz="4200"/>
              <a:t> smooth functions</a:t>
            </a:r>
          </a:p>
        </p:txBody>
      </p:sp>
      <p:pic>
        <p:nvPicPr>
          <p:cNvPr id="403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89900" y="4940300"/>
            <a:ext cx="46482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Shape 404"/>
          <p:cNvSpPr/>
          <p:nvPr/>
        </p:nvSpPr>
        <p:spPr>
          <a:xfrm>
            <a:off x="1358900" y="6210299"/>
            <a:ext cx="13335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then</a:t>
            </a:r>
          </a:p>
        </p:txBody>
      </p:sp>
      <p:pic>
        <p:nvPicPr>
          <p:cNvPr id="405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9400" y="6350000"/>
            <a:ext cx="4699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406"/>
          <p:cNvSpPr/>
          <p:nvPr/>
        </p:nvSpPr>
        <p:spPr>
          <a:xfrm>
            <a:off x="3302000" y="6210300"/>
            <a:ext cx="8293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vanishes everywhere in the interval.</a:t>
            </a:r>
          </a:p>
        </p:txBody>
      </p:sp>
      <p:sp>
        <p:nvSpPr>
          <p:cNvPr id="407" name="Shape 407"/>
          <p:cNvSpPr/>
          <p:nvPr/>
        </p:nvSpPr>
        <p:spPr>
          <a:xfrm>
            <a:off x="12674600" y="4927600"/>
            <a:ext cx="254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,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Fundamental Lemma of  Variational Calculus</a:t>
            </a:r>
          </a:p>
        </p:txBody>
      </p:sp>
      <p:pic>
        <p:nvPicPr>
          <p:cNvPr id="41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7500" y="4660900"/>
            <a:ext cx="4699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Shape 413"/>
          <p:cNvSpPr/>
          <p:nvPr/>
        </p:nvSpPr>
        <p:spPr>
          <a:xfrm>
            <a:off x="1122" y="3721099"/>
            <a:ext cx="21463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Assume </a:t>
            </a:r>
          </a:p>
        </p:txBody>
      </p:sp>
      <p:sp>
        <p:nvSpPr>
          <p:cNvPr id="414" name="Shape 41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424" name="Group 424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415" name="Shape 415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for </a:t>
              </a:r>
              <a:r>
                <a:rPr sz="4200" u="sng"/>
                <a:t>all </a:t>
              </a:r>
              <a:r>
                <a:rPr sz="4200"/>
                <a:t>offsets</a:t>
              </a:r>
            </a:p>
          </p:txBody>
        </p:sp>
        <p:pic>
          <p:nvPicPr>
            <p:cNvPr id="416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7" name="Shape 417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then</a:t>
              </a:r>
            </a:p>
          </p:txBody>
        </p:sp>
        <p:pic>
          <p:nvPicPr>
            <p:cNvPr id="418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9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0" name="Shape 420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vanishes on the interval.</a:t>
              </a:r>
            </a:p>
          </p:txBody>
        </p:sp>
        <p:sp>
          <p:nvSpPr>
            <p:cNvPr id="421" name="Shape 421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zero at</a:t>
              </a:r>
            </a:p>
          </p:txBody>
        </p:sp>
        <p:pic>
          <p:nvPicPr>
            <p:cNvPr id="422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3" name="Shape 423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If</a:t>
              </a:r>
            </a:p>
          </p:txBody>
        </p:sp>
      </p:grpSp>
      <p:pic>
        <p:nvPicPr>
          <p:cNvPr id="425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Fundamental Lemma of  Variational Calculus</a:t>
            </a:r>
          </a:p>
        </p:txBody>
      </p:sp>
      <p:pic>
        <p:nvPicPr>
          <p:cNvPr id="42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2800" y="6248400"/>
            <a:ext cx="304800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Shape 4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441" name="Group 441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432" name="Shape 432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for </a:t>
              </a:r>
              <a:r>
                <a:rPr sz="4200" u="sng"/>
                <a:t>all </a:t>
              </a:r>
              <a:r>
                <a:rPr sz="4200"/>
                <a:t>offsets</a:t>
              </a:r>
            </a:p>
          </p:txBody>
        </p:sp>
        <p:pic>
          <p:nvPicPr>
            <p:cNvPr id="433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4" name="Shape 434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then</a:t>
              </a:r>
            </a:p>
          </p:txBody>
        </p:sp>
        <p:pic>
          <p:nvPicPr>
            <p:cNvPr id="435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6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7" name="Shape 437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vanishes on the interval.</a:t>
              </a:r>
            </a:p>
          </p:txBody>
        </p:sp>
        <p:sp>
          <p:nvSpPr>
            <p:cNvPr id="438" name="Shape 438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zero at</a:t>
              </a:r>
            </a:p>
          </p:txBody>
        </p:sp>
        <p:pic>
          <p:nvPicPr>
            <p:cNvPr id="439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0" name="Shape 440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If</a:t>
              </a:r>
            </a:p>
          </p:txBody>
        </p:sp>
      </p:grpSp>
      <p:pic>
        <p:nvPicPr>
          <p:cNvPr id="442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Fundamental Lemma of  Variational Calculus</a:t>
            </a:r>
          </a:p>
        </p:txBody>
      </p:sp>
      <p:sp>
        <p:nvSpPr>
          <p:cNvPr id="445" name="Shape 4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455" name="Group 455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446" name="Shape 446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for </a:t>
              </a:r>
              <a:r>
                <a:rPr sz="4200" u="sng"/>
                <a:t>all </a:t>
              </a:r>
              <a:r>
                <a:rPr sz="4200"/>
                <a:t>offsets</a:t>
              </a:r>
            </a:p>
          </p:txBody>
        </p:sp>
        <p:pic>
          <p:nvPicPr>
            <p:cNvPr id="447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8" name="Shape 448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then</a:t>
              </a:r>
            </a:p>
          </p:txBody>
        </p:sp>
        <p:pic>
          <p:nvPicPr>
            <p:cNvPr id="449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0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1" name="Shape 451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vanishes on the interval.</a:t>
              </a:r>
            </a:p>
          </p:txBody>
        </p:sp>
        <p:sp>
          <p:nvSpPr>
            <p:cNvPr id="452" name="Shape 452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zero at</a:t>
              </a:r>
            </a:p>
          </p:txBody>
        </p:sp>
        <p:pic>
          <p:nvPicPr>
            <p:cNvPr id="453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4" name="Shape 454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If</a:t>
              </a:r>
            </a:p>
          </p:txBody>
        </p:sp>
      </p:grpSp>
      <p:pic>
        <p:nvPicPr>
          <p:cNvPr id="456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0" y="4660900"/>
            <a:ext cx="469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82800" y="6248400"/>
            <a:ext cx="3048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3362814" y="419100"/>
            <a:ext cx="62687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Methods of Time Integration</a:t>
            </a:r>
          </a:p>
        </p:txBody>
      </p:sp>
      <p:sp>
        <p:nvSpPr>
          <p:cNvPr id="70" name="Shape 70"/>
          <p:cNvSpPr/>
          <p:nvPr/>
        </p:nvSpPr>
        <p:spPr>
          <a:xfrm>
            <a:off x="2150634" y="1422400"/>
            <a:ext cx="806659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Non-damped, Non-Driven Pendulum</a:t>
            </a:r>
          </a:p>
        </p:txBody>
      </p:sp>
      <p:pic>
        <p:nvPicPr>
          <p:cNvPr id="71" name="explicit-1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06500" y="2603500"/>
            <a:ext cx="3175000" cy="3175000"/>
          </a:xfrm>
          <a:prstGeom prst="rect">
            <a:avLst/>
          </a:prstGeom>
        </p:spPr>
      </p:pic>
      <p:pic>
        <p:nvPicPr>
          <p:cNvPr id="72" name="implicit.mov"/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623300" y="2603500"/>
            <a:ext cx="3175000" cy="3175000"/>
          </a:xfrm>
          <a:prstGeom prst="rect">
            <a:avLst/>
          </a:prstGeom>
        </p:spPr>
      </p:pic>
      <p:pic>
        <p:nvPicPr>
          <p:cNvPr id="73" name="symplectic-1.mov"/>
          <p:cNvPicPr/>
          <p:nvPr>
            <a:vide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914900" y="2603500"/>
            <a:ext cx="3175000" cy="3175000"/>
          </a:xfrm>
          <a:prstGeom prst="rect">
            <a:avLst/>
          </a:prstGeom>
        </p:spPr>
      </p:pic>
      <p:pic>
        <p:nvPicPr>
          <p:cNvPr id="74" name="droppedImage.pdf"/>
          <p:cNvPicPr/>
          <p:nvPr/>
        </p:nvPicPr>
        <p:blipFill>
          <a:blip r:embed="rId9">
            <a:alphaModFix amt="0"/>
            <a:extLst/>
          </a:blip>
          <a:stretch>
            <a:fillRect/>
          </a:stretch>
        </p:blipFill>
        <p:spPr>
          <a:xfrm>
            <a:off x="1206500" y="26035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droppedImage.pdf"/>
          <p:cNvPicPr/>
          <p:nvPr/>
        </p:nvPicPr>
        <p:blipFill>
          <a:blip r:embed="rId10">
            <a:alphaModFix amt="0"/>
            <a:extLst/>
          </a:blip>
          <a:stretch>
            <a:fillRect/>
          </a:stretch>
        </p:blipFill>
        <p:spPr>
          <a:xfrm>
            <a:off x="4914900" y="26035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droppedImage.pdf"/>
          <p:cNvPicPr/>
          <p:nvPr/>
        </p:nvPicPr>
        <p:blipFill>
          <a:blip r:embed="rId11">
            <a:alphaModFix amt="0"/>
            <a:extLst/>
          </a:blip>
          <a:stretch>
            <a:fillRect/>
          </a:stretch>
        </p:blipFill>
        <p:spPr>
          <a:xfrm>
            <a:off x="8623300" y="26035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78" name="Shape 78"/>
          <p:cNvSpPr/>
          <p:nvPr/>
        </p:nvSpPr>
        <p:spPr>
          <a:xfrm>
            <a:off x="2173702" y="6540500"/>
            <a:ext cx="123014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Explicit</a:t>
            </a:r>
          </a:p>
        </p:txBody>
      </p:sp>
      <p:sp>
        <p:nvSpPr>
          <p:cNvPr id="79" name="Shape 79"/>
          <p:cNvSpPr/>
          <p:nvPr/>
        </p:nvSpPr>
        <p:spPr>
          <a:xfrm>
            <a:off x="5633243" y="6540500"/>
            <a:ext cx="1738388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Variational</a:t>
            </a:r>
          </a:p>
        </p:txBody>
      </p:sp>
      <p:sp>
        <p:nvSpPr>
          <p:cNvPr id="80" name="Shape 80"/>
          <p:cNvSpPr/>
          <p:nvPr/>
        </p:nvSpPr>
        <p:spPr>
          <a:xfrm>
            <a:off x="9591941" y="6540500"/>
            <a:ext cx="123814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Implicit</a:t>
            </a:r>
          </a:p>
        </p:txBody>
      </p:sp>
      <p:sp>
        <p:nvSpPr>
          <p:cNvPr id="81" name="Shape 81"/>
          <p:cNvSpPr/>
          <p:nvPr/>
        </p:nvSpPr>
        <p:spPr>
          <a:xfrm>
            <a:off x="1367761" y="7759700"/>
            <a:ext cx="28448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“artificial driving”</a:t>
            </a:r>
          </a:p>
        </p:txBody>
      </p:sp>
      <p:sp>
        <p:nvSpPr>
          <p:cNvPr id="82" name="Shape 82"/>
          <p:cNvSpPr/>
          <p:nvPr/>
        </p:nvSpPr>
        <p:spPr>
          <a:xfrm>
            <a:off x="8788400" y="7766050"/>
            <a:ext cx="31750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“artificial damping”</a:t>
            </a:r>
          </a:p>
        </p:txBody>
      </p:sp>
      <p:sp>
        <p:nvSpPr>
          <p:cNvPr id="83" name="Shape 83"/>
          <p:cNvSpPr/>
          <p:nvPr/>
        </p:nvSpPr>
        <p:spPr>
          <a:xfrm>
            <a:off x="5080000" y="775335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“reasonable”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50"/>
                            </p:stCondLst>
                            <p:childTnLst>
                              <p:par>
                                <p:cTn id="8" nodeType="afterEffect" presetClass="mediacall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50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nodeType="afterEffect" presetClass="mediacall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6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video fullScrn="0">
              <p:cMediaNode mute="0" showWhenStopped="1" numSld="1" vol="100000">
                <p:cTn id="14" fill="hold" display="0">
                  <p:stCondLst>
                    <p:cond delay="indefinite"/>
                  </p:stCondLst>
                </p:cTn>
                <p:tgtEl>
                  <p:spTgt spid="72"/>
                </p:tgtEl>
              </p:cMediaNode>
            </p:video>
            <p:video fullScrn="0">
              <p:cMediaNode mute="0" showWhenStopped="1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Shape 464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Fundamental Lemma of  Variational Calculus</a:t>
            </a:r>
          </a:p>
        </p:txBody>
      </p:sp>
      <p:pic>
        <p:nvPicPr>
          <p:cNvPr id="46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5100" y="3873500"/>
            <a:ext cx="800100" cy="596900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Shape 4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476" name="Group 476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467" name="Shape 467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for </a:t>
              </a:r>
              <a:r>
                <a:rPr sz="4200" u="sng"/>
                <a:t>all </a:t>
              </a:r>
              <a:r>
                <a:rPr sz="4200"/>
                <a:t>offsets</a:t>
              </a:r>
            </a:p>
          </p:txBody>
        </p:sp>
        <p:pic>
          <p:nvPicPr>
            <p:cNvPr id="468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9" name="Shape 469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then</a:t>
              </a:r>
            </a:p>
          </p:txBody>
        </p:sp>
        <p:pic>
          <p:nvPicPr>
            <p:cNvPr id="470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1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2" name="Shape 472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vanishes on the interval.</a:t>
              </a:r>
            </a:p>
          </p:txBody>
        </p:sp>
        <p:sp>
          <p:nvSpPr>
            <p:cNvPr id="473" name="Shape 473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zero at</a:t>
              </a:r>
            </a:p>
          </p:txBody>
        </p:sp>
        <p:pic>
          <p:nvPicPr>
            <p:cNvPr id="474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5" name="Shape 475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If</a:t>
              </a:r>
            </a:p>
          </p:txBody>
        </p:sp>
      </p:grpSp>
      <p:pic>
        <p:nvPicPr>
          <p:cNvPr id="477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droppedImage.pdf"/>
          <p:cNvPicPr/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587500" y="4660900"/>
            <a:ext cx="469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droppedImage.pdf"/>
          <p:cNvPicPr/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droppedImage.pdf"/>
          <p:cNvPicPr/>
          <p:nvPr/>
        </p:nvPicPr>
        <p:blipFill>
          <a:blip r:embed="rId11">
            <a:alphaModFix amt="50000"/>
            <a:extLst/>
          </a:blip>
          <a:stretch>
            <a:fillRect/>
          </a:stretch>
        </p:blipFill>
        <p:spPr>
          <a:xfrm>
            <a:off x="2082800" y="6248400"/>
            <a:ext cx="3048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droppedImage.pdf"/>
          <p:cNvPicPr/>
          <p:nvPr/>
        </p:nvPicPr>
        <p:blipFill>
          <a:blip r:embed="rId12">
            <a:alphaModFix amt="50000"/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hape 485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Fundamental Lemma of  Variational Calculus</a:t>
            </a:r>
          </a:p>
        </p:txBody>
      </p:sp>
      <p:pic>
        <p:nvPicPr>
          <p:cNvPr id="48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05100" y="3873500"/>
            <a:ext cx="800100" cy="596900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hape 48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499" name="Group 499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490" name="Shape 490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for </a:t>
              </a:r>
              <a:r>
                <a:rPr sz="4200" u="sng"/>
                <a:t>all </a:t>
              </a:r>
              <a:r>
                <a:rPr sz="4200"/>
                <a:t>offsets</a:t>
              </a:r>
            </a:p>
          </p:txBody>
        </p:sp>
        <p:pic>
          <p:nvPicPr>
            <p:cNvPr id="491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2" name="Shape 492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then</a:t>
              </a:r>
            </a:p>
          </p:txBody>
        </p:sp>
        <p:pic>
          <p:nvPicPr>
            <p:cNvPr id="493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4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5" name="Shape 495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vanishes on the interval.</a:t>
              </a:r>
            </a:p>
          </p:txBody>
        </p:sp>
        <p:sp>
          <p:nvSpPr>
            <p:cNvPr id="496" name="Shape 496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zero at</a:t>
              </a:r>
            </a:p>
          </p:txBody>
        </p:sp>
        <p:pic>
          <p:nvPicPr>
            <p:cNvPr id="497" name="dropped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8" name="Shape 498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If</a:t>
              </a:r>
            </a:p>
          </p:txBody>
        </p:sp>
      </p:grp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Shape 502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Fundamental Lemma of  Variational Calculus</a:t>
            </a:r>
          </a:p>
        </p:txBody>
      </p:sp>
      <p:pic>
        <p:nvPicPr>
          <p:cNvPr id="50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40300" y="4699000"/>
            <a:ext cx="3238500" cy="1422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516" name="Group 516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507" name="Shape 507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for </a:t>
              </a:r>
              <a:r>
                <a:rPr sz="4200" u="sng"/>
                <a:t>all </a:t>
              </a:r>
              <a:r>
                <a:rPr sz="4200"/>
                <a:t>offsets</a:t>
              </a:r>
            </a:p>
          </p:txBody>
        </p:sp>
        <p:pic>
          <p:nvPicPr>
            <p:cNvPr id="508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9" name="Shape 509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then</a:t>
              </a:r>
            </a:p>
          </p:txBody>
        </p:sp>
        <p:pic>
          <p:nvPicPr>
            <p:cNvPr id="510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1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2" name="Shape 512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vanishes on the interval.</a:t>
              </a:r>
            </a:p>
          </p:txBody>
        </p:sp>
        <p:sp>
          <p:nvSpPr>
            <p:cNvPr id="513" name="Shape 513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zero at</a:t>
              </a:r>
            </a:p>
          </p:txBody>
        </p:sp>
        <p:pic>
          <p:nvPicPr>
            <p:cNvPr id="514" name="dropped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5" name="Shape 515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If</a:t>
              </a:r>
            </a:p>
          </p:txBody>
        </p:sp>
      </p:grp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Fundamental Lemma of  Variational Calculus</a:t>
            </a:r>
          </a:p>
        </p:txBody>
      </p:sp>
      <p:pic>
        <p:nvPicPr>
          <p:cNvPr id="51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hape 521"/>
          <p:cNvSpPr/>
          <p:nvPr/>
        </p:nvSpPr>
        <p:spPr>
          <a:xfrm flipH="1">
            <a:off x="2522041" y="7597675"/>
            <a:ext cx="1" cy="1602434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526" name="Group 526"/>
          <p:cNvGrpSpPr/>
          <p:nvPr/>
        </p:nvGrpSpPr>
        <p:grpSpPr>
          <a:xfrm>
            <a:off x="2781300" y="8763000"/>
            <a:ext cx="8089900" cy="749300"/>
            <a:chOff x="0" y="0"/>
            <a:chExt cx="8089900" cy="749300"/>
          </a:xfrm>
        </p:grpSpPr>
        <p:pic>
          <p:nvPicPr>
            <p:cNvPr id="522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524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3" name="Shape 523"/>
            <p:cNvSpPr/>
            <p:nvPr/>
          </p:nvSpPr>
          <p:spPr>
            <a:xfrm>
              <a:off x="584200" y="0"/>
              <a:ext cx="45339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must be zero where </a:t>
              </a:r>
            </a:p>
          </p:txBody>
        </p:sp>
        <p:pic>
          <p:nvPicPr>
            <p:cNvPr id="524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194300" y="228600"/>
              <a:ext cx="3048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5" name="Shape 525"/>
            <p:cNvSpPr/>
            <p:nvPr/>
          </p:nvSpPr>
          <p:spPr>
            <a:xfrm>
              <a:off x="5575300" y="25400"/>
              <a:ext cx="25146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is nonzero</a:t>
              </a:r>
            </a:p>
          </p:txBody>
        </p:sp>
      </p:grpSp>
      <p:sp>
        <p:nvSpPr>
          <p:cNvPr id="527" name="Shape 52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537" name="Group 537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528" name="Shape 528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for </a:t>
              </a:r>
              <a:r>
                <a:rPr sz="4200" u="sng"/>
                <a:t>all </a:t>
              </a:r>
              <a:r>
                <a:rPr sz="4200"/>
                <a:t>offsets</a:t>
              </a:r>
            </a:p>
          </p:txBody>
        </p:sp>
        <p:pic>
          <p:nvPicPr>
            <p:cNvPr id="529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0" name="Shape 530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then</a:t>
              </a:r>
            </a:p>
          </p:txBody>
        </p:sp>
        <p:pic>
          <p:nvPicPr>
            <p:cNvPr id="531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2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3" name="Shape 533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vanishes on the interval.</a:t>
              </a:r>
            </a:p>
          </p:txBody>
        </p:sp>
        <p:sp>
          <p:nvSpPr>
            <p:cNvPr id="534" name="Shape 534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zero at</a:t>
              </a:r>
            </a:p>
          </p:txBody>
        </p:sp>
        <p:pic>
          <p:nvPicPr>
            <p:cNvPr id="535" name="dropped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6" name="Shape 536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If</a:t>
              </a:r>
            </a:p>
          </p:txBody>
        </p:sp>
      </p:grpSp>
      <p:pic>
        <p:nvPicPr>
          <p:cNvPr id="538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droppedImage.pdf"/>
          <p:cNvPicPr/>
          <p:nvPr/>
        </p:nvPicPr>
        <p:blipFill>
          <a:blip r:embed="rId11">
            <a:alphaModFix amt="75000"/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Fundamental Lemma of  Variational Calculus</a:t>
            </a:r>
          </a:p>
        </p:txBody>
      </p:sp>
      <p:pic>
        <p:nvPicPr>
          <p:cNvPr id="54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Shape 544"/>
          <p:cNvSpPr/>
          <p:nvPr/>
        </p:nvSpPr>
        <p:spPr>
          <a:xfrm>
            <a:off x="2552700" y="8788399"/>
            <a:ext cx="7112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must hold for every choice of</a:t>
            </a:r>
          </a:p>
        </p:txBody>
      </p:sp>
      <p:pic>
        <p:nvPicPr>
          <p:cNvPr id="545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9600" y="8991600"/>
            <a:ext cx="304800" cy="431800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Shape 54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556" name="Group 556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547" name="Shape 547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for </a:t>
              </a:r>
              <a:r>
                <a:rPr sz="4200" u="sng"/>
                <a:t>all </a:t>
              </a:r>
              <a:r>
                <a:rPr sz="4200"/>
                <a:t>offsets</a:t>
              </a:r>
            </a:p>
          </p:txBody>
        </p:sp>
        <p:pic>
          <p:nvPicPr>
            <p:cNvPr id="548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9" name="Shape 549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then</a:t>
              </a:r>
            </a:p>
          </p:txBody>
        </p:sp>
        <p:pic>
          <p:nvPicPr>
            <p:cNvPr id="550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1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2" name="Shape 552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vanishes on the interval.</a:t>
              </a:r>
            </a:p>
          </p:txBody>
        </p:sp>
        <p:sp>
          <p:nvSpPr>
            <p:cNvPr id="553" name="Shape 553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zero at</a:t>
              </a:r>
            </a:p>
          </p:txBody>
        </p:sp>
        <p:pic>
          <p:nvPicPr>
            <p:cNvPr id="554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5" name="Shape 555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If</a:t>
              </a:r>
            </a:p>
          </p:txBody>
        </p:sp>
      </p:grpSp>
      <p:pic>
        <p:nvPicPr>
          <p:cNvPr id="557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859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/>
          <p:nvPr/>
        </p:nvSpPr>
        <p:spPr>
          <a:xfrm>
            <a:off x="1700107" y="419100"/>
            <a:ext cx="95941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Fundamental Lemma of  Variational Calculus</a:t>
            </a:r>
          </a:p>
        </p:txBody>
      </p:sp>
      <p:pic>
        <p:nvPicPr>
          <p:cNvPr id="56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700" y="7505700"/>
            <a:ext cx="3175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4900" y="6997700"/>
            <a:ext cx="3302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Shape 563"/>
          <p:cNvSpPr/>
          <p:nvPr/>
        </p:nvSpPr>
        <p:spPr>
          <a:xfrm>
            <a:off x="1676400" y="5588000"/>
            <a:ext cx="11684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So</a:t>
            </a:r>
          </a:p>
        </p:txBody>
      </p:sp>
      <p:pic>
        <p:nvPicPr>
          <p:cNvPr id="56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43200" y="5727700"/>
            <a:ext cx="469900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Shape 565"/>
          <p:cNvSpPr/>
          <p:nvPr/>
        </p:nvSpPr>
        <p:spPr>
          <a:xfrm>
            <a:off x="3200400" y="5588000"/>
            <a:ext cx="8293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vanishes everywhere in the interval.</a:t>
            </a:r>
          </a:p>
        </p:txBody>
      </p:sp>
      <p:sp>
        <p:nvSpPr>
          <p:cNvPr id="566" name="Shape 5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576" name="Group 576"/>
          <p:cNvGrpSpPr/>
          <p:nvPr/>
        </p:nvGrpSpPr>
        <p:grpSpPr>
          <a:xfrm>
            <a:off x="38100" y="1244600"/>
            <a:ext cx="12763500" cy="2108200"/>
            <a:chOff x="0" y="0"/>
            <a:chExt cx="12763500" cy="2108200"/>
          </a:xfrm>
        </p:grpSpPr>
        <p:sp>
          <p:nvSpPr>
            <p:cNvPr id="567" name="Shape 567"/>
            <p:cNvSpPr/>
            <p:nvPr/>
          </p:nvSpPr>
          <p:spPr>
            <a:xfrm>
              <a:off x="5702300" y="457199"/>
              <a:ext cx="30607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for </a:t>
              </a:r>
              <a:r>
                <a:rPr sz="4200" u="sng"/>
                <a:t>all </a:t>
              </a:r>
              <a:r>
                <a:rPr sz="4200"/>
                <a:t>offsets</a:t>
              </a:r>
            </a:p>
          </p:txBody>
        </p:sp>
        <p:pic>
          <p:nvPicPr>
            <p:cNvPr id="568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01100" y="457200"/>
              <a:ext cx="990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9" name="Shape 569"/>
            <p:cNvSpPr/>
            <p:nvPr/>
          </p:nvSpPr>
          <p:spPr>
            <a:xfrm>
              <a:off x="2260600" y="1384300"/>
              <a:ext cx="1168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then</a:t>
              </a:r>
            </a:p>
          </p:txBody>
        </p:sp>
        <p:pic>
          <p:nvPicPr>
            <p:cNvPr id="570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33800" y="1511300"/>
              <a:ext cx="4699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1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20700" y="0"/>
              <a:ext cx="5143500" cy="162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2" name="Shape 572"/>
            <p:cNvSpPr/>
            <p:nvPr/>
          </p:nvSpPr>
          <p:spPr>
            <a:xfrm>
              <a:off x="4381500" y="1384300"/>
              <a:ext cx="55372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vanishes on the interval.</a:t>
              </a:r>
            </a:p>
          </p:txBody>
        </p:sp>
        <p:sp>
          <p:nvSpPr>
            <p:cNvPr id="573" name="Shape 573"/>
            <p:cNvSpPr/>
            <p:nvPr/>
          </p:nvSpPr>
          <p:spPr>
            <a:xfrm>
              <a:off x="9829800" y="406400"/>
              <a:ext cx="190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zero at</a:t>
              </a:r>
            </a:p>
          </p:txBody>
        </p:sp>
        <p:pic>
          <p:nvPicPr>
            <p:cNvPr id="574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772900" y="596900"/>
              <a:ext cx="990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5" name="Shape 575"/>
            <p:cNvSpPr/>
            <p:nvPr/>
          </p:nvSpPr>
          <p:spPr>
            <a:xfrm>
              <a:off x="0" y="406400"/>
              <a:ext cx="635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If</a:t>
              </a:r>
            </a:p>
          </p:txBody>
        </p:sp>
      </p:grpSp>
      <p:pic>
        <p:nvPicPr>
          <p:cNvPr id="577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46200" y="294640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/>
        </p:nvSpPr>
        <p:spPr>
          <a:xfrm>
            <a:off x="860418" y="419100"/>
            <a:ext cx="1127350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Particle Example: Deriving Euler-Lagrange Equations</a:t>
            </a:r>
          </a:p>
        </p:txBody>
      </p:sp>
      <p:grpSp>
        <p:nvGrpSpPr>
          <p:cNvPr id="583" name="Group 583"/>
          <p:cNvGrpSpPr/>
          <p:nvPr/>
        </p:nvGrpSpPr>
        <p:grpSpPr>
          <a:xfrm>
            <a:off x="2179687" y="7378700"/>
            <a:ext cx="8628013" cy="723900"/>
            <a:chOff x="0" y="0"/>
            <a:chExt cx="8628012" cy="723900"/>
          </a:xfrm>
        </p:grpSpPr>
        <p:sp>
          <p:nvSpPr>
            <p:cNvPr id="580" name="Shape 580"/>
            <p:cNvSpPr/>
            <p:nvPr/>
          </p:nvSpPr>
          <p:spPr>
            <a:xfrm>
              <a:off x="0" y="0"/>
              <a:ext cx="1929371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When is</a:t>
              </a:r>
            </a:p>
          </p:txBody>
        </p:sp>
        <p:sp>
          <p:nvSpPr>
            <p:cNvPr id="581" name="Shape 581"/>
            <p:cNvSpPr/>
            <p:nvPr/>
          </p:nvSpPr>
          <p:spPr>
            <a:xfrm>
              <a:off x="4964558" y="0"/>
              <a:ext cx="305868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for all offsets </a:t>
              </a:r>
            </a:p>
          </p:txBody>
        </p:sp>
        <p:pic>
          <p:nvPicPr>
            <p:cNvPr id="582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031112" y="127000"/>
              <a:ext cx="596901" cy="59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4" name="Shape 584"/>
          <p:cNvSpPr/>
          <p:nvPr/>
        </p:nvSpPr>
        <p:spPr>
          <a:xfrm>
            <a:off x="4033403" y="2616200"/>
            <a:ext cx="38353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Where were we?</a:t>
            </a:r>
          </a:p>
        </p:txBody>
      </p:sp>
      <p:sp>
        <p:nvSpPr>
          <p:cNvPr id="585" name="Shape 58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600" name="Group 600"/>
          <p:cNvGrpSpPr/>
          <p:nvPr/>
        </p:nvGrpSpPr>
        <p:grpSpPr>
          <a:xfrm>
            <a:off x="8597900" y="1270000"/>
            <a:ext cx="4221408" cy="3937000"/>
            <a:chOff x="0" y="0"/>
            <a:chExt cx="4221407" cy="3936999"/>
          </a:xfrm>
        </p:grpSpPr>
        <p:pic>
          <p:nvPicPr>
            <p:cNvPr id="586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46519" y="488792"/>
              <a:ext cx="2763908" cy="22217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7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57648" y="3634835"/>
              <a:ext cx="257729" cy="3021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8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12659" y="3634835"/>
              <a:ext cx="266616" cy="3021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3" name="Group 593"/>
            <p:cNvGrpSpPr/>
            <p:nvPr/>
          </p:nvGrpSpPr>
          <p:grpSpPr>
            <a:xfrm>
              <a:off x="0" y="0"/>
              <a:ext cx="4221408" cy="3661514"/>
              <a:chOff x="0" y="0"/>
              <a:chExt cx="4221407" cy="3661513"/>
            </a:xfrm>
          </p:grpSpPr>
          <p:pic>
            <p:nvPicPr>
              <p:cNvPr id="589" name="droppedImage.pdf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4221408" cy="36615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0" name="droppedImage.pdf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728746" y="1137554"/>
                <a:ext cx="2755026" cy="24439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1" name="droppedImage.pdf"/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719859" y="568777"/>
                <a:ext cx="2763913" cy="21329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2" name="droppedImage.pdf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648762" y="924263"/>
                <a:ext cx="2923882" cy="187519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594" name="Shape 594"/>
            <p:cNvSpPr/>
            <p:nvPr/>
          </p:nvSpPr>
          <p:spPr>
            <a:xfrm>
              <a:off x="1199763" y="935165"/>
              <a:ext cx="1" cy="45122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95" name="dropped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70860" y="3323787"/>
              <a:ext cx="177745" cy="239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6" name="dropped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66456" y="533228"/>
              <a:ext cx="186631" cy="2932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7" name="droppedImage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93118" y="1635232"/>
              <a:ext cx="204405" cy="3910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8" name="droppedImage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37632" y="3226030"/>
              <a:ext cx="2772795" cy="684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9" name="droppedImage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79747" y="1030906"/>
              <a:ext cx="337713" cy="2488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01" name="droppedImage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95300" y="4978400"/>
            <a:ext cx="10426700" cy="162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droppedImage.pdf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191000" y="7454900"/>
            <a:ext cx="29337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/>
          <p:nvPr/>
        </p:nvSpPr>
        <p:spPr>
          <a:xfrm>
            <a:off x="3521558" y="4508500"/>
            <a:ext cx="595122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Apply Fundamental Lemma</a:t>
            </a:r>
          </a:p>
        </p:txBody>
      </p:sp>
      <p:sp>
        <p:nvSpPr>
          <p:cNvPr id="605" name="Shape 605"/>
          <p:cNvSpPr/>
          <p:nvPr/>
        </p:nvSpPr>
        <p:spPr>
          <a:xfrm>
            <a:off x="6541485" y="7112000"/>
            <a:ext cx="549205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200" u="sng">
                <a:solidFill>
                  <a:srgbClr val="0096FF"/>
                </a:solidFill>
              </a:rPr>
              <a:t>Euler-Lagrange equations</a:t>
            </a:r>
          </a:p>
        </p:txBody>
      </p:sp>
      <p:sp>
        <p:nvSpPr>
          <p:cNvPr id="606" name="Shape 606"/>
          <p:cNvSpPr/>
          <p:nvPr/>
        </p:nvSpPr>
        <p:spPr>
          <a:xfrm>
            <a:off x="860418" y="419100"/>
            <a:ext cx="1127350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Particle Example: Deriving Euler-Lagrange Equations</a:t>
            </a:r>
          </a:p>
        </p:txBody>
      </p:sp>
      <p:sp>
        <p:nvSpPr>
          <p:cNvPr id="607" name="Shape 60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60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2700" y="2006600"/>
            <a:ext cx="10426700" cy="162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8600" y="5905500"/>
            <a:ext cx="9994900" cy="107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droppedImage.pdf"/>
          <p:cNvPicPr/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1282700" y="2006600"/>
            <a:ext cx="10426700" cy="162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droppedImage.pdf"/>
          <p:cNvPicPr/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1498600" y="5905500"/>
            <a:ext cx="9994900" cy="10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613" name="Shape 613"/>
          <p:cNvSpPr/>
          <p:nvPr/>
        </p:nvSpPr>
        <p:spPr>
          <a:xfrm>
            <a:off x="3521558" y="4508500"/>
            <a:ext cx="595122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Apply Fundamental Lemma</a:t>
            </a:r>
          </a:p>
        </p:txBody>
      </p:sp>
      <p:sp>
        <p:nvSpPr>
          <p:cNvPr id="614" name="Shape 614"/>
          <p:cNvSpPr/>
          <p:nvPr/>
        </p:nvSpPr>
        <p:spPr>
          <a:xfrm>
            <a:off x="6573986" y="7073900"/>
            <a:ext cx="550325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200" u="sng">
                <a:solidFill>
                  <a:srgbClr val="0096FF"/>
                </a:solidFill>
              </a:rPr>
              <a:t>Euler-Lagrange Equations</a:t>
            </a:r>
          </a:p>
        </p:txBody>
      </p:sp>
      <p:sp>
        <p:nvSpPr>
          <p:cNvPr id="615" name="Shape 615"/>
          <p:cNvSpPr/>
          <p:nvPr/>
        </p:nvSpPr>
        <p:spPr>
          <a:xfrm>
            <a:off x="939800" y="2978150"/>
            <a:ext cx="11112500" cy="37846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5000"/>
              <a:t>Apply the Fundamental Lemma to see when the derivative vanishes</a:t>
            </a: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r>
              <a:rPr sz="5000"/>
              <a:t>and recover the </a:t>
            </a:r>
            <a:r>
              <a:rPr sz="5000" u="sng">
                <a:solidFill>
                  <a:srgbClr val="0096FF"/>
                </a:solidFill>
              </a:rPr>
              <a:t>Euler-Lagrange equations</a:t>
            </a:r>
            <a:r>
              <a:rPr sz="5000"/>
              <a:t>.</a:t>
            </a:r>
          </a:p>
        </p:txBody>
      </p:sp>
      <p:sp>
        <p:nvSpPr>
          <p:cNvPr id="616" name="Shape 616"/>
          <p:cNvSpPr/>
          <p:nvPr/>
        </p:nvSpPr>
        <p:spPr>
          <a:xfrm>
            <a:off x="860418" y="419100"/>
            <a:ext cx="1127350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Particle Example: Deriving Euler-Lagrange Equations</a:t>
            </a:r>
          </a:p>
        </p:txBody>
      </p:sp>
      <p:sp>
        <p:nvSpPr>
          <p:cNvPr id="617" name="Shape 61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61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4600" y="4584700"/>
            <a:ext cx="7975600" cy="142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905000"/>
            <a:ext cx="9702800" cy="10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Shape 621"/>
          <p:cNvSpPr/>
          <p:nvPr/>
        </p:nvSpPr>
        <p:spPr>
          <a:xfrm>
            <a:off x="6693885" y="3086100"/>
            <a:ext cx="549205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200" u="sng">
                <a:solidFill>
                  <a:srgbClr val="0096FF"/>
                </a:solidFill>
              </a:rPr>
              <a:t>Euler-Lagrange equations</a:t>
            </a:r>
          </a:p>
        </p:txBody>
      </p:sp>
      <p:sp>
        <p:nvSpPr>
          <p:cNvPr id="622" name="Shape 622"/>
          <p:cNvSpPr/>
          <p:nvPr/>
        </p:nvSpPr>
        <p:spPr>
          <a:xfrm>
            <a:off x="3726402" y="4419600"/>
            <a:ext cx="554154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Wait... this looks familiar!</a:t>
            </a:r>
          </a:p>
        </p:txBody>
      </p:sp>
      <p:sp>
        <p:nvSpPr>
          <p:cNvPr id="623" name="Shape 623"/>
          <p:cNvSpPr/>
          <p:nvPr/>
        </p:nvSpPr>
        <p:spPr>
          <a:xfrm>
            <a:off x="1796473" y="419100"/>
            <a:ext cx="940139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Particle Example: Lagrangian Reformulation</a:t>
            </a:r>
          </a:p>
        </p:txBody>
      </p:sp>
      <p:sp>
        <p:nvSpPr>
          <p:cNvPr id="624" name="Shape 62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629" name="Group 629"/>
          <p:cNvGrpSpPr/>
          <p:nvPr/>
        </p:nvGrpSpPr>
        <p:grpSpPr>
          <a:xfrm>
            <a:off x="1473200" y="5753100"/>
            <a:ext cx="9569847" cy="3060700"/>
            <a:chOff x="0" y="0"/>
            <a:chExt cx="9569846" cy="3060700"/>
          </a:xfrm>
        </p:grpSpPr>
        <p:sp>
          <p:nvSpPr>
            <p:cNvPr id="625" name="Shape 625"/>
            <p:cNvSpPr/>
            <p:nvPr/>
          </p:nvSpPr>
          <p:spPr>
            <a:xfrm>
              <a:off x="5913697" y="0"/>
              <a:ext cx="365615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is Newton’s law </a:t>
              </a:r>
            </a:p>
          </p:txBody>
        </p:sp>
        <p:sp>
          <p:nvSpPr>
            <p:cNvPr id="626" name="Shape 626"/>
            <p:cNvSpPr/>
            <p:nvPr/>
          </p:nvSpPr>
          <p:spPr>
            <a:xfrm>
              <a:off x="597706" y="2336800"/>
              <a:ext cx="8510142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(force is derivative of potential energy)</a:t>
              </a:r>
            </a:p>
          </p:txBody>
        </p:sp>
        <p:sp>
          <p:nvSpPr>
            <p:cNvPr id="627" name="Shape 627"/>
            <p:cNvSpPr/>
            <p:nvPr/>
          </p:nvSpPr>
          <p:spPr>
            <a:xfrm>
              <a:off x="2867446" y="1162050"/>
              <a:ext cx="3967908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(reinserting mass)</a:t>
              </a:r>
            </a:p>
          </p:txBody>
        </p:sp>
        <p:pic>
          <p:nvPicPr>
            <p:cNvPr id="628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63500"/>
              <a:ext cx="5791200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9" grpId="2"/>
      <p:bldP build="whole" bldLvl="1" animBg="1" rev="0" advAuto="0" spid="6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2349146" y="2565400"/>
            <a:ext cx="8296053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Part One:</a:t>
            </a:r>
            <a:endParaRPr sz="4200"/>
          </a:p>
          <a:p>
            <a:pPr lvl="0">
              <a:defRPr sz="1800"/>
            </a:pPr>
            <a:r>
              <a:rPr sz="4200"/>
              <a:t>Reinterpreting Newtonian Mechanics</a:t>
            </a:r>
            <a:endParaRPr sz="4200"/>
          </a:p>
          <a:p>
            <a:pPr lvl="0">
              <a:defRPr sz="1800"/>
            </a:pPr>
            <a:r>
              <a:rPr sz="4200"/>
              <a:t>(what does “variational” mean?)</a:t>
            </a:r>
          </a:p>
        </p:txBody>
      </p:sp>
      <p:sp>
        <p:nvSpPr>
          <p:cNvPr id="86" name="Shape 86"/>
          <p:cNvSpPr/>
          <p:nvPr/>
        </p:nvSpPr>
        <p:spPr>
          <a:xfrm>
            <a:off x="2904690" y="5829300"/>
            <a:ext cx="7194093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Part Two:</a:t>
            </a:r>
            <a:endParaRPr sz="4200"/>
          </a:p>
          <a:p>
            <a:pPr lvl="0">
              <a:defRPr sz="1800"/>
            </a:pPr>
            <a:r>
              <a:rPr sz="4200"/>
              <a:t>Why Use Variational Integrators?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/>
        </p:nvSpPr>
        <p:spPr>
          <a:xfrm>
            <a:off x="2608163" y="419100"/>
            <a:ext cx="77780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Lagrangian Reformulation Summary</a:t>
            </a:r>
          </a:p>
        </p:txBody>
      </p:sp>
      <p:sp>
        <p:nvSpPr>
          <p:cNvPr id="632" name="Shape 632"/>
          <p:cNvSpPr/>
          <p:nvPr/>
        </p:nvSpPr>
        <p:spPr>
          <a:xfrm>
            <a:off x="191622" y="1797050"/>
            <a:ext cx="7886701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 u="sng">
                <a:solidFill>
                  <a:srgbClr val="0096FF"/>
                </a:solidFill>
              </a:rPr>
              <a:t>Principle of Stationary Action</a:t>
            </a:r>
            <a:endParaRPr sz="4200" u="sng">
              <a:solidFill>
                <a:srgbClr val="0096FF"/>
              </a:solidFill>
            </a:endParaRPr>
          </a:p>
          <a:p>
            <a:pPr lvl="0">
              <a:defRPr sz="1800"/>
            </a:pPr>
            <a:r>
              <a:rPr sz="4200"/>
              <a:t>A path connecting two points is a physical path precisely when the first derivative of the action is zero.</a:t>
            </a:r>
          </a:p>
        </p:txBody>
      </p:sp>
      <p:grpSp>
        <p:nvGrpSpPr>
          <p:cNvPr id="640" name="Group 640"/>
          <p:cNvGrpSpPr/>
          <p:nvPr/>
        </p:nvGrpSpPr>
        <p:grpSpPr>
          <a:xfrm>
            <a:off x="8186798" y="1560658"/>
            <a:ext cx="4564004" cy="3214312"/>
            <a:chOff x="0" y="0"/>
            <a:chExt cx="4564003" cy="3214310"/>
          </a:xfrm>
        </p:grpSpPr>
        <p:pic>
          <p:nvPicPr>
            <p:cNvPr id="633" name="droppedImage.pdf"/>
            <p:cNvPicPr/>
            <p:nvPr/>
          </p:nvPicPr>
          <p:blipFill>
            <a:blip r:embed="rId2">
              <a:alphaModFix amt="50000"/>
              <a:extLst/>
            </a:blip>
            <a:stretch>
              <a:fillRect/>
            </a:stretch>
          </p:blipFill>
          <p:spPr>
            <a:xfrm>
              <a:off x="631938" y="600731"/>
              <a:ext cx="2426339" cy="18724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4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1938" y="569524"/>
              <a:ext cx="3346939" cy="1927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5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705822" cy="32143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6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9740" y="998618"/>
              <a:ext cx="2418536" cy="2145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7" name="droppedImage.pdf"/>
            <p:cNvPicPr/>
            <p:nvPr/>
          </p:nvPicPr>
          <p:blipFill>
            <a:blip r:embed="rId6">
              <a:alphaModFix amt="50000"/>
              <a:extLst/>
            </a:blip>
            <a:stretch>
              <a:fillRect/>
            </a:stretch>
          </p:blipFill>
          <p:spPr>
            <a:xfrm>
              <a:off x="624136" y="967412"/>
              <a:ext cx="2449743" cy="1583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8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73873" y="569524"/>
              <a:ext cx="1490131" cy="23639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9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69525" y="912800"/>
              <a:ext cx="2566769" cy="16461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41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000500" y="5143500"/>
            <a:ext cx="59182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Shape 642"/>
          <p:cNvSpPr/>
          <p:nvPr/>
        </p:nvSpPr>
        <p:spPr>
          <a:xfrm>
            <a:off x="864412" y="5067300"/>
            <a:ext cx="237552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200" u="sng">
                <a:solidFill>
                  <a:srgbClr val="0096FF"/>
                </a:solidFill>
              </a:rPr>
              <a:t>Lagrangian</a:t>
            </a:r>
          </a:p>
        </p:txBody>
      </p:sp>
      <p:pic>
        <p:nvPicPr>
          <p:cNvPr id="643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330700" y="8191500"/>
            <a:ext cx="67310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hape 644"/>
          <p:cNvSpPr/>
          <p:nvPr/>
        </p:nvSpPr>
        <p:spPr>
          <a:xfrm>
            <a:off x="1271723" y="6451600"/>
            <a:ext cx="15592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200" u="sng">
                <a:solidFill>
                  <a:srgbClr val="0096FF"/>
                </a:solidFill>
              </a:rPr>
              <a:t>Action</a:t>
            </a:r>
          </a:p>
        </p:txBody>
      </p:sp>
      <p:sp>
        <p:nvSpPr>
          <p:cNvPr id="645" name="Shape 645"/>
          <p:cNvSpPr/>
          <p:nvPr/>
        </p:nvSpPr>
        <p:spPr>
          <a:xfrm>
            <a:off x="150986" y="7829550"/>
            <a:ext cx="37973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200" u="sng">
                <a:solidFill>
                  <a:srgbClr val="0096FF"/>
                </a:solidFill>
              </a:rPr>
              <a:t>Euler-Lagrange Equations</a:t>
            </a:r>
          </a:p>
        </p:txBody>
      </p:sp>
      <p:sp>
        <p:nvSpPr>
          <p:cNvPr id="646" name="Shape 646"/>
          <p:cNvSpPr/>
          <p:nvPr/>
        </p:nvSpPr>
        <p:spPr>
          <a:xfrm>
            <a:off x="6908800" y="8724900"/>
            <a:ext cx="21336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Fundamental Lemma</a:t>
            </a:r>
          </a:p>
        </p:txBody>
      </p:sp>
      <p:pic>
        <p:nvPicPr>
          <p:cNvPr id="647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72100" y="6108700"/>
            <a:ext cx="6261100" cy="1625600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Shape 64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/>
          <p:nvPr/>
        </p:nvSpPr>
        <p:spPr>
          <a:xfrm>
            <a:off x="2256035" y="419100"/>
            <a:ext cx="84822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(general) Principle of Stationary Action</a:t>
            </a:r>
          </a:p>
        </p:txBody>
      </p:sp>
      <p:sp>
        <p:nvSpPr>
          <p:cNvPr id="651" name="Shape 651"/>
          <p:cNvSpPr/>
          <p:nvPr/>
        </p:nvSpPr>
        <p:spPr>
          <a:xfrm>
            <a:off x="839322" y="1593850"/>
            <a:ext cx="117602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4200"/>
              <a:t>“Variational principles” apply to many systems, e.g., special relativity, quantum mechanics, geodesics, etc.</a:t>
            </a:r>
          </a:p>
        </p:txBody>
      </p:sp>
      <p:sp>
        <p:nvSpPr>
          <p:cNvPr id="652" name="Shape 652"/>
          <p:cNvSpPr/>
          <p:nvPr/>
        </p:nvSpPr>
        <p:spPr>
          <a:xfrm>
            <a:off x="2781300" y="6172200"/>
            <a:ext cx="21336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Fundamental Lemma</a:t>
            </a:r>
          </a:p>
        </p:txBody>
      </p:sp>
      <p:sp>
        <p:nvSpPr>
          <p:cNvPr id="653" name="Shape 653"/>
          <p:cNvSpPr/>
          <p:nvPr/>
        </p:nvSpPr>
        <p:spPr>
          <a:xfrm>
            <a:off x="1527912" y="3568700"/>
            <a:ext cx="536652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Key is to find Lagrangian</a:t>
            </a:r>
          </a:p>
        </p:txBody>
      </p:sp>
      <p:pic>
        <p:nvPicPr>
          <p:cNvPr id="65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7400" y="3657600"/>
            <a:ext cx="36957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5" name="Shape 655"/>
          <p:cNvSpPr/>
          <p:nvPr/>
        </p:nvSpPr>
        <p:spPr>
          <a:xfrm>
            <a:off x="2130809" y="7753350"/>
            <a:ext cx="87249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so general Euler-Lagrange equations are the equations of interest</a:t>
            </a:r>
          </a:p>
        </p:txBody>
      </p:sp>
      <p:pic>
        <p:nvPicPr>
          <p:cNvPr id="65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800" y="4889500"/>
            <a:ext cx="12636500" cy="1473200"/>
          </a:xfrm>
          <a:prstGeom prst="rect">
            <a:avLst/>
          </a:prstGeom>
          <a:ln w="12700">
            <a:miter lim="400000"/>
          </a:ln>
        </p:spPr>
      </p:pic>
      <p:sp>
        <p:nvSpPr>
          <p:cNvPr id="657" name="Shape 6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droppedImage.pdf"/>
          <p:cNvPicPr/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177800" y="4889500"/>
            <a:ext cx="12636500" cy="147320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Shape 660"/>
          <p:cNvSpPr/>
          <p:nvPr/>
        </p:nvSpPr>
        <p:spPr>
          <a:xfrm>
            <a:off x="2256035" y="419100"/>
            <a:ext cx="848227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(general) Principle of Stationary Action</a:t>
            </a:r>
          </a:p>
        </p:txBody>
      </p:sp>
      <p:sp>
        <p:nvSpPr>
          <p:cNvPr id="661" name="Shape 661"/>
          <p:cNvSpPr/>
          <p:nvPr/>
        </p:nvSpPr>
        <p:spPr>
          <a:xfrm>
            <a:off x="839322" y="1593850"/>
            <a:ext cx="117602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4200"/>
              <a:t>“Variational principles” apply to many systems, e.g., special relativity, quantum mechanics, geodesics, etc.</a:t>
            </a:r>
          </a:p>
        </p:txBody>
      </p:sp>
      <p:sp>
        <p:nvSpPr>
          <p:cNvPr id="662" name="Shape 662"/>
          <p:cNvSpPr/>
          <p:nvPr/>
        </p:nvSpPr>
        <p:spPr>
          <a:xfrm>
            <a:off x="2959100" y="6413500"/>
            <a:ext cx="21336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Fundamental Lemma</a:t>
            </a:r>
          </a:p>
        </p:txBody>
      </p:sp>
      <p:sp>
        <p:nvSpPr>
          <p:cNvPr id="663" name="Shape 663"/>
          <p:cNvSpPr/>
          <p:nvPr/>
        </p:nvSpPr>
        <p:spPr>
          <a:xfrm>
            <a:off x="1527912" y="3568700"/>
            <a:ext cx="536652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Key is to find Lagrangian</a:t>
            </a:r>
          </a:p>
        </p:txBody>
      </p:sp>
      <p:pic>
        <p:nvPicPr>
          <p:cNvPr id="664" name="droppedImage.pdf"/>
          <p:cNvPicPr/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7137400" y="3657600"/>
            <a:ext cx="36957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5" name="Shape 665"/>
          <p:cNvSpPr/>
          <p:nvPr/>
        </p:nvSpPr>
        <p:spPr>
          <a:xfrm>
            <a:off x="2130809" y="7753350"/>
            <a:ext cx="87249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so general Euler-Lagrange equations are the equations of interest</a:t>
            </a:r>
          </a:p>
        </p:txBody>
      </p:sp>
      <p:grpSp>
        <p:nvGrpSpPr>
          <p:cNvPr id="668" name="Group 668"/>
          <p:cNvGrpSpPr/>
          <p:nvPr/>
        </p:nvGrpSpPr>
        <p:grpSpPr>
          <a:xfrm>
            <a:off x="1155700" y="2609850"/>
            <a:ext cx="11112500" cy="4521200"/>
            <a:chOff x="0" y="0"/>
            <a:chExt cx="11112500" cy="4521200"/>
          </a:xfrm>
        </p:grpSpPr>
        <p:sp>
          <p:nvSpPr>
            <p:cNvPr id="666" name="Shape 666"/>
            <p:cNvSpPr/>
            <p:nvPr/>
          </p:nvSpPr>
          <p:spPr>
            <a:xfrm>
              <a:off x="0" y="0"/>
              <a:ext cx="11112500" cy="4521200"/>
            </a:xfrm>
            <a:prstGeom prst="rect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l">
                <a:defRPr sz="1800"/>
              </a:pPr>
              <a:r>
                <a:rPr sz="5000"/>
                <a:t>The Euler-Lagrange equations for a general Lagrangian                        are</a:t>
              </a:r>
              <a:endParaRPr sz="5000"/>
            </a:p>
            <a:p>
              <a:pPr lvl="0" algn="l">
                <a:defRPr sz="1800"/>
              </a:pPr>
              <a:r>
                <a:rPr sz="5000"/>
                <a:t> </a:t>
              </a:r>
              <a:endParaRPr sz="5000"/>
            </a:p>
            <a:p>
              <a:pPr lvl="0" algn="l">
                <a:defRPr sz="1800"/>
              </a:pPr>
              <a:endParaRPr sz="5000"/>
            </a:p>
            <a:p>
              <a:pPr lvl="0" algn="l">
                <a:defRPr sz="1800"/>
              </a:pPr>
              <a:endParaRPr sz="5000"/>
            </a:p>
          </p:txBody>
        </p:sp>
        <p:pic>
          <p:nvPicPr>
            <p:cNvPr id="667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22600" y="882650"/>
              <a:ext cx="36957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69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03500" y="4749800"/>
            <a:ext cx="8216900" cy="1473200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Shape 67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/>
          <p:nvPr/>
        </p:nvSpPr>
        <p:spPr>
          <a:xfrm>
            <a:off x="4317882" y="419100"/>
            <a:ext cx="43585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Noether’s Theorem</a:t>
            </a:r>
          </a:p>
        </p:txBody>
      </p:sp>
      <p:sp>
        <p:nvSpPr>
          <p:cNvPr id="673" name="Shape 673"/>
          <p:cNvSpPr/>
          <p:nvPr/>
        </p:nvSpPr>
        <p:spPr>
          <a:xfrm>
            <a:off x="915522" y="1339850"/>
            <a:ext cx="107442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Continuous symmetries of the Lagrangian imply </a:t>
            </a:r>
            <a:r>
              <a:rPr sz="4200" u="sng">
                <a:solidFill>
                  <a:srgbClr val="0096FF"/>
                </a:solidFill>
              </a:rPr>
              <a:t>conservation laws</a:t>
            </a:r>
            <a:r>
              <a:rPr sz="4200"/>
              <a:t> for the physical system.</a:t>
            </a:r>
          </a:p>
        </p:txBody>
      </p:sp>
      <p:graphicFrame>
        <p:nvGraphicFramePr>
          <p:cNvPr id="674" name="Table 674"/>
          <p:cNvGraphicFramePr/>
          <p:nvPr/>
        </p:nvGraphicFramePr>
        <p:xfrm>
          <a:off x="1117600" y="3860800"/>
          <a:ext cx="10718800" cy="51181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359400"/>
                <a:gridCol w="5359400"/>
              </a:tblGrid>
              <a:tr h="1706033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Translational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Linear momentum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706033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Rotational
(one dimensional)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Angular momentum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706033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</a:rPr>
                        <a:t>Total energy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75" name="Shape 675"/>
          <p:cNvSpPr/>
          <p:nvPr/>
        </p:nvSpPr>
        <p:spPr>
          <a:xfrm>
            <a:off x="1130300" y="3130549"/>
            <a:ext cx="53213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Continuous Symmetry</a:t>
            </a:r>
          </a:p>
        </p:txBody>
      </p:sp>
      <p:sp>
        <p:nvSpPr>
          <p:cNvPr id="676" name="Shape 676"/>
          <p:cNvSpPr/>
          <p:nvPr/>
        </p:nvSpPr>
        <p:spPr>
          <a:xfrm>
            <a:off x="6464300" y="3136899"/>
            <a:ext cx="53213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Conserved Quantity </a:t>
            </a:r>
          </a:p>
        </p:txBody>
      </p:sp>
      <p:sp>
        <p:nvSpPr>
          <p:cNvPr id="677" name="Shape 6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symplectic-1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896100" y="2755900"/>
            <a:ext cx="3098800" cy="3098800"/>
          </a:xfrm>
          <a:prstGeom prst="rect">
            <a:avLst/>
          </a:prstGeom>
        </p:spPr>
      </p:pic>
      <p:sp>
        <p:nvSpPr>
          <p:cNvPr id="680" name="Shape 680"/>
          <p:cNvSpPr/>
          <p:nvPr/>
        </p:nvSpPr>
        <p:spPr>
          <a:xfrm>
            <a:off x="3025663" y="419100"/>
            <a:ext cx="69430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Lagrangian Paths are </a:t>
            </a:r>
            <a:r>
              <a:rPr sz="4200" u="sng">
                <a:solidFill>
                  <a:srgbClr val="0096FF"/>
                </a:solidFill>
              </a:rPr>
              <a:t>Symplectic</a:t>
            </a:r>
          </a:p>
        </p:txBody>
      </p:sp>
      <p:sp>
        <p:nvSpPr>
          <p:cNvPr id="681" name="Shape 68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682" name="image27.png"/>
          <p:cNvPicPr/>
          <p:nvPr/>
        </p:nvPicPr>
        <p:blipFill>
          <a:blip r:embed="rId5">
            <a:extLst/>
          </a:blip>
          <a:srcRect l="41122" t="2625" r="1364" b="0"/>
          <a:stretch>
            <a:fillRect/>
          </a:stretch>
        </p:blipFill>
        <p:spPr>
          <a:xfrm>
            <a:off x="3560475" y="2474259"/>
            <a:ext cx="5880101" cy="5029200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Shape 683"/>
          <p:cNvSpPr/>
          <p:nvPr/>
        </p:nvSpPr>
        <p:spPr>
          <a:xfrm flipV="1">
            <a:off x="3560474" y="2226759"/>
            <a:ext cx="1" cy="5308820"/>
          </a:xfrm>
          <a:prstGeom prst="line">
            <a:avLst/>
          </a:prstGeom>
          <a:ln w="508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84" name="Shape 684"/>
          <p:cNvSpPr/>
          <p:nvPr/>
        </p:nvSpPr>
        <p:spPr>
          <a:xfrm flipH="1">
            <a:off x="3577644" y="7504275"/>
            <a:ext cx="6190892" cy="1"/>
          </a:xfrm>
          <a:prstGeom prst="line">
            <a:avLst/>
          </a:prstGeom>
          <a:ln w="50800">
            <a:solidFill/>
            <a:round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85" name="Shape 685"/>
          <p:cNvSpPr/>
          <p:nvPr/>
        </p:nvSpPr>
        <p:spPr>
          <a:xfrm>
            <a:off x="5931436" y="7485674"/>
            <a:ext cx="1139478" cy="4445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914400">
              <a:buClr>
                <a:srgbClr val="000000"/>
              </a:buClr>
              <a:defRPr sz="2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position</a:t>
            </a:r>
          </a:p>
        </p:txBody>
      </p:sp>
      <p:sp>
        <p:nvSpPr>
          <p:cNvPr id="686" name="Shape 686"/>
          <p:cNvSpPr/>
          <p:nvPr/>
        </p:nvSpPr>
        <p:spPr>
          <a:xfrm rot="16200000">
            <a:off x="1805558" y="4307249"/>
            <a:ext cx="2358232" cy="8128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 defTabSz="914400">
              <a:buClr>
                <a:srgbClr val="000000"/>
              </a:buClr>
              <a:defRPr sz="1800"/>
            </a:pPr>
            <a:r>
              <a:rPr sz="2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momentum</a:t>
            </a:r>
            <a:endParaRPr sz="2400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914400">
              <a:buClr>
                <a:srgbClr val="000000"/>
              </a:buClr>
              <a:defRPr sz="1800"/>
            </a:pPr>
            <a:r>
              <a:rPr sz="2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(mass x velocity)</a:t>
            </a:r>
          </a:p>
        </p:txBody>
      </p:sp>
      <p:sp>
        <p:nvSpPr>
          <p:cNvPr id="687" name="Shape 687"/>
          <p:cNvSpPr/>
          <p:nvPr/>
        </p:nvSpPr>
        <p:spPr>
          <a:xfrm>
            <a:off x="10338922" y="4311650"/>
            <a:ext cx="16129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energy levels</a:t>
            </a:r>
          </a:p>
        </p:txBody>
      </p:sp>
      <p:sp>
        <p:nvSpPr>
          <p:cNvPr id="688" name="Shape 688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89" name="Shape 689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90" name="Shape 690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91" name="Shape 691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92" name="Shape 692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93" name="Shape 693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94" name="Shape 694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95" name="Shape 695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96" name="Shape 696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97" name="Shape 697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98" name="Shape 698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699" name="Shape 699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00" name="Shape 700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01" name="Shape 701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02" name="Shape 702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03" name="Shape 703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04" name="Shape 704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05" name="Shape 705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06" name="Shape 706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07" name="Shape 707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08" name="Shape 708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09" name="Shape 709"/>
          <p:cNvSpPr/>
          <p:nvPr/>
        </p:nvSpPr>
        <p:spPr>
          <a:xfrm>
            <a:off x="6527800" y="45212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6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" fill="hold"/>
                                        <p:tgtEl>
                                          <p:spTgt spid="6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679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symplectic-1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629900" y="1511300"/>
            <a:ext cx="1981200" cy="1981200"/>
          </a:xfrm>
          <a:prstGeom prst="rect">
            <a:avLst/>
          </a:prstGeom>
        </p:spPr>
      </p:pic>
      <p:sp>
        <p:nvSpPr>
          <p:cNvPr id="712" name="Shape 712"/>
          <p:cNvSpPr/>
          <p:nvPr/>
        </p:nvSpPr>
        <p:spPr>
          <a:xfrm>
            <a:off x="3025663" y="419100"/>
            <a:ext cx="69430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Lagrangian Paths are </a:t>
            </a:r>
            <a:r>
              <a:rPr sz="4200" u="sng">
                <a:solidFill>
                  <a:srgbClr val="0096FF"/>
                </a:solidFill>
              </a:rPr>
              <a:t>Symplectic</a:t>
            </a:r>
          </a:p>
        </p:txBody>
      </p:sp>
      <p:sp>
        <p:nvSpPr>
          <p:cNvPr id="713" name="Shape 71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714" name="Shape 714"/>
          <p:cNvSpPr/>
          <p:nvPr/>
        </p:nvSpPr>
        <p:spPr>
          <a:xfrm flipV="1">
            <a:off x="3560474" y="2226759"/>
            <a:ext cx="1" cy="5308820"/>
          </a:xfrm>
          <a:prstGeom prst="line">
            <a:avLst/>
          </a:prstGeom>
          <a:ln w="508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5" name="Shape 715"/>
          <p:cNvSpPr/>
          <p:nvPr/>
        </p:nvSpPr>
        <p:spPr>
          <a:xfrm flipH="1">
            <a:off x="3577644" y="7504275"/>
            <a:ext cx="6190892" cy="1"/>
          </a:xfrm>
          <a:prstGeom prst="line">
            <a:avLst/>
          </a:prstGeom>
          <a:ln w="50800">
            <a:solidFill/>
            <a:round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6" name="Shape 716"/>
          <p:cNvSpPr/>
          <p:nvPr/>
        </p:nvSpPr>
        <p:spPr>
          <a:xfrm>
            <a:off x="5931436" y="7485674"/>
            <a:ext cx="1139478" cy="4445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 defTabSz="914400">
              <a:buClr>
                <a:srgbClr val="000000"/>
              </a:buClr>
              <a:defRPr sz="2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position</a:t>
            </a:r>
          </a:p>
        </p:txBody>
      </p:sp>
      <p:sp>
        <p:nvSpPr>
          <p:cNvPr id="717" name="Shape 717"/>
          <p:cNvSpPr/>
          <p:nvPr/>
        </p:nvSpPr>
        <p:spPr>
          <a:xfrm rot="16200000">
            <a:off x="1805558" y="4307249"/>
            <a:ext cx="2358232" cy="8128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 defTabSz="914400">
              <a:buClr>
                <a:srgbClr val="000000"/>
              </a:buClr>
              <a:defRPr sz="1800"/>
            </a:pPr>
            <a:r>
              <a:rPr sz="2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momentum</a:t>
            </a:r>
            <a:endParaRPr sz="2400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914400">
              <a:buClr>
                <a:srgbClr val="000000"/>
              </a:buClr>
              <a:defRPr sz="1800"/>
            </a:pPr>
            <a:r>
              <a:rPr sz="2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(mass x velocity)</a:t>
            </a:r>
          </a:p>
        </p:txBody>
      </p:sp>
      <p:sp>
        <p:nvSpPr>
          <p:cNvPr id="718" name="Shape 718"/>
          <p:cNvSpPr/>
          <p:nvPr/>
        </p:nvSpPr>
        <p:spPr>
          <a:xfrm>
            <a:off x="10338922" y="4311650"/>
            <a:ext cx="16129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energy levels</a:t>
            </a:r>
          </a:p>
        </p:txBody>
      </p:sp>
      <p:sp>
        <p:nvSpPr>
          <p:cNvPr id="719" name="Shape 719"/>
          <p:cNvSpPr/>
          <p:nvPr/>
        </p:nvSpPr>
        <p:spPr>
          <a:xfrm>
            <a:off x="919584" y="8013700"/>
            <a:ext cx="1151077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in 2D equivalent to area conservation in phase space</a:t>
            </a:r>
          </a:p>
        </p:txBody>
      </p:sp>
      <p:pic>
        <p:nvPicPr>
          <p:cNvPr id="720" name="image28.png"/>
          <p:cNvPicPr/>
          <p:nvPr/>
        </p:nvPicPr>
        <p:blipFill>
          <a:blip r:embed="rId5">
            <a:extLst/>
          </a:blip>
          <a:srcRect l="40581" t="0" r="459" b="96"/>
          <a:stretch>
            <a:fillRect/>
          </a:stretch>
        </p:blipFill>
        <p:spPr>
          <a:xfrm>
            <a:off x="3573175" y="2415658"/>
            <a:ext cx="5880101" cy="5031203"/>
          </a:xfrm>
          <a:prstGeom prst="rect">
            <a:avLst/>
          </a:prstGeom>
          <a:ln w="12700">
            <a:round/>
          </a:ln>
        </p:spPr>
      </p:pic>
      <p:sp>
        <p:nvSpPr>
          <p:cNvPr id="721" name="Shape 721"/>
          <p:cNvSpPr/>
          <p:nvPr/>
        </p:nvSpPr>
        <p:spPr>
          <a:xfrm>
            <a:off x="2001973" y="1289050"/>
            <a:ext cx="8787198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Image from Hairer, Lubich, and Wanner 2006</a:t>
            </a:r>
          </a:p>
        </p:txBody>
      </p:sp>
      <p:sp>
        <p:nvSpPr>
          <p:cNvPr id="722" name="Shape 722"/>
          <p:cNvSpPr/>
          <p:nvPr/>
        </p:nvSpPr>
        <p:spPr>
          <a:xfrm>
            <a:off x="1876195" y="8699500"/>
            <a:ext cx="9612586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(in higher dimensions implies volume conservation)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711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/>
          <p:nvPr/>
        </p:nvSpPr>
        <p:spPr>
          <a:xfrm>
            <a:off x="3441340" y="419100"/>
            <a:ext cx="611166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Variational Time Integrators</a:t>
            </a:r>
          </a:p>
        </p:txBody>
      </p:sp>
      <p:sp>
        <p:nvSpPr>
          <p:cNvPr id="725" name="Shape 725"/>
          <p:cNvSpPr/>
          <p:nvPr/>
        </p:nvSpPr>
        <p:spPr>
          <a:xfrm>
            <a:off x="4143120" y="1752600"/>
            <a:ext cx="470810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Discretize Lagrangian</a:t>
            </a:r>
          </a:p>
        </p:txBody>
      </p:sp>
      <p:sp>
        <p:nvSpPr>
          <p:cNvPr id="726" name="Shape 726"/>
          <p:cNvSpPr/>
          <p:nvPr/>
        </p:nvSpPr>
        <p:spPr>
          <a:xfrm rot="5400000">
            <a:off x="5753100" y="2540000"/>
            <a:ext cx="1485900" cy="1485900"/>
          </a:xfrm>
          <a:prstGeom prst="rightArrow">
            <a:avLst>
              <a:gd name="adj1" fmla="val 32000"/>
              <a:gd name="adj2" fmla="val 37607"/>
            </a:avLst>
          </a:prstGeom>
          <a:blipFill>
            <a:blip r:embed="rId2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27" name="Shape 727"/>
          <p:cNvSpPr/>
          <p:nvPr/>
        </p:nvSpPr>
        <p:spPr>
          <a:xfrm>
            <a:off x="2221396" y="7137400"/>
            <a:ext cx="855650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Arrive at Discrete Equations of Motion</a:t>
            </a:r>
          </a:p>
        </p:txBody>
      </p:sp>
      <p:sp>
        <p:nvSpPr>
          <p:cNvPr id="728" name="Shape 728"/>
          <p:cNvSpPr/>
          <p:nvPr/>
        </p:nvSpPr>
        <p:spPr>
          <a:xfrm>
            <a:off x="1471953" y="8255000"/>
            <a:ext cx="100504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(as opposed to discretizing equations directly)</a:t>
            </a:r>
          </a:p>
        </p:txBody>
      </p:sp>
      <p:sp>
        <p:nvSpPr>
          <p:cNvPr id="729" name="Shape 729"/>
          <p:cNvSpPr/>
          <p:nvPr/>
        </p:nvSpPr>
        <p:spPr>
          <a:xfrm>
            <a:off x="3535139" y="4330700"/>
            <a:ext cx="59436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Apply Variational Principle</a:t>
            </a:r>
          </a:p>
        </p:txBody>
      </p:sp>
      <p:sp>
        <p:nvSpPr>
          <p:cNvPr id="730" name="Shape 730"/>
          <p:cNvSpPr/>
          <p:nvPr/>
        </p:nvSpPr>
        <p:spPr>
          <a:xfrm rot="5400000">
            <a:off x="5753100" y="5461000"/>
            <a:ext cx="1485900" cy="1485900"/>
          </a:xfrm>
          <a:prstGeom prst="rightArrow">
            <a:avLst>
              <a:gd name="adj1" fmla="val 32000"/>
              <a:gd name="adj2" fmla="val 37607"/>
            </a:avLst>
          </a:prstGeom>
          <a:blipFill>
            <a:blip r:embed="rId2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31" name="Shape 7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732" name="Shape 732"/>
          <p:cNvSpPr/>
          <p:nvPr/>
        </p:nvSpPr>
        <p:spPr>
          <a:xfrm rot="16200000">
            <a:off x="-2573654" y="4337050"/>
            <a:ext cx="639190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Hamilton’s Principle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/>
          <p:nvPr/>
        </p:nvSpPr>
        <p:spPr>
          <a:xfrm>
            <a:off x="3321273" y="419100"/>
            <a:ext cx="635179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Noether’s Theorem</a:t>
            </a:r>
          </a:p>
        </p:txBody>
      </p:sp>
      <p:sp>
        <p:nvSpPr>
          <p:cNvPr id="735" name="Shape 735"/>
          <p:cNvSpPr/>
          <p:nvPr/>
        </p:nvSpPr>
        <p:spPr>
          <a:xfrm>
            <a:off x="4143120" y="1752600"/>
            <a:ext cx="470810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Discretize Lagrangian</a:t>
            </a:r>
          </a:p>
        </p:txBody>
      </p:sp>
      <p:sp>
        <p:nvSpPr>
          <p:cNvPr id="736" name="Shape 736"/>
          <p:cNvSpPr/>
          <p:nvPr/>
        </p:nvSpPr>
        <p:spPr>
          <a:xfrm rot="5400000">
            <a:off x="5753100" y="2540000"/>
            <a:ext cx="1485900" cy="1485900"/>
          </a:xfrm>
          <a:prstGeom prst="rightArrow">
            <a:avLst>
              <a:gd name="adj1" fmla="val 32000"/>
              <a:gd name="adj2" fmla="val 37607"/>
            </a:avLst>
          </a:prstGeom>
          <a:blipFill>
            <a:blip r:embed="rId2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37" name="Shape 737"/>
          <p:cNvSpPr/>
          <p:nvPr/>
        </p:nvSpPr>
        <p:spPr>
          <a:xfrm>
            <a:off x="2221396" y="4330700"/>
            <a:ext cx="855650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Arrive at Discrete Equations of Motion</a:t>
            </a:r>
          </a:p>
        </p:txBody>
      </p:sp>
      <p:sp>
        <p:nvSpPr>
          <p:cNvPr id="738" name="Shape 738"/>
          <p:cNvSpPr/>
          <p:nvPr/>
        </p:nvSpPr>
        <p:spPr>
          <a:xfrm>
            <a:off x="280522" y="5657850"/>
            <a:ext cx="124333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Continuous symmetries of the </a:t>
            </a:r>
            <a:r>
              <a:rPr sz="4200"/>
              <a:t>discrete Lagrangian</a:t>
            </a:r>
            <a:r>
              <a:rPr sz="4200"/>
              <a:t> imply conserved quantities throughout entire discrete motion.</a:t>
            </a:r>
          </a:p>
        </p:txBody>
      </p:sp>
      <p:sp>
        <p:nvSpPr>
          <p:cNvPr id="739" name="Shape 739"/>
          <p:cNvSpPr/>
          <p:nvPr/>
        </p:nvSpPr>
        <p:spPr>
          <a:xfrm>
            <a:off x="3277796" y="7473950"/>
            <a:ext cx="644920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(for not too large time steps)</a:t>
            </a:r>
          </a:p>
        </p:txBody>
      </p:sp>
      <p:sp>
        <p:nvSpPr>
          <p:cNvPr id="740" name="Shape 7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symplectic-1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102389" y="4648200"/>
            <a:ext cx="4445001" cy="4445000"/>
          </a:xfrm>
          <a:prstGeom prst="rect">
            <a:avLst/>
          </a:prstGeom>
        </p:spPr>
      </p:pic>
      <p:sp>
        <p:nvSpPr>
          <p:cNvPr id="743" name="Shape 743"/>
          <p:cNvSpPr/>
          <p:nvPr/>
        </p:nvSpPr>
        <p:spPr>
          <a:xfrm>
            <a:off x="1443304" y="419100"/>
            <a:ext cx="10107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Variational Integrators are Symplectic</a:t>
            </a:r>
          </a:p>
        </p:txBody>
      </p:sp>
      <p:sp>
        <p:nvSpPr>
          <p:cNvPr id="744" name="Shape 7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745" name="Shape 745"/>
          <p:cNvSpPr/>
          <p:nvPr/>
        </p:nvSpPr>
        <p:spPr>
          <a:xfrm>
            <a:off x="330200" y="1644650"/>
            <a:ext cx="123444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... time is now discrete, so total energy is not conserved.</a:t>
            </a:r>
          </a:p>
        </p:txBody>
      </p:sp>
      <p:sp>
        <p:nvSpPr>
          <p:cNvPr id="746" name="Shape 746"/>
          <p:cNvSpPr/>
          <p:nvPr/>
        </p:nvSpPr>
        <p:spPr>
          <a:xfrm>
            <a:off x="330200" y="2654300"/>
            <a:ext cx="123444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But, </a:t>
            </a:r>
            <a:r>
              <a:rPr sz="4200"/>
              <a:t>discrete symplectic structure</a:t>
            </a:r>
            <a:r>
              <a:rPr sz="4200">
                <a:solidFill>
                  <a:srgbClr val="0096FF"/>
                </a:solidFill>
              </a:rPr>
              <a:t> </a:t>
            </a:r>
            <a:r>
              <a:rPr sz="4200"/>
              <a:t>guarantees </a:t>
            </a:r>
            <a:r>
              <a:rPr sz="4200" u="sng"/>
              <a:t>bounded oscillation</a:t>
            </a:r>
            <a:r>
              <a:rPr sz="4200"/>
              <a:t> around true energy level</a:t>
            </a:r>
          </a:p>
        </p:txBody>
      </p:sp>
      <p:sp>
        <p:nvSpPr>
          <p:cNvPr id="747" name="Shape 747"/>
          <p:cNvSpPr/>
          <p:nvPr/>
        </p:nvSpPr>
        <p:spPr>
          <a:xfrm>
            <a:off x="3579459" y="4038600"/>
            <a:ext cx="584588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(for not too large time steps)</a:t>
            </a:r>
          </a:p>
        </p:txBody>
      </p:sp>
      <p:sp>
        <p:nvSpPr>
          <p:cNvPr id="748" name="Shape 748"/>
          <p:cNvSpPr/>
          <p:nvPr/>
        </p:nvSpPr>
        <p:spPr>
          <a:xfrm flipV="1">
            <a:off x="1043673" y="4251393"/>
            <a:ext cx="1" cy="4589703"/>
          </a:xfrm>
          <a:prstGeom prst="line">
            <a:avLst/>
          </a:prstGeom>
          <a:ln w="508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49" name="Shape 749"/>
          <p:cNvSpPr/>
          <p:nvPr/>
        </p:nvSpPr>
        <p:spPr>
          <a:xfrm flipH="1" flipV="1">
            <a:off x="1058393" y="8814133"/>
            <a:ext cx="6460256" cy="21976"/>
          </a:xfrm>
          <a:prstGeom prst="line">
            <a:avLst/>
          </a:prstGeom>
          <a:ln w="50800">
            <a:solidFill/>
            <a:round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0" name="Shape 750"/>
          <p:cNvSpPr/>
          <p:nvPr/>
        </p:nvSpPr>
        <p:spPr>
          <a:xfrm>
            <a:off x="3699233" y="8738429"/>
            <a:ext cx="12192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time</a:t>
            </a:r>
          </a:p>
        </p:txBody>
      </p:sp>
      <p:sp>
        <p:nvSpPr>
          <p:cNvPr id="751" name="Shape 751"/>
          <p:cNvSpPr/>
          <p:nvPr/>
        </p:nvSpPr>
        <p:spPr>
          <a:xfrm rot="16200000">
            <a:off x="-254000" y="6489700"/>
            <a:ext cx="17907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energy</a:t>
            </a:r>
          </a:p>
        </p:txBody>
      </p:sp>
      <p:pic>
        <p:nvPicPr>
          <p:cNvPr id="752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6800" y="5010348"/>
            <a:ext cx="6188209" cy="3835401"/>
          </a:xfrm>
          <a:prstGeom prst="rect">
            <a:avLst/>
          </a:prstGeom>
          <a:ln w="12700">
            <a:miter lim="400000"/>
          </a:ln>
        </p:spPr>
      </p:pic>
      <p:sp>
        <p:nvSpPr>
          <p:cNvPr id="753" name="Shape 753"/>
          <p:cNvSpPr/>
          <p:nvPr/>
        </p:nvSpPr>
        <p:spPr>
          <a:xfrm>
            <a:off x="2451100" y="7150100"/>
            <a:ext cx="3695700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6080B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80BA"/>
                </a:solidFill>
              </a:rPr>
              <a:t>true conserved energy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7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742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johnny-automatic-big-sandwich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0" y="234950"/>
            <a:ext cx="3035301" cy="8734677"/>
          </a:xfrm>
          <a:prstGeom prst="rect">
            <a:avLst/>
          </a:prstGeom>
          <a:ln w="12700">
            <a:miter lim="400000"/>
          </a:ln>
        </p:spPr>
      </p:pic>
      <p:sp>
        <p:nvSpPr>
          <p:cNvPr id="756" name="Shape 756"/>
          <p:cNvSpPr/>
          <p:nvPr/>
        </p:nvSpPr>
        <p:spPr>
          <a:xfrm>
            <a:off x="1376071" y="4508500"/>
            <a:ext cx="193640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LUNCH</a:t>
            </a:r>
          </a:p>
        </p:txBody>
      </p:sp>
      <p:sp>
        <p:nvSpPr>
          <p:cNvPr id="757" name="Shape 757"/>
          <p:cNvSpPr/>
          <p:nvPr/>
        </p:nvSpPr>
        <p:spPr>
          <a:xfrm>
            <a:off x="9676786" y="4508500"/>
            <a:ext cx="17090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BREAK</a:t>
            </a:r>
          </a:p>
        </p:txBody>
      </p:sp>
      <p:sp>
        <p:nvSpPr>
          <p:cNvPr id="758" name="Shape 7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759" name="Shape 759"/>
          <p:cNvSpPr/>
          <p:nvPr/>
        </p:nvSpPr>
        <p:spPr>
          <a:xfrm>
            <a:off x="8218022" y="9086850"/>
            <a:ext cx="46355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image from openclipart.org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2677442" y="419100"/>
            <a:ext cx="763946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 Butchering of Feynman’s Lecture</a:t>
            </a:r>
          </a:p>
        </p:txBody>
      </p:sp>
      <p:pic>
        <p:nvPicPr>
          <p:cNvPr id="90" name="Richard_Feynman_Nobe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2400" y="2247900"/>
            <a:ext cx="2540000" cy="355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1762447" y="7118350"/>
            <a:ext cx="947797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Principle of Least Action</a:t>
            </a:r>
            <a:endParaRPr sz="4200"/>
          </a:p>
          <a:p>
            <a:pPr lvl="0">
              <a:defRPr sz="1800"/>
            </a:pPr>
            <a:r>
              <a:rPr sz="4200"/>
              <a:t>(Feynman Lectures on Physics Volume II.19)</a:t>
            </a:r>
          </a:p>
        </p:txBody>
      </p:sp>
      <p:sp>
        <p:nvSpPr>
          <p:cNvPr id="92" name="Shape 92"/>
          <p:cNvSpPr/>
          <p:nvPr/>
        </p:nvSpPr>
        <p:spPr>
          <a:xfrm>
            <a:off x="0" y="5911850"/>
            <a:ext cx="130048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u="sng"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2000" u="sng">
                <a:hlinkClick r:id="rId3" invalidUrl="" action="" tgtFrame="" tooltip="" history="1" highlightClick="0" endSnd="0"/>
              </a:rPr>
              <a:t>http://www.nobelprize.org/nobel_prizes/physics/laureates/1965/feynman-bio.html</a:t>
            </a:r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/>
          <p:nvPr/>
        </p:nvSpPr>
        <p:spPr>
          <a:xfrm>
            <a:off x="2904690" y="4203700"/>
            <a:ext cx="7194093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Part Two:</a:t>
            </a:r>
            <a:endParaRPr sz="4200"/>
          </a:p>
          <a:p>
            <a:pPr lvl="0">
              <a:defRPr sz="1800"/>
            </a:pPr>
            <a:r>
              <a:rPr sz="4200"/>
              <a:t>Why Use Variational Integrators?</a:t>
            </a:r>
          </a:p>
        </p:txBody>
      </p:sp>
      <p:sp>
        <p:nvSpPr>
          <p:cNvPr id="762" name="Shape 76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/>
          <p:nvPr/>
        </p:nvSpPr>
        <p:spPr>
          <a:xfrm>
            <a:off x="5059771" y="419100"/>
            <a:ext cx="287480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Quick Recap</a:t>
            </a:r>
          </a:p>
        </p:txBody>
      </p:sp>
      <p:grpSp>
        <p:nvGrpSpPr>
          <p:cNvPr id="774" name="Group 774"/>
          <p:cNvGrpSpPr/>
          <p:nvPr/>
        </p:nvGrpSpPr>
        <p:grpSpPr>
          <a:xfrm>
            <a:off x="8821641" y="1409917"/>
            <a:ext cx="3898901" cy="2745897"/>
            <a:chOff x="0" y="0"/>
            <a:chExt cx="3898900" cy="2745896"/>
          </a:xfrm>
        </p:grpSpPr>
        <p:pic>
          <p:nvPicPr>
            <p:cNvPr id="765" name="droppedImage.pdf"/>
            <p:cNvPicPr/>
            <p:nvPr/>
          </p:nvPicPr>
          <p:blipFill>
            <a:blip r:embed="rId2">
              <a:alphaModFix amt="50000"/>
              <a:extLst/>
            </a:blip>
            <a:stretch>
              <a:fillRect/>
            </a:stretch>
          </p:blipFill>
          <p:spPr>
            <a:xfrm>
              <a:off x="539847" y="513188"/>
              <a:ext cx="2072751" cy="1599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6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9847" y="486529"/>
              <a:ext cx="2859198" cy="1646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7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165777" cy="2745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8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46512" y="853092"/>
              <a:ext cx="2066088" cy="18328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9" name="droppedImage.pdf"/>
            <p:cNvPicPr/>
            <p:nvPr/>
          </p:nvPicPr>
          <p:blipFill>
            <a:blip r:embed="rId6">
              <a:alphaModFix amt="50000"/>
              <a:extLst/>
            </a:blip>
            <a:stretch>
              <a:fillRect/>
            </a:stretch>
          </p:blipFill>
          <p:spPr>
            <a:xfrm>
              <a:off x="533182" y="826433"/>
              <a:ext cx="2092748" cy="13529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0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25924" y="486529"/>
              <a:ext cx="1272977" cy="20194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1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86529" y="779779"/>
              <a:ext cx="2192717" cy="1406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2" name="Shape 772"/>
            <p:cNvSpPr/>
            <p:nvPr/>
          </p:nvSpPr>
          <p:spPr>
            <a:xfrm>
              <a:off x="101426" y="1866585"/>
              <a:ext cx="528139" cy="784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2500"/>
                <a:t>A</a:t>
              </a:r>
            </a:p>
          </p:txBody>
        </p:sp>
        <p:sp>
          <p:nvSpPr>
            <p:cNvPr id="773" name="Shape 773"/>
            <p:cNvSpPr/>
            <p:nvPr/>
          </p:nvSpPr>
          <p:spPr>
            <a:xfrm>
              <a:off x="2549538" y="590279"/>
              <a:ext cx="528138" cy="784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2500"/>
                <a:t>B</a:t>
              </a:r>
            </a:p>
          </p:txBody>
        </p:sp>
      </p:grpSp>
      <p:sp>
        <p:nvSpPr>
          <p:cNvPr id="775" name="Shape 775"/>
          <p:cNvSpPr/>
          <p:nvPr/>
        </p:nvSpPr>
        <p:spPr>
          <a:xfrm>
            <a:off x="221946" y="1873250"/>
            <a:ext cx="8267701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Physical paths are extremal amongst all paths from A to B of the action integral</a:t>
            </a:r>
          </a:p>
        </p:txBody>
      </p:sp>
      <p:sp>
        <p:nvSpPr>
          <p:cNvPr id="776" name="Shape 776"/>
          <p:cNvSpPr/>
          <p:nvPr/>
        </p:nvSpPr>
        <p:spPr>
          <a:xfrm>
            <a:off x="1765300" y="5041900"/>
            <a:ext cx="92456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Action is the integral of the Lagrangian, kinetic minus potential energy</a:t>
            </a:r>
          </a:p>
        </p:txBody>
      </p:sp>
      <p:sp>
        <p:nvSpPr>
          <p:cNvPr id="777" name="Shape 777"/>
          <p:cNvSpPr/>
          <p:nvPr/>
        </p:nvSpPr>
        <p:spPr>
          <a:xfrm>
            <a:off x="1765300" y="7277100"/>
            <a:ext cx="92456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Symmetries of Lagrangian and symplectic structure give rise to conservation laws</a:t>
            </a:r>
          </a:p>
        </p:txBody>
      </p:sp>
      <p:sp>
        <p:nvSpPr>
          <p:cNvPr id="778" name="Shape 77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/>
          <p:nvPr/>
        </p:nvSpPr>
        <p:spPr>
          <a:xfrm>
            <a:off x="3441340" y="419100"/>
            <a:ext cx="611166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Variational Time Integrators</a:t>
            </a:r>
          </a:p>
        </p:txBody>
      </p:sp>
      <p:sp>
        <p:nvSpPr>
          <p:cNvPr id="781" name="Shape 781"/>
          <p:cNvSpPr/>
          <p:nvPr/>
        </p:nvSpPr>
        <p:spPr>
          <a:xfrm>
            <a:off x="2038691" y="1752600"/>
            <a:ext cx="891696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Discretize Action (integral of Lagrangian)</a:t>
            </a:r>
          </a:p>
        </p:txBody>
      </p:sp>
      <p:sp>
        <p:nvSpPr>
          <p:cNvPr id="782" name="Shape 782"/>
          <p:cNvSpPr/>
          <p:nvPr/>
        </p:nvSpPr>
        <p:spPr>
          <a:xfrm rot="5400000">
            <a:off x="5753100" y="2540000"/>
            <a:ext cx="1485900" cy="1485900"/>
          </a:xfrm>
          <a:prstGeom prst="rightArrow">
            <a:avLst>
              <a:gd name="adj1" fmla="val 32000"/>
              <a:gd name="adj2" fmla="val 37607"/>
            </a:avLst>
          </a:prstGeom>
          <a:blipFill>
            <a:blip r:embed="rId2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3" name="Shape 783"/>
          <p:cNvSpPr/>
          <p:nvPr/>
        </p:nvSpPr>
        <p:spPr>
          <a:xfrm>
            <a:off x="2221396" y="7137400"/>
            <a:ext cx="855650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Arrive at Discrete Equations of Motion</a:t>
            </a:r>
          </a:p>
        </p:txBody>
      </p:sp>
      <p:sp>
        <p:nvSpPr>
          <p:cNvPr id="784" name="Shape 784"/>
          <p:cNvSpPr/>
          <p:nvPr/>
        </p:nvSpPr>
        <p:spPr>
          <a:xfrm>
            <a:off x="1471953" y="8255000"/>
            <a:ext cx="100504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(as opposed to discretizing equations directly)</a:t>
            </a:r>
          </a:p>
        </p:txBody>
      </p:sp>
      <p:sp>
        <p:nvSpPr>
          <p:cNvPr id="785" name="Shape 785"/>
          <p:cNvSpPr/>
          <p:nvPr/>
        </p:nvSpPr>
        <p:spPr>
          <a:xfrm>
            <a:off x="3535139" y="4330700"/>
            <a:ext cx="59436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Apply Variational Principle</a:t>
            </a:r>
          </a:p>
        </p:txBody>
      </p:sp>
      <p:sp>
        <p:nvSpPr>
          <p:cNvPr id="786" name="Shape 786"/>
          <p:cNvSpPr/>
          <p:nvPr/>
        </p:nvSpPr>
        <p:spPr>
          <a:xfrm rot="5400000">
            <a:off x="5753100" y="5461000"/>
            <a:ext cx="1485900" cy="1485900"/>
          </a:xfrm>
          <a:prstGeom prst="rightArrow">
            <a:avLst>
              <a:gd name="adj1" fmla="val 32000"/>
              <a:gd name="adj2" fmla="val 37607"/>
            </a:avLst>
          </a:prstGeom>
          <a:blipFill>
            <a:blip r:embed="rId2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87" name="Shape 7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788" name="Shape 788"/>
          <p:cNvSpPr/>
          <p:nvPr/>
        </p:nvSpPr>
        <p:spPr>
          <a:xfrm rot="16200000">
            <a:off x="-2573654" y="4337050"/>
            <a:ext cx="639190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Hamilton’s Principle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/>
        </p:nvSpPr>
        <p:spPr>
          <a:xfrm>
            <a:off x="3321273" y="419100"/>
            <a:ext cx="635179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Noether’s Theorem</a:t>
            </a:r>
          </a:p>
        </p:txBody>
      </p:sp>
      <p:sp>
        <p:nvSpPr>
          <p:cNvPr id="791" name="Shape 791"/>
          <p:cNvSpPr/>
          <p:nvPr/>
        </p:nvSpPr>
        <p:spPr>
          <a:xfrm>
            <a:off x="4143120" y="1752600"/>
            <a:ext cx="470810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Discretize Lagrangian</a:t>
            </a:r>
          </a:p>
        </p:txBody>
      </p:sp>
      <p:sp>
        <p:nvSpPr>
          <p:cNvPr id="792" name="Shape 792"/>
          <p:cNvSpPr/>
          <p:nvPr/>
        </p:nvSpPr>
        <p:spPr>
          <a:xfrm rot="5400000">
            <a:off x="5753100" y="2540000"/>
            <a:ext cx="1485900" cy="1485900"/>
          </a:xfrm>
          <a:prstGeom prst="rightArrow">
            <a:avLst>
              <a:gd name="adj1" fmla="val 32000"/>
              <a:gd name="adj2" fmla="val 37607"/>
            </a:avLst>
          </a:prstGeom>
          <a:blipFill>
            <a:blip r:embed="rId2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93" name="Shape 793"/>
          <p:cNvSpPr/>
          <p:nvPr/>
        </p:nvSpPr>
        <p:spPr>
          <a:xfrm>
            <a:off x="2221396" y="4330700"/>
            <a:ext cx="855650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Arrive at Discrete Equations of Motion</a:t>
            </a:r>
          </a:p>
        </p:txBody>
      </p:sp>
      <p:sp>
        <p:nvSpPr>
          <p:cNvPr id="794" name="Shape 794"/>
          <p:cNvSpPr/>
          <p:nvPr/>
        </p:nvSpPr>
        <p:spPr>
          <a:xfrm>
            <a:off x="280522" y="5657850"/>
            <a:ext cx="124333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Continuous symmetries of </a:t>
            </a:r>
            <a:r>
              <a:rPr sz="4200"/>
              <a:t>discrete Lagrangian</a:t>
            </a:r>
            <a:r>
              <a:rPr sz="4200"/>
              <a:t> imply conserved quantities throughout entire discrete motion,</a:t>
            </a:r>
          </a:p>
        </p:txBody>
      </p:sp>
      <p:sp>
        <p:nvSpPr>
          <p:cNvPr id="795" name="Shape 795"/>
          <p:cNvSpPr/>
          <p:nvPr/>
        </p:nvSpPr>
        <p:spPr>
          <a:xfrm>
            <a:off x="991443" y="7473950"/>
            <a:ext cx="1102191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e.g., conservation of linear and angular momentum</a:t>
            </a:r>
          </a:p>
        </p:txBody>
      </p:sp>
      <p:sp>
        <p:nvSpPr>
          <p:cNvPr id="796" name="Shape 7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797" name="Shape 797"/>
          <p:cNvSpPr/>
          <p:nvPr/>
        </p:nvSpPr>
        <p:spPr>
          <a:xfrm>
            <a:off x="3579459" y="8356600"/>
            <a:ext cx="584588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(for not too large time steps)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symplectic-1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102389" y="4648200"/>
            <a:ext cx="4445001" cy="4445000"/>
          </a:xfrm>
          <a:prstGeom prst="rect">
            <a:avLst/>
          </a:prstGeom>
        </p:spPr>
      </p:pic>
      <p:sp>
        <p:nvSpPr>
          <p:cNvPr id="800" name="Shape 800"/>
          <p:cNvSpPr/>
          <p:nvPr/>
        </p:nvSpPr>
        <p:spPr>
          <a:xfrm>
            <a:off x="1443304" y="419100"/>
            <a:ext cx="10107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Variational Integrators are Symplectic</a:t>
            </a:r>
          </a:p>
        </p:txBody>
      </p:sp>
      <p:sp>
        <p:nvSpPr>
          <p:cNvPr id="801" name="Shape 8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802" name="Shape 802"/>
          <p:cNvSpPr/>
          <p:nvPr/>
        </p:nvSpPr>
        <p:spPr>
          <a:xfrm>
            <a:off x="330200" y="1644650"/>
            <a:ext cx="123444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... time is now discrete, so total energy is not conserved.</a:t>
            </a:r>
          </a:p>
        </p:txBody>
      </p:sp>
      <p:sp>
        <p:nvSpPr>
          <p:cNvPr id="803" name="Shape 803"/>
          <p:cNvSpPr/>
          <p:nvPr/>
        </p:nvSpPr>
        <p:spPr>
          <a:xfrm>
            <a:off x="330200" y="2654300"/>
            <a:ext cx="123444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But, </a:t>
            </a:r>
            <a:r>
              <a:rPr sz="4200"/>
              <a:t>discrete symplectic structure</a:t>
            </a:r>
            <a:r>
              <a:rPr sz="4200">
                <a:solidFill>
                  <a:srgbClr val="0096FF"/>
                </a:solidFill>
              </a:rPr>
              <a:t> </a:t>
            </a:r>
            <a:r>
              <a:rPr sz="4200"/>
              <a:t>guarantees </a:t>
            </a:r>
            <a:r>
              <a:rPr sz="4200" u="sng"/>
              <a:t>bounded oscillation</a:t>
            </a:r>
            <a:r>
              <a:rPr sz="4200"/>
              <a:t> around true energy level</a:t>
            </a:r>
          </a:p>
        </p:txBody>
      </p:sp>
      <p:sp>
        <p:nvSpPr>
          <p:cNvPr id="804" name="Shape 804"/>
          <p:cNvSpPr/>
          <p:nvPr/>
        </p:nvSpPr>
        <p:spPr>
          <a:xfrm>
            <a:off x="3579459" y="4038600"/>
            <a:ext cx="584588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(for not too large time steps)</a:t>
            </a:r>
          </a:p>
        </p:txBody>
      </p:sp>
      <p:sp>
        <p:nvSpPr>
          <p:cNvPr id="805" name="Shape 805"/>
          <p:cNvSpPr/>
          <p:nvPr/>
        </p:nvSpPr>
        <p:spPr>
          <a:xfrm flipV="1">
            <a:off x="1043673" y="4251393"/>
            <a:ext cx="1" cy="4589703"/>
          </a:xfrm>
          <a:prstGeom prst="line">
            <a:avLst/>
          </a:prstGeom>
          <a:ln w="50800">
            <a:solidFill/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06" name="Shape 806"/>
          <p:cNvSpPr/>
          <p:nvPr/>
        </p:nvSpPr>
        <p:spPr>
          <a:xfrm flipH="1" flipV="1">
            <a:off x="1058393" y="8814133"/>
            <a:ext cx="6460256" cy="21976"/>
          </a:xfrm>
          <a:prstGeom prst="line">
            <a:avLst/>
          </a:prstGeom>
          <a:ln w="50800">
            <a:solidFill/>
            <a:round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07" name="Shape 807"/>
          <p:cNvSpPr/>
          <p:nvPr/>
        </p:nvSpPr>
        <p:spPr>
          <a:xfrm>
            <a:off x="3699233" y="8738429"/>
            <a:ext cx="12192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time</a:t>
            </a:r>
          </a:p>
        </p:txBody>
      </p:sp>
      <p:sp>
        <p:nvSpPr>
          <p:cNvPr id="808" name="Shape 808"/>
          <p:cNvSpPr/>
          <p:nvPr/>
        </p:nvSpPr>
        <p:spPr>
          <a:xfrm rot="16200000">
            <a:off x="-254000" y="6489700"/>
            <a:ext cx="17907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energy</a:t>
            </a:r>
          </a:p>
        </p:txBody>
      </p:sp>
      <p:pic>
        <p:nvPicPr>
          <p:cNvPr id="809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6800" y="5010348"/>
            <a:ext cx="6188209" cy="3835401"/>
          </a:xfrm>
          <a:prstGeom prst="rect">
            <a:avLst/>
          </a:prstGeom>
          <a:ln w="12700">
            <a:miter lim="400000"/>
          </a:ln>
        </p:spPr>
      </p:pic>
      <p:sp>
        <p:nvSpPr>
          <p:cNvPr id="810" name="Shape 810"/>
          <p:cNvSpPr/>
          <p:nvPr/>
        </p:nvSpPr>
        <p:spPr>
          <a:xfrm>
            <a:off x="2451100" y="7150100"/>
            <a:ext cx="3695700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6080B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80BA"/>
                </a:solidFill>
              </a:rPr>
              <a:t>true conserved energy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799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symplectic-1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102389" y="4648200"/>
            <a:ext cx="4445001" cy="4445000"/>
          </a:xfrm>
          <a:prstGeom prst="rect">
            <a:avLst/>
          </a:prstGeom>
        </p:spPr>
      </p:pic>
      <p:sp>
        <p:nvSpPr>
          <p:cNvPr id="813" name="Shape 813"/>
          <p:cNvSpPr/>
          <p:nvPr/>
        </p:nvSpPr>
        <p:spPr>
          <a:xfrm>
            <a:off x="1443304" y="419100"/>
            <a:ext cx="10107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Variational Integrators are Symplectic</a:t>
            </a:r>
          </a:p>
        </p:txBody>
      </p:sp>
      <p:sp>
        <p:nvSpPr>
          <p:cNvPr id="814" name="Shape 81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815" name="Shape 815"/>
          <p:cNvSpPr/>
          <p:nvPr/>
        </p:nvSpPr>
        <p:spPr>
          <a:xfrm>
            <a:off x="330200" y="1644650"/>
            <a:ext cx="123444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... time is now discrete, so total energy is not conserved.</a:t>
            </a:r>
          </a:p>
        </p:txBody>
      </p:sp>
      <p:sp>
        <p:nvSpPr>
          <p:cNvPr id="816" name="Shape 816"/>
          <p:cNvSpPr/>
          <p:nvPr/>
        </p:nvSpPr>
        <p:spPr>
          <a:xfrm>
            <a:off x="330200" y="2654300"/>
            <a:ext cx="123444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But, </a:t>
            </a:r>
            <a:r>
              <a:rPr sz="4200"/>
              <a:t>discrete symplectic structure</a:t>
            </a:r>
            <a:r>
              <a:rPr sz="4200">
                <a:solidFill>
                  <a:srgbClr val="0096FF"/>
                </a:solidFill>
              </a:rPr>
              <a:t> </a:t>
            </a:r>
            <a:r>
              <a:rPr sz="4200"/>
              <a:t>guarantees </a:t>
            </a:r>
            <a:r>
              <a:rPr sz="4200" u="sng"/>
              <a:t>bounded oscillation</a:t>
            </a:r>
            <a:r>
              <a:rPr sz="4200"/>
              <a:t> around true energy level</a:t>
            </a:r>
          </a:p>
        </p:txBody>
      </p:sp>
      <p:sp>
        <p:nvSpPr>
          <p:cNvPr id="817" name="Shape 817"/>
          <p:cNvSpPr/>
          <p:nvPr/>
        </p:nvSpPr>
        <p:spPr>
          <a:xfrm>
            <a:off x="3579459" y="4038600"/>
            <a:ext cx="584588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(for not too large time steps)</a:t>
            </a:r>
          </a:p>
        </p:txBody>
      </p:sp>
      <p:sp>
        <p:nvSpPr>
          <p:cNvPr id="818" name="Shape 818"/>
          <p:cNvSpPr/>
          <p:nvPr/>
        </p:nvSpPr>
        <p:spPr>
          <a:xfrm flipV="1">
            <a:off x="1043673" y="4251393"/>
            <a:ext cx="1" cy="4589703"/>
          </a:xfrm>
          <a:prstGeom prst="line">
            <a:avLst/>
          </a:prstGeom>
          <a:ln w="50800">
            <a:solidFill>
              <a:srgbClr val="000000">
                <a:alpha val="50000"/>
              </a:srgbClr>
            </a:solidFill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19" name="Shape 819"/>
          <p:cNvSpPr/>
          <p:nvPr/>
        </p:nvSpPr>
        <p:spPr>
          <a:xfrm flipH="1" flipV="1">
            <a:off x="1058393" y="8814133"/>
            <a:ext cx="6460256" cy="21976"/>
          </a:xfrm>
          <a:prstGeom prst="line">
            <a:avLst/>
          </a:prstGeom>
          <a:ln w="50800">
            <a:solidFill>
              <a:srgbClr val="000000">
                <a:alpha val="50000"/>
              </a:srgbClr>
            </a:solidFill>
            <a:round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0" name="Shape 820"/>
          <p:cNvSpPr/>
          <p:nvPr/>
        </p:nvSpPr>
        <p:spPr>
          <a:xfrm>
            <a:off x="3699233" y="8738429"/>
            <a:ext cx="12192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4200"/>
              <a:t>time</a:t>
            </a:r>
          </a:p>
        </p:txBody>
      </p:sp>
      <p:sp>
        <p:nvSpPr>
          <p:cNvPr id="821" name="Shape 821"/>
          <p:cNvSpPr/>
          <p:nvPr/>
        </p:nvSpPr>
        <p:spPr>
          <a:xfrm rot="16200000">
            <a:off x="-254000" y="6489700"/>
            <a:ext cx="17907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4200"/>
              <a:t>energy</a:t>
            </a:r>
          </a:p>
        </p:txBody>
      </p:sp>
      <p:pic>
        <p:nvPicPr>
          <p:cNvPr id="822" name="droppedImage.pdf"/>
          <p:cNvPicPr/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066800" y="5010348"/>
            <a:ext cx="6188209" cy="3835401"/>
          </a:xfrm>
          <a:prstGeom prst="rect">
            <a:avLst/>
          </a:prstGeom>
          <a:ln w="12700">
            <a:miter lim="400000"/>
          </a:ln>
        </p:spPr>
      </p:pic>
      <p:sp>
        <p:nvSpPr>
          <p:cNvPr id="823" name="Shape 823"/>
          <p:cNvSpPr/>
          <p:nvPr/>
        </p:nvSpPr>
        <p:spPr>
          <a:xfrm>
            <a:off x="2451100" y="7150100"/>
            <a:ext cx="3695700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6080B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80BA"/>
                </a:solidFill>
              </a:rPr>
              <a:t>true conserved energy</a:t>
            </a:r>
          </a:p>
        </p:txBody>
      </p:sp>
      <p:sp>
        <p:nvSpPr>
          <p:cNvPr id="824" name="Shape 824"/>
          <p:cNvSpPr/>
          <p:nvPr/>
        </p:nvSpPr>
        <p:spPr>
          <a:xfrm>
            <a:off x="1968500" y="3473450"/>
            <a:ext cx="9067800" cy="37846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endParaRPr sz="5000"/>
          </a:p>
          <a:p>
            <a:pPr lvl="0">
              <a:defRPr sz="1800"/>
            </a:pPr>
            <a:r>
              <a:rPr sz="5000"/>
              <a:t>Variational integrators are symplectic and vice versa. Both equivalent terms are used.</a:t>
            </a:r>
            <a:endParaRPr sz="500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" fill="hold"/>
                                        <p:tgtEl>
                                          <p:spTgt spid="8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812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/>
          <p:nvPr/>
        </p:nvSpPr>
        <p:spPr>
          <a:xfrm>
            <a:off x="2479892" y="419100"/>
            <a:ext cx="803456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Building a Variational Time Integrator</a:t>
            </a:r>
          </a:p>
        </p:txBody>
      </p:sp>
      <p:sp>
        <p:nvSpPr>
          <p:cNvPr id="827" name="Shape 827"/>
          <p:cNvSpPr/>
          <p:nvPr/>
        </p:nvSpPr>
        <p:spPr>
          <a:xfrm>
            <a:off x="749300" y="4190999"/>
            <a:ext cx="115062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4200"/>
              <a:t>2. Choose a quadrature rule to integrate action, e.g.,</a:t>
            </a:r>
          </a:p>
        </p:txBody>
      </p:sp>
      <p:grpSp>
        <p:nvGrpSpPr>
          <p:cNvPr id="832" name="Group 832"/>
          <p:cNvGrpSpPr/>
          <p:nvPr/>
        </p:nvGrpSpPr>
        <p:grpSpPr>
          <a:xfrm>
            <a:off x="763122" y="1181100"/>
            <a:ext cx="10425578" cy="723900"/>
            <a:chOff x="0" y="0"/>
            <a:chExt cx="10425577" cy="723900"/>
          </a:xfrm>
        </p:grpSpPr>
        <p:grpSp>
          <p:nvGrpSpPr>
            <p:cNvPr id="830" name="Group 830"/>
            <p:cNvGrpSpPr/>
            <p:nvPr/>
          </p:nvGrpSpPr>
          <p:grpSpPr>
            <a:xfrm>
              <a:off x="0" y="0"/>
              <a:ext cx="9155578" cy="723900"/>
              <a:chOff x="0" y="0"/>
              <a:chExt cx="9155577" cy="723900"/>
            </a:xfrm>
          </p:grpSpPr>
          <p:sp>
            <p:nvSpPr>
              <p:cNvPr id="828" name="Shape 828"/>
              <p:cNvSpPr/>
              <p:nvPr/>
            </p:nvSpPr>
            <p:spPr>
              <a:xfrm>
                <a:off x="0" y="0"/>
                <a:ext cx="8737600" cy="723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/>
              </a:lstStyle>
              <a:p>
                <a:pPr lvl="0">
                  <a:defRPr sz="1800"/>
                </a:pPr>
                <a:r>
                  <a:rPr sz="4200"/>
                  <a:t>1. Choose a finite difference scheme for</a:t>
                </a:r>
              </a:p>
            </p:txBody>
          </p:sp>
          <p:pic>
            <p:nvPicPr>
              <p:cNvPr id="829" name="droppedImage.pd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888877" y="88900"/>
                <a:ext cx="266701" cy="5588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831" name="Shape 831"/>
            <p:cNvSpPr/>
            <p:nvPr/>
          </p:nvSpPr>
          <p:spPr>
            <a:xfrm>
              <a:off x="8914277" y="0"/>
              <a:ext cx="1511301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, e.g.,</a:t>
              </a:r>
            </a:p>
          </p:txBody>
        </p:sp>
      </p:grpSp>
      <p:grpSp>
        <p:nvGrpSpPr>
          <p:cNvPr id="835" name="Group 835"/>
          <p:cNvGrpSpPr/>
          <p:nvPr/>
        </p:nvGrpSpPr>
        <p:grpSpPr>
          <a:xfrm>
            <a:off x="520700" y="5067300"/>
            <a:ext cx="3810000" cy="3155950"/>
            <a:chOff x="0" y="0"/>
            <a:chExt cx="3810000" cy="3155950"/>
          </a:xfrm>
        </p:grpSpPr>
        <p:pic>
          <p:nvPicPr>
            <p:cNvPr id="833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34" name="Shape 834"/>
            <p:cNvSpPr/>
            <p:nvPr/>
          </p:nvSpPr>
          <p:spPr>
            <a:xfrm>
              <a:off x="751588" y="2495550"/>
              <a:ext cx="2296369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rectangular</a:t>
              </a:r>
            </a:p>
          </p:txBody>
        </p:sp>
      </p:grpSp>
      <p:grpSp>
        <p:nvGrpSpPr>
          <p:cNvPr id="838" name="Group 838"/>
          <p:cNvGrpSpPr/>
          <p:nvPr/>
        </p:nvGrpSpPr>
        <p:grpSpPr>
          <a:xfrm>
            <a:off x="4597400" y="5067300"/>
            <a:ext cx="3810000" cy="3155950"/>
            <a:chOff x="0" y="0"/>
            <a:chExt cx="3810000" cy="3155950"/>
          </a:xfrm>
        </p:grpSpPr>
        <p:pic>
          <p:nvPicPr>
            <p:cNvPr id="836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37" name="Shape 837"/>
            <p:cNvSpPr/>
            <p:nvPr/>
          </p:nvSpPr>
          <p:spPr>
            <a:xfrm>
              <a:off x="971233" y="2495550"/>
              <a:ext cx="1853594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midpoint</a:t>
              </a:r>
            </a:p>
          </p:txBody>
        </p:sp>
      </p:grpSp>
      <p:grpSp>
        <p:nvGrpSpPr>
          <p:cNvPr id="841" name="Group 841"/>
          <p:cNvGrpSpPr/>
          <p:nvPr/>
        </p:nvGrpSpPr>
        <p:grpSpPr>
          <a:xfrm>
            <a:off x="8674100" y="5067300"/>
            <a:ext cx="3810000" cy="3155950"/>
            <a:chOff x="0" y="0"/>
            <a:chExt cx="3810000" cy="3155950"/>
          </a:xfrm>
        </p:grpSpPr>
        <p:pic>
          <p:nvPicPr>
            <p:cNvPr id="839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0" name="Shape 840"/>
            <p:cNvSpPr/>
            <p:nvPr/>
          </p:nvSpPr>
          <p:spPr>
            <a:xfrm>
              <a:off x="918449" y="2495550"/>
              <a:ext cx="1959162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trapezoid</a:t>
              </a:r>
            </a:p>
          </p:txBody>
        </p:sp>
      </p:grpSp>
      <p:sp>
        <p:nvSpPr>
          <p:cNvPr id="842" name="Shape 842"/>
          <p:cNvSpPr/>
          <p:nvPr/>
        </p:nvSpPr>
        <p:spPr>
          <a:xfrm>
            <a:off x="749300" y="8572500"/>
            <a:ext cx="6350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4200"/>
              <a:t>3.  Apply variational principle</a:t>
            </a:r>
          </a:p>
        </p:txBody>
      </p:sp>
      <p:grpSp>
        <p:nvGrpSpPr>
          <p:cNvPr id="845" name="Group 845"/>
          <p:cNvGrpSpPr/>
          <p:nvPr/>
        </p:nvGrpSpPr>
        <p:grpSpPr>
          <a:xfrm>
            <a:off x="838200" y="2057400"/>
            <a:ext cx="3175000" cy="1964532"/>
            <a:chOff x="0" y="0"/>
            <a:chExt cx="3175000" cy="1964531"/>
          </a:xfrm>
        </p:grpSpPr>
        <p:pic>
          <p:nvPicPr>
            <p:cNvPr id="843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4" name="Shape 844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forward</a:t>
              </a:r>
            </a:p>
          </p:txBody>
        </p:sp>
      </p:grpSp>
      <p:grpSp>
        <p:nvGrpSpPr>
          <p:cNvPr id="848" name="Group 848"/>
          <p:cNvGrpSpPr/>
          <p:nvPr/>
        </p:nvGrpSpPr>
        <p:grpSpPr>
          <a:xfrm>
            <a:off x="4597400" y="2062162"/>
            <a:ext cx="3175000" cy="1964532"/>
            <a:chOff x="0" y="0"/>
            <a:chExt cx="3175000" cy="1964531"/>
          </a:xfrm>
        </p:grpSpPr>
        <p:pic>
          <p:nvPicPr>
            <p:cNvPr id="846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7" name="Shape 847"/>
            <p:cNvSpPr/>
            <p:nvPr/>
          </p:nvSpPr>
          <p:spPr>
            <a:xfrm>
              <a:off x="908564" y="1189037"/>
              <a:ext cx="1986968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backward</a:t>
              </a:r>
            </a:p>
          </p:txBody>
        </p:sp>
      </p:grpSp>
      <p:grpSp>
        <p:nvGrpSpPr>
          <p:cNvPr id="851" name="Group 851"/>
          <p:cNvGrpSpPr/>
          <p:nvPr/>
        </p:nvGrpSpPr>
        <p:grpSpPr>
          <a:xfrm>
            <a:off x="8356600" y="2057400"/>
            <a:ext cx="3175000" cy="1964532"/>
            <a:chOff x="0" y="0"/>
            <a:chExt cx="3175000" cy="1964531"/>
          </a:xfrm>
        </p:grpSpPr>
        <p:pic>
          <p:nvPicPr>
            <p:cNvPr id="849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0" name="Shape 850"/>
            <p:cNvSpPr/>
            <p:nvPr/>
          </p:nvSpPr>
          <p:spPr>
            <a:xfrm>
              <a:off x="1202425" y="1193800"/>
              <a:ext cx="1461717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central</a:t>
              </a:r>
            </a:p>
          </p:txBody>
        </p:sp>
      </p:grpSp>
      <p:sp>
        <p:nvSpPr>
          <p:cNvPr id="852" name="Shape 85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8" grpId="2"/>
      <p:bldP build="whole" bldLvl="1" animBg="1" rev="0" advAuto="0" spid="835" grpId="5"/>
      <p:bldP build="whole" bldLvl="1" animBg="1" rev="0" advAuto="0" spid="841" grpId="7"/>
      <p:bldP build="whole" bldLvl="1" animBg="1" rev="0" advAuto="0" spid="842" grpId="8"/>
      <p:bldP build="whole" bldLvl="1" animBg="1" rev="0" advAuto="0" spid="827" grpId="4"/>
      <p:bldP build="whole" bldLvl="1" animBg="1" rev="0" advAuto="0" spid="838" grpId="6"/>
      <p:bldP build="whole" bldLvl="1" animBg="1" rev="0" advAuto="0" spid="851" grpId="3"/>
      <p:bldP build="whole" bldLvl="1" animBg="1" rev="0" advAuto="0" spid="845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/>
          <p:nvPr/>
        </p:nvSpPr>
        <p:spPr>
          <a:xfrm>
            <a:off x="2364382" y="419100"/>
            <a:ext cx="82655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Variational Principle Example</a:t>
            </a:r>
          </a:p>
        </p:txBody>
      </p:sp>
      <p:grpSp>
        <p:nvGrpSpPr>
          <p:cNvPr id="857" name="Group 857"/>
          <p:cNvGrpSpPr/>
          <p:nvPr/>
        </p:nvGrpSpPr>
        <p:grpSpPr>
          <a:xfrm>
            <a:off x="1397000" y="1511300"/>
            <a:ext cx="3175000" cy="1964532"/>
            <a:chOff x="0" y="0"/>
            <a:chExt cx="3175000" cy="1964531"/>
          </a:xfrm>
        </p:grpSpPr>
        <p:pic>
          <p:nvPicPr>
            <p:cNvPr id="855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6" name="Shape 856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forward</a:t>
              </a:r>
            </a:p>
          </p:txBody>
        </p:sp>
      </p:grpSp>
      <p:grpSp>
        <p:nvGrpSpPr>
          <p:cNvPr id="860" name="Group 860"/>
          <p:cNvGrpSpPr/>
          <p:nvPr/>
        </p:nvGrpSpPr>
        <p:grpSpPr>
          <a:xfrm>
            <a:off x="1409700" y="3784600"/>
            <a:ext cx="3810000" cy="3155950"/>
            <a:chOff x="0" y="0"/>
            <a:chExt cx="3810000" cy="3155950"/>
          </a:xfrm>
        </p:grpSpPr>
        <p:pic>
          <p:nvPicPr>
            <p:cNvPr id="858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9" name="Shape 859"/>
            <p:cNvSpPr/>
            <p:nvPr/>
          </p:nvSpPr>
          <p:spPr>
            <a:xfrm>
              <a:off x="751588" y="2495550"/>
              <a:ext cx="2296369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rectangular</a:t>
              </a:r>
            </a:p>
          </p:txBody>
        </p:sp>
      </p:grpSp>
      <p:grpSp>
        <p:nvGrpSpPr>
          <p:cNvPr id="863" name="Group 863"/>
          <p:cNvGrpSpPr/>
          <p:nvPr/>
        </p:nvGrpSpPr>
        <p:grpSpPr>
          <a:xfrm>
            <a:off x="1244600" y="6172200"/>
            <a:ext cx="4838700" cy="342900"/>
            <a:chOff x="0" y="0"/>
            <a:chExt cx="4838700" cy="342900"/>
          </a:xfrm>
        </p:grpSpPr>
        <p:pic>
          <p:nvPicPr>
            <p:cNvPr id="861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2700"/>
              <a:ext cx="203200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2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21100" y="0"/>
              <a:ext cx="11176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4" name="Shape 86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865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19400" y="1981200"/>
            <a:ext cx="2159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6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32500" y="4229100"/>
            <a:ext cx="6515100" cy="128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7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44700" y="7073900"/>
            <a:ext cx="8674100" cy="187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8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13500" y="1917700"/>
            <a:ext cx="5257800" cy="116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3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/>
          <p:nvPr/>
        </p:nvSpPr>
        <p:spPr>
          <a:xfrm>
            <a:off x="2364382" y="419100"/>
            <a:ext cx="82655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Variational Principle Example</a:t>
            </a:r>
          </a:p>
        </p:txBody>
      </p:sp>
      <p:grpSp>
        <p:nvGrpSpPr>
          <p:cNvPr id="873" name="Group 873"/>
          <p:cNvGrpSpPr/>
          <p:nvPr/>
        </p:nvGrpSpPr>
        <p:grpSpPr>
          <a:xfrm>
            <a:off x="1397000" y="1511300"/>
            <a:ext cx="3175000" cy="1964532"/>
            <a:chOff x="0" y="0"/>
            <a:chExt cx="3175000" cy="1964531"/>
          </a:xfrm>
        </p:grpSpPr>
        <p:pic>
          <p:nvPicPr>
            <p:cNvPr id="871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72" name="Shape 872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forward</a:t>
              </a:r>
            </a:p>
          </p:txBody>
        </p:sp>
      </p:grpSp>
      <p:grpSp>
        <p:nvGrpSpPr>
          <p:cNvPr id="876" name="Group 876"/>
          <p:cNvGrpSpPr/>
          <p:nvPr/>
        </p:nvGrpSpPr>
        <p:grpSpPr>
          <a:xfrm>
            <a:off x="1409700" y="3784600"/>
            <a:ext cx="3810000" cy="3155950"/>
            <a:chOff x="0" y="0"/>
            <a:chExt cx="3810000" cy="3155950"/>
          </a:xfrm>
        </p:grpSpPr>
        <p:pic>
          <p:nvPicPr>
            <p:cNvPr id="874" name="droppedImage.pdf"/>
            <p:cNvPicPr/>
            <p:nvPr/>
          </p:nvPicPr>
          <p:blipFill>
            <a:blip r:embed="rId3">
              <a:alphaModFix amt="50000"/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75" name="Shape 875"/>
            <p:cNvSpPr/>
            <p:nvPr/>
          </p:nvSpPr>
          <p:spPr>
            <a:xfrm>
              <a:off x="751588" y="2495550"/>
              <a:ext cx="2296369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rectangular</a:t>
              </a:r>
            </a:p>
          </p:txBody>
        </p:sp>
      </p:grpSp>
      <p:grpSp>
        <p:nvGrpSpPr>
          <p:cNvPr id="879" name="Group 879"/>
          <p:cNvGrpSpPr/>
          <p:nvPr/>
        </p:nvGrpSpPr>
        <p:grpSpPr>
          <a:xfrm>
            <a:off x="1244600" y="6172200"/>
            <a:ext cx="4838700" cy="342900"/>
            <a:chOff x="0" y="0"/>
            <a:chExt cx="4838700" cy="342900"/>
          </a:xfrm>
        </p:grpSpPr>
        <p:pic>
          <p:nvPicPr>
            <p:cNvPr id="877" name="droppedImage.pdf"/>
            <p:cNvPicPr/>
            <p:nvPr/>
          </p:nvPicPr>
          <p:blipFill>
            <a:blip r:embed="rId4">
              <a:alphaModFix amt="50000"/>
              <a:extLst/>
            </a:blip>
            <a:stretch>
              <a:fillRect/>
            </a:stretch>
          </p:blipFill>
          <p:spPr>
            <a:xfrm>
              <a:off x="0" y="12700"/>
              <a:ext cx="203200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8" name="droppedImage.pdf"/>
            <p:cNvPicPr/>
            <p:nvPr/>
          </p:nvPicPr>
          <p:blipFill>
            <a:blip r:embed="rId5">
              <a:alphaModFix amt="50000"/>
              <a:extLst/>
            </a:blip>
            <a:stretch>
              <a:fillRect/>
            </a:stretch>
          </p:blipFill>
          <p:spPr>
            <a:xfrm>
              <a:off x="3721100" y="0"/>
              <a:ext cx="11176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80" name="Shape 8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881" name="droppedImage.pdf"/>
          <p:cNvPicPr/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2819400" y="1981200"/>
            <a:ext cx="21590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2" name="droppedImage.pdf"/>
          <p:cNvPicPr/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6032500" y="4229100"/>
            <a:ext cx="6515100" cy="128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3" name="droppedImage.pdf"/>
          <p:cNvPicPr/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2044700" y="7073900"/>
            <a:ext cx="8674100" cy="1879600"/>
          </a:xfrm>
          <a:prstGeom prst="rect">
            <a:avLst/>
          </a:prstGeom>
          <a:ln w="12700">
            <a:miter lim="400000"/>
          </a:ln>
        </p:spPr>
      </p:pic>
      <p:sp>
        <p:nvSpPr>
          <p:cNvPr id="884" name="Shape 884"/>
          <p:cNvSpPr/>
          <p:nvPr/>
        </p:nvSpPr>
        <p:spPr>
          <a:xfrm>
            <a:off x="1968500" y="3473450"/>
            <a:ext cx="9067800" cy="37846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endParaRPr sz="5000"/>
          </a:p>
          <a:p>
            <a:pPr lvl="0">
              <a:defRPr sz="1800"/>
            </a:pPr>
            <a:r>
              <a:rPr sz="5000"/>
              <a:t>Choose a finite difference scheme and quadrature rule and write down the </a:t>
            </a:r>
            <a:r>
              <a:rPr sz="5000" u="sng">
                <a:solidFill>
                  <a:srgbClr val="0096FF"/>
                </a:solidFill>
              </a:rPr>
              <a:t>discrete action sum</a:t>
            </a:r>
            <a:r>
              <a:rPr sz="5000"/>
              <a:t>.</a:t>
            </a:r>
            <a:endParaRPr sz="5000"/>
          </a:p>
        </p:txBody>
      </p:sp>
      <p:pic>
        <p:nvPicPr>
          <p:cNvPr id="885" name="droppedImage.pdf"/>
          <p:cNvPicPr/>
          <p:nvPr/>
        </p:nvPicPr>
        <p:blipFill>
          <a:blip r:embed="rId9">
            <a:alphaModFix amt="50000"/>
            <a:extLst/>
          </a:blip>
          <a:stretch>
            <a:fillRect/>
          </a:stretch>
        </p:blipFill>
        <p:spPr>
          <a:xfrm>
            <a:off x="6413500" y="1917700"/>
            <a:ext cx="5257800" cy="116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9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/>
          <p:nvPr/>
        </p:nvSpPr>
        <p:spPr>
          <a:xfrm>
            <a:off x="2364382" y="419100"/>
            <a:ext cx="82655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Variational Principle Example</a:t>
            </a:r>
          </a:p>
        </p:txBody>
      </p:sp>
      <p:pic>
        <p:nvPicPr>
          <p:cNvPr id="88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1400" y="3162300"/>
            <a:ext cx="2540000" cy="157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13900" y="1342231"/>
            <a:ext cx="2540000" cy="1571626"/>
          </a:xfrm>
          <a:prstGeom prst="rect">
            <a:avLst/>
          </a:prstGeom>
          <a:ln w="12700">
            <a:miter lim="400000"/>
          </a:ln>
        </p:spPr>
      </p:pic>
      <p:sp>
        <p:nvSpPr>
          <p:cNvPr id="890" name="Shape 89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893" name="Group 893"/>
          <p:cNvGrpSpPr/>
          <p:nvPr/>
        </p:nvGrpSpPr>
        <p:grpSpPr>
          <a:xfrm>
            <a:off x="9880600" y="4734000"/>
            <a:ext cx="3059291" cy="215901"/>
            <a:chOff x="0" y="0"/>
            <a:chExt cx="3059290" cy="215900"/>
          </a:xfrm>
        </p:grpSpPr>
        <p:pic>
          <p:nvPicPr>
            <p:cNvPr id="891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996"/>
              <a:ext cx="127942" cy="1999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2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55613" y="0"/>
              <a:ext cx="703678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94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85400" y="2171700"/>
            <a:ext cx="2463800" cy="69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5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93800" y="1473200"/>
            <a:ext cx="7416800" cy="168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6" name="droppedImage.pdf"/>
          <p:cNvPicPr/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1460500" y="3784600"/>
            <a:ext cx="7289800" cy="11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7" name="droppedImage.pdf"/>
          <p:cNvPicPr/>
          <p:nvPr/>
        </p:nvPicPr>
        <p:blipFill>
          <a:blip r:embed="rId9">
            <a:alphaModFix amt="50000"/>
            <a:extLst/>
          </a:blip>
          <a:stretch>
            <a:fillRect/>
          </a:stretch>
        </p:blipFill>
        <p:spPr>
          <a:xfrm>
            <a:off x="3098800" y="5880100"/>
            <a:ext cx="7239000" cy="168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8" name="droppedImage.pdf"/>
          <p:cNvPicPr/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>
            <a:off x="5105400" y="7950200"/>
            <a:ext cx="2984500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2452848" y="1701800"/>
            <a:ext cx="577724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Closed mechanical system</a:t>
            </a:r>
          </a:p>
        </p:txBody>
      </p:sp>
      <p:sp>
        <p:nvSpPr>
          <p:cNvPr id="96" name="Shape 96"/>
          <p:cNvSpPr/>
          <p:nvPr/>
        </p:nvSpPr>
        <p:spPr>
          <a:xfrm>
            <a:off x="2462894" y="3403600"/>
            <a:ext cx="324047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Kinetic energy</a:t>
            </a:r>
          </a:p>
        </p:txBody>
      </p:sp>
      <p:sp>
        <p:nvSpPr>
          <p:cNvPr id="97" name="Shape 97"/>
          <p:cNvSpPr/>
          <p:nvPr/>
        </p:nvSpPr>
        <p:spPr>
          <a:xfrm>
            <a:off x="4056000" y="419100"/>
            <a:ext cx="488234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Newtonian Mechanics</a:t>
            </a:r>
          </a:p>
        </p:txBody>
      </p:sp>
      <p:sp>
        <p:nvSpPr>
          <p:cNvPr id="98" name="Shape 98"/>
          <p:cNvSpPr/>
          <p:nvPr/>
        </p:nvSpPr>
        <p:spPr>
          <a:xfrm>
            <a:off x="2432465" y="5143500"/>
            <a:ext cx="36152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Potential energy</a:t>
            </a:r>
          </a:p>
        </p:txBody>
      </p:sp>
      <p:sp>
        <p:nvSpPr>
          <p:cNvPr id="99" name="Shape 99"/>
          <p:cNvSpPr/>
          <p:nvPr/>
        </p:nvSpPr>
        <p:spPr>
          <a:xfrm>
            <a:off x="2452625" y="6883400"/>
            <a:ext cx="278208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Total energy</a:t>
            </a:r>
          </a:p>
        </p:txBody>
      </p:sp>
      <p:pic>
        <p:nvPicPr>
          <p:cNvPr id="10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0200" y="5207000"/>
            <a:ext cx="1447800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4300" y="2971800"/>
            <a:ext cx="4381500" cy="154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6921500"/>
            <a:ext cx="3898900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04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12300" y="1676400"/>
            <a:ext cx="2705100" cy="77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Shape 900"/>
          <p:cNvSpPr/>
          <p:nvPr/>
        </p:nvSpPr>
        <p:spPr>
          <a:xfrm>
            <a:off x="2364382" y="419100"/>
            <a:ext cx="82655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Variational Principle Example</a:t>
            </a:r>
          </a:p>
        </p:txBody>
      </p:sp>
      <p:sp>
        <p:nvSpPr>
          <p:cNvPr id="901" name="Shape 9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907" name="Group 907"/>
          <p:cNvGrpSpPr/>
          <p:nvPr/>
        </p:nvGrpSpPr>
        <p:grpSpPr>
          <a:xfrm>
            <a:off x="2298700" y="5626099"/>
            <a:ext cx="8597900" cy="3175001"/>
            <a:chOff x="0" y="0"/>
            <a:chExt cx="8597900" cy="3175000"/>
          </a:xfrm>
        </p:grpSpPr>
        <p:pic>
          <p:nvPicPr>
            <p:cNvPr id="902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87600" y="2654300"/>
              <a:ext cx="3606800" cy="520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06" name="Group 906"/>
            <p:cNvGrpSpPr/>
            <p:nvPr/>
          </p:nvGrpSpPr>
          <p:grpSpPr>
            <a:xfrm>
              <a:off x="0" y="0"/>
              <a:ext cx="8597900" cy="2527301"/>
              <a:chOff x="0" y="0"/>
              <a:chExt cx="8597900" cy="2527300"/>
            </a:xfrm>
          </p:grpSpPr>
          <p:sp>
            <p:nvSpPr>
              <p:cNvPr id="903" name="Shape 903"/>
              <p:cNvSpPr/>
              <p:nvPr/>
            </p:nvSpPr>
            <p:spPr>
              <a:xfrm>
                <a:off x="0" y="1803400"/>
                <a:ext cx="8597900" cy="723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4200"/>
                  <a:t>recall offset vanishes at boundary</a:t>
                </a:r>
              </a:p>
            </p:txBody>
          </p:sp>
          <p:sp>
            <p:nvSpPr>
              <p:cNvPr id="904" name="Shape 904"/>
              <p:cNvSpPr/>
              <p:nvPr/>
            </p:nvSpPr>
            <p:spPr>
              <a:xfrm flipH="1" flipV="1">
                <a:off x="3314700" y="0"/>
                <a:ext cx="1208572" cy="120857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pic>
            <p:nvPicPr>
              <p:cNvPr id="905" name="droppedImage.pd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660900" y="1181100"/>
                <a:ext cx="279400" cy="4445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910" name="Group 910"/>
          <p:cNvGrpSpPr/>
          <p:nvPr/>
        </p:nvGrpSpPr>
        <p:grpSpPr>
          <a:xfrm>
            <a:off x="2197100" y="1117599"/>
            <a:ext cx="8597900" cy="2882901"/>
            <a:chOff x="0" y="0"/>
            <a:chExt cx="8597900" cy="2882899"/>
          </a:xfrm>
        </p:grpSpPr>
        <p:sp>
          <p:nvSpPr>
            <p:cNvPr id="908" name="Shape 908"/>
            <p:cNvSpPr/>
            <p:nvPr/>
          </p:nvSpPr>
          <p:spPr>
            <a:xfrm>
              <a:off x="0" y="2158999"/>
              <a:ext cx="859790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get rid of derivates of the offset</a:t>
              </a:r>
            </a:p>
          </p:txBody>
        </p:sp>
        <p:sp>
          <p:nvSpPr>
            <p:cNvPr id="909" name="Shape 909"/>
            <p:cNvSpPr/>
            <p:nvPr/>
          </p:nvSpPr>
          <p:spPr>
            <a:xfrm>
              <a:off x="2844799" y="-1"/>
              <a:ext cx="762001" cy="224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50800" cap="flat">
              <a:solidFill>
                <a:srgbClr val="FF57B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911" name="Shape 911"/>
          <p:cNvSpPr/>
          <p:nvPr/>
        </p:nvSpPr>
        <p:spPr>
          <a:xfrm>
            <a:off x="2184400" y="4432299"/>
            <a:ext cx="85979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Summation by Parts</a:t>
            </a:r>
          </a:p>
        </p:txBody>
      </p:sp>
      <p:pic>
        <p:nvPicPr>
          <p:cNvPr id="912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0" y="2019300"/>
            <a:ext cx="20066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3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70200" y="1422400"/>
            <a:ext cx="6743700" cy="168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4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08200" y="5245100"/>
            <a:ext cx="8699500" cy="168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0" grpId="1"/>
      <p:bldP build="whole" bldLvl="1" animBg="1" rev="0" advAuto="0" spid="911" grpId="2"/>
      <p:bldP build="whole" bldLvl="1" animBg="1" rev="0" advAuto="0" spid="907" grpId="4"/>
      <p:bldP build="whole" bldLvl="1" animBg="1" rev="0" advAuto="0" spid="914" grpId="3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/>
          <p:nvPr/>
        </p:nvSpPr>
        <p:spPr>
          <a:xfrm>
            <a:off x="2364382" y="419100"/>
            <a:ext cx="82655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Variational Principle Example</a:t>
            </a:r>
          </a:p>
        </p:txBody>
      </p:sp>
      <p:sp>
        <p:nvSpPr>
          <p:cNvPr id="917" name="Shape 91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91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2019300"/>
            <a:ext cx="20066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4787900"/>
            <a:ext cx="393700" cy="152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2" name="Group 922"/>
          <p:cNvGrpSpPr/>
          <p:nvPr/>
        </p:nvGrpSpPr>
        <p:grpSpPr>
          <a:xfrm>
            <a:off x="9613900" y="3924299"/>
            <a:ext cx="2743201" cy="2578101"/>
            <a:chOff x="0" y="0"/>
            <a:chExt cx="2743200" cy="2578100"/>
          </a:xfrm>
        </p:grpSpPr>
        <p:sp>
          <p:nvSpPr>
            <p:cNvPr id="920" name="Shape 920"/>
            <p:cNvSpPr/>
            <p:nvPr/>
          </p:nvSpPr>
          <p:spPr>
            <a:xfrm>
              <a:off x="38100" y="1854200"/>
              <a:ext cx="26924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shift index</a:t>
              </a:r>
            </a:p>
          </p:txBody>
        </p:sp>
        <p:sp>
          <p:nvSpPr>
            <p:cNvPr id="921" name="Shape 921"/>
            <p:cNvSpPr/>
            <p:nvPr/>
          </p:nvSpPr>
          <p:spPr>
            <a:xfrm>
              <a:off x="0" y="-1"/>
              <a:ext cx="2743200" cy="170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50800" cap="flat">
              <a:solidFill>
                <a:srgbClr val="FF57B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92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54600" y="8293100"/>
            <a:ext cx="39751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7124700"/>
            <a:ext cx="393700" cy="15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30500" y="1460500"/>
            <a:ext cx="8991600" cy="168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6" name="droppedImage.pdf"/>
          <p:cNvPicPr/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1244600" y="4025900"/>
            <a:ext cx="11277600" cy="168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7" name="droppedImage.pdf"/>
          <p:cNvPicPr/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1270000" y="6362700"/>
            <a:ext cx="9994900" cy="168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3" grpId="2"/>
      <p:bldP build="whole" bldLvl="1" animBg="1" rev="0" advAuto="0" spid="922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/>
          <p:nvPr/>
        </p:nvSpPr>
        <p:spPr>
          <a:xfrm>
            <a:off x="2364382" y="419100"/>
            <a:ext cx="82655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Variational Principle Example</a:t>
            </a:r>
          </a:p>
        </p:txBody>
      </p:sp>
      <p:sp>
        <p:nvSpPr>
          <p:cNvPr id="930" name="Shape 93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93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2019300"/>
            <a:ext cx="2006600" cy="584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34" name="Group 934"/>
          <p:cNvGrpSpPr/>
          <p:nvPr/>
        </p:nvGrpSpPr>
        <p:grpSpPr>
          <a:xfrm>
            <a:off x="264895" y="7061200"/>
            <a:ext cx="8955305" cy="1409700"/>
            <a:chOff x="0" y="0"/>
            <a:chExt cx="8955304" cy="1409700"/>
          </a:xfrm>
        </p:grpSpPr>
        <p:sp>
          <p:nvSpPr>
            <p:cNvPr id="932" name="Shape 932"/>
            <p:cNvSpPr/>
            <p:nvPr/>
          </p:nvSpPr>
          <p:spPr>
            <a:xfrm>
              <a:off x="0" y="0"/>
              <a:ext cx="1504058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Recall:</a:t>
              </a:r>
            </a:p>
          </p:txBody>
        </p:sp>
        <p:pic>
          <p:nvPicPr>
            <p:cNvPr id="933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24304" y="774700"/>
              <a:ext cx="6731001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35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40000" y="1460500"/>
            <a:ext cx="9994900" cy="168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40" name="Group 940"/>
          <p:cNvGrpSpPr/>
          <p:nvPr/>
        </p:nvGrpSpPr>
        <p:grpSpPr>
          <a:xfrm>
            <a:off x="584144" y="3517900"/>
            <a:ext cx="12092360" cy="3543300"/>
            <a:chOff x="0" y="0"/>
            <a:chExt cx="12092359" cy="3543300"/>
          </a:xfrm>
        </p:grpSpPr>
        <p:grpSp>
          <p:nvGrpSpPr>
            <p:cNvPr id="938" name="Group 938"/>
            <p:cNvGrpSpPr/>
            <p:nvPr/>
          </p:nvGrpSpPr>
          <p:grpSpPr>
            <a:xfrm>
              <a:off x="0" y="0"/>
              <a:ext cx="12092360" cy="3543300"/>
              <a:chOff x="0" y="0"/>
              <a:chExt cx="12092359" cy="3543300"/>
            </a:xfrm>
          </p:grpSpPr>
          <p:sp>
            <p:nvSpPr>
              <p:cNvPr id="936" name="Shape 936"/>
              <p:cNvSpPr/>
              <p:nvPr/>
            </p:nvSpPr>
            <p:spPr>
              <a:xfrm>
                <a:off x="0" y="0"/>
                <a:ext cx="12092360" cy="723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4200"/>
                  <a:t>(discrete) Fundamental Lemma of Calculus of Variations</a:t>
                </a:r>
              </a:p>
            </p:txBody>
          </p:sp>
          <p:sp>
            <p:nvSpPr>
              <p:cNvPr id="937" name="Shape 937"/>
              <p:cNvSpPr/>
              <p:nvPr/>
            </p:nvSpPr>
            <p:spPr>
              <a:xfrm>
                <a:off x="5518931" y="2819400"/>
                <a:ext cx="5131595" cy="723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u="sng">
                    <a:solidFill>
                      <a:srgbClr val="0096FF"/>
                    </a:solidFill>
                  </a:defRPr>
                </a:lvl1pPr>
              </a:lstStyle>
              <a:p>
                <a:pPr lvl="0">
                  <a:defRPr sz="1800" u="none">
                    <a:solidFill>
                      <a:srgbClr val="000000"/>
                    </a:solidFill>
                  </a:defRPr>
                </a:pPr>
                <a:r>
                  <a:rPr sz="4200" u="sng">
                    <a:solidFill>
                      <a:srgbClr val="0096FF"/>
                    </a:solidFill>
                  </a:rPr>
                  <a:t>discrete Euler-Lagrange</a:t>
                </a:r>
              </a:p>
            </p:txBody>
          </p:sp>
        </p:grpSp>
        <p:pic>
          <p:nvPicPr>
            <p:cNvPr id="939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9655" y="1028700"/>
              <a:ext cx="10807701" cy="1574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/>
          <p:nvPr/>
        </p:nvSpPr>
        <p:spPr>
          <a:xfrm>
            <a:off x="2273486" y="419100"/>
            <a:ext cx="844737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Variational Integrator Scheme</a:t>
            </a:r>
          </a:p>
        </p:txBody>
      </p:sp>
      <p:sp>
        <p:nvSpPr>
          <p:cNvPr id="943" name="Shape 94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944" name="Shape 944"/>
          <p:cNvSpPr/>
          <p:nvPr/>
        </p:nvSpPr>
        <p:spPr>
          <a:xfrm>
            <a:off x="3307208" y="4965700"/>
            <a:ext cx="637992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Symplectic (variational) Euler</a:t>
            </a:r>
          </a:p>
        </p:txBody>
      </p:sp>
      <p:sp>
        <p:nvSpPr>
          <p:cNvPr id="945" name="Shape 945"/>
          <p:cNvSpPr/>
          <p:nvPr/>
        </p:nvSpPr>
        <p:spPr>
          <a:xfrm>
            <a:off x="2205235" y="2374900"/>
            <a:ext cx="1670498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forward</a:t>
            </a:r>
          </a:p>
        </p:txBody>
      </p:sp>
      <p:pic>
        <p:nvPicPr>
          <p:cNvPr id="94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403" y="1558131"/>
            <a:ext cx="3735597" cy="231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8200" y="1346200"/>
            <a:ext cx="2794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90900" y="3378200"/>
            <a:ext cx="66802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9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22900" y="1752600"/>
            <a:ext cx="3683000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0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28900" y="6108700"/>
            <a:ext cx="4826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1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91000" y="8382000"/>
            <a:ext cx="54610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2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679700" y="7035800"/>
            <a:ext cx="8851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droppedImage.pdf"/>
          <p:cNvPicPr/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4191000" y="8382000"/>
            <a:ext cx="5461000" cy="584200"/>
          </a:xfrm>
          <a:prstGeom prst="rect">
            <a:avLst/>
          </a:prstGeom>
          <a:ln w="12700">
            <a:miter lim="400000"/>
          </a:ln>
        </p:spPr>
      </p:pic>
      <p:sp>
        <p:nvSpPr>
          <p:cNvPr id="955" name="Shape 955"/>
          <p:cNvSpPr/>
          <p:nvPr/>
        </p:nvSpPr>
        <p:spPr>
          <a:xfrm>
            <a:off x="2273486" y="419100"/>
            <a:ext cx="844737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Variational Integrator Scheme</a:t>
            </a:r>
          </a:p>
        </p:txBody>
      </p:sp>
      <p:sp>
        <p:nvSpPr>
          <p:cNvPr id="956" name="Shape 95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957" name="droppedImage.pdf"/>
          <p:cNvPicPr/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2705100" y="5524500"/>
            <a:ext cx="75819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8" name="droppedImage.pdf"/>
          <p:cNvPicPr/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2755900" y="6616700"/>
            <a:ext cx="4851400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959" name="Shape 959"/>
          <p:cNvSpPr/>
          <p:nvPr/>
        </p:nvSpPr>
        <p:spPr>
          <a:xfrm>
            <a:off x="4428703" y="4622800"/>
            <a:ext cx="41369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Semi-implicit Euler</a:t>
            </a:r>
          </a:p>
        </p:txBody>
      </p:sp>
      <p:sp>
        <p:nvSpPr>
          <p:cNvPr id="960" name="Shape 960"/>
          <p:cNvSpPr/>
          <p:nvPr/>
        </p:nvSpPr>
        <p:spPr>
          <a:xfrm>
            <a:off x="3931375" y="1270000"/>
            <a:ext cx="513159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200" u="sng">
                <a:solidFill>
                  <a:srgbClr val="0096FF"/>
                </a:solidFill>
              </a:rPr>
              <a:t>discrete Euler-Lagrange</a:t>
            </a:r>
          </a:p>
        </p:txBody>
      </p:sp>
      <p:pic>
        <p:nvPicPr>
          <p:cNvPr id="961" name="droppedImage.pdf"/>
          <p:cNvPicPr/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3441700" y="7645400"/>
            <a:ext cx="61214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2" name="Shape 962"/>
          <p:cNvSpPr/>
          <p:nvPr/>
        </p:nvSpPr>
        <p:spPr>
          <a:xfrm>
            <a:off x="5247698" y="2540000"/>
            <a:ext cx="88054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and</a:t>
            </a:r>
          </a:p>
        </p:txBody>
      </p:sp>
      <p:sp>
        <p:nvSpPr>
          <p:cNvPr id="963" name="Shape 963"/>
          <p:cNvSpPr/>
          <p:nvPr/>
        </p:nvSpPr>
        <p:spPr>
          <a:xfrm>
            <a:off x="1968500" y="1136650"/>
            <a:ext cx="9067800" cy="74676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</p:txBody>
      </p:sp>
      <p:grpSp>
        <p:nvGrpSpPr>
          <p:cNvPr id="966" name="Group 966"/>
          <p:cNvGrpSpPr/>
          <p:nvPr/>
        </p:nvGrpSpPr>
        <p:grpSpPr>
          <a:xfrm>
            <a:off x="2413000" y="2400300"/>
            <a:ext cx="3175000" cy="1964532"/>
            <a:chOff x="0" y="0"/>
            <a:chExt cx="3175000" cy="1964531"/>
          </a:xfrm>
        </p:grpSpPr>
        <p:pic>
          <p:nvPicPr>
            <p:cNvPr id="964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65" name="Shape 965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forward</a:t>
              </a:r>
            </a:p>
          </p:txBody>
        </p:sp>
      </p:grpSp>
      <p:grpSp>
        <p:nvGrpSpPr>
          <p:cNvPr id="969" name="Group 969"/>
          <p:cNvGrpSpPr/>
          <p:nvPr/>
        </p:nvGrpSpPr>
        <p:grpSpPr>
          <a:xfrm>
            <a:off x="6388100" y="2057400"/>
            <a:ext cx="3810000" cy="3155950"/>
            <a:chOff x="0" y="0"/>
            <a:chExt cx="3810000" cy="3155950"/>
          </a:xfrm>
        </p:grpSpPr>
        <p:pic>
          <p:nvPicPr>
            <p:cNvPr id="967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68" name="Shape 968"/>
            <p:cNvSpPr/>
            <p:nvPr/>
          </p:nvSpPr>
          <p:spPr>
            <a:xfrm>
              <a:off x="219385" y="2495550"/>
              <a:ext cx="3360775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(left) rectangular</a:t>
              </a:r>
            </a:p>
          </p:txBody>
        </p:sp>
      </p:grpSp>
      <p:sp>
        <p:nvSpPr>
          <p:cNvPr id="970" name="Shape 970"/>
          <p:cNvSpPr/>
          <p:nvPr/>
        </p:nvSpPr>
        <p:spPr>
          <a:xfrm>
            <a:off x="6020829" y="1295400"/>
            <a:ext cx="95268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Use</a:t>
            </a:r>
          </a:p>
        </p:txBody>
      </p:sp>
      <p:sp>
        <p:nvSpPr>
          <p:cNvPr id="971" name="Shape 971"/>
          <p:cNvSpPr/>
          <p:nvPr/>
        </p:nvSpPr>
        <p:spPr>
          <a:xfrm>
            <a:off x="3528330" y="5384800"/>
            <a:ext cx="595096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Symplectic Euler Method A</a:t>
            </a:r>
          </a:p>
        </p:txBody>
      </p:sp>
      <p:pic>
        <p:nvPicPr>
          <p:cNvPr id="972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20900" y="6375400"/>
            <a:ext cx="4826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3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08200" y="7416800"/>
            <a:ext cx="8851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droppedImage.pdf"/>
          <p:cNvPicPr/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4191000" y="8382000"/>
            <a:ext cx="5461000" cy="584200"/>
          </a:xfrm>
          <a:prstGeom prst="rect">
            <a:avLst/>
          </a:prstGeom>
          <a:ln w="12700">
            <a:miter lim="400000"/>
          </a:ln>
        </p:spPr>
      </p:pic>
      <p:sp>
        <p:nvSpPr>
          <p:cNvPr id="976" name="Shape 976"/>
          <p:cNvSpPr/>
          <p:nvPr/>
        </p:nvSpPr>
        <p:spPr>
          <a:xfrm>
            <a:off x="2273486" y="419100"/>
            <a:ext cx="844737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Variational Integrator Scheme</a:t>
            </a:r>
          </a:p>
        </p:txBody>
      </p:sp>
      <p:sp>
        <p:nvSpPr>
          <p:cNvPr id="977" name="Shape 9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978" name="droppedImage.pdf"/>
          <p:cNvPicPr/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2705100" y="5524500"/>
            <a:ext cx="75819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9" name="droppedImage.pdf"/>
          <p:cNvPicPr/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2755900" y="6616700"/>
            <a:ext cx="4851400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980" name="Shape 980"/>
          <p:cNvSpPr/>
          <p:nvPr/>
        </p:nvSpPr>
        <p:spPr>
          <a:xfrm>
            <a:off x="4428703" y="4622800"/>
            <a:ext cx="41369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Semi-implicit Euler</a:t>
            </a:r>
          </a:p>
        </p:txBody>
      </p:sp>
      <p:sp>
        <p:nvSpPr>
          <p:cNvPr id="981" name="Shape 981"/>
          <p:cNvSpPr/>
          <p:nvPr/>
        </p:nvSpPr>
        <p:spPr>
          <a:xfrm>
            <a:off x="3931375" y="1270000"/>
            <a:ext cx="513159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200" u="sng">
                <a:solidFill>
                  <a:srgbClr val="0096FF"/>
                </a:solidFill>
              </a:rPr>
              <a:t>discrete Euler-Lagrange</a:t>
            </a:r>
          </a:p>
        </p:txBody>
      </p:sp>
      <p:pic>
        <p:nvPicPr>
          <p:cNvPr id="982" name="droppedImage.pdf"/>
          <p:cNvPicPr/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3441700" y="7645400"/>
            <a:ext cx="6121400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3" name="Shape 983"/>
          <p:cNvSpPr/>
          <p:nvPr/>
        </p:nvSpPr>
        <p:spPr>
          <a:xfrm>
            <a:off x="5247698" y="2540000"/>
            <a:ext cx="88054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and</a:t>
            </a:r>
          </a:p>
        </p:txBody>
      </p:sp>
      <p:sp>
        <p:nvSpPr>
          <p:cNvPr id="984" name="Shape 984"/>
          <p:cNvSpPr/>
          <p:nvPr/>
        </p:nvSpPr>
        <p:spPr>
          <a:xfrm>
            <a:off x="1968500" y="1136650"/>
            <a:ext cx="9067800" cy="74676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</p:txBody>
      </p:sp>
      <p:grpSp>
        <p:nvGrpSpPr>
          <p:cNvPr id="987" name="Group 987"/>
          <p:cNvGrpSpPr/>
          <p:nvPr/>
        </p:nvGrpSpPr>
        <p:grpSpPr>
          <a:xfrm>
            <a:off x="6388100" y="2057400"/>
            <a:ext cx="3810000" cy="3155950"/>
            <a:chOff x="0" y="0"/>
            <a:chExt cx="3810000" cy="3155950"/>
          </a:xfrm>
        </p:grpSpPr>
        <p:pic>
          <p:nvPicPr>
            <p:cNvPr id="985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6" name="Shape 986"/>
            <p:cNvSpPr/>
            <p:nvPr/>
          </p:nvSpPr>
          <p:spPr>
            <a:xfrm>
              <a:off x="219385" y="2495550"/>
              <a:ext cx="3360775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(left) rectangular</a:t>
              </a:r>
            </a:p>
          </p:txBody>
        </p:sp>
      </p:grpSp>
      <p:sp>
        <p:nvSpPr>
          <p:cNvPr id="988" name="Shape 988"/>
          <p:cNvSpPr/>
          <p:nvPr/>
        </p:nvSpPr>
        <p:spPr>
          <a:xfrm>
            <a:off x="6020829" y="1295400"/>
            <a:ext cx="95268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Use</a:t>
            </a:r>
          </a:p>
        </p:txBody>
      </p:sp>
      <p:sp>
        <p:nvSpPr>
          <p:cNvPr id="989" name="Shape 989"/>
          <p:cNvSpPr/>
          <p:nvPr/>
        </p:nvSpPr>
        <p:spPr>
          <a:xfrm>
            <a:off x="3529372" y="5384800"/>
            <a:ext cx="594888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Symplectic Euler Method B</a:t>
            </a:r>
          </a:p>
        </p:txBody>
      </p:sp>
      <p:grpSp>
        <p:nvGrpSpPr>
          <p:cNvPr id="992" name="Group 992"/>
          <p:cNvGrpSpPr/>
          <p:nvPr/>
        </p:nvGrpSpPr>
        <p:grpSpPr>
          <a:xfrm>
            <a:off x="2413000" y="2405062"/>
            <a:ext cx="3175000" cy="1964532"/>
            <a:chOff x="0" y="0"/>
            <a:chExt cx="3175000" cy="1964531"/>
          </a:xfrm>
        </p:grpSpPr>
        <p:pic>
          <p:nvPicPr>
            <p:cNvPr id="990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91" name="Shape 991"/>
            <p:cNvSpPr/>
            <p:nvPr/>
          </p:nvSpPr>
          <p:spPr>
            <a:xfrm>
              <a:off x="908564" y="1189037"/>
              <a:ext cx="1986968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backward</a:t>
              </a:r>
            </a:p>
          </p:txBody>
        </p:sp>
      </p:grpSp>
      <p:pic>
        <p:nvPicPr>
          <p:cNvPr id="993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463800" y="7632700"/>
            <a:ext cx="5461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4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476500" y="6362700"/>
            <a:ext cx="8216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/>
          <p:nvPr/>
        </p:nvSpPr>
        <p:spPr>
          <a:xfrm>
            <a:off x="3625217" y="419100"/>
            <a:ext cx="574391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Time Integration Schemes</a:t>
            </a:r>
          </a:p>
        </p:txBody>
      </p:sp>
      <p:sp>
        <p:nvSpPr>
          <p:cNvPr id="997" name="Shape 9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998" name="Shape 998"/>
          <p:cNvSpPr/>
          <p:nvPr/>
        </p:nvSpPr>
        <p:spPr>
          <a:xfrm>
            <a:off x="1194922" y="1911350"/>
            <a:ext cx="106172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Great... we know how to derive a variational integrator, but what other integrators are there?</a:t>
            </a:r>
          </a:p>
        </p:txBody>
      </p:sp>
      <p:sp>
        <p:nvSpPr>
          <p:cNvPr id="999" name="Shape 999"/>
          <p:cNvSpPr/>
          <p:nvPr/>
        </p:nvSpPr>
        <p:spPr>
          <a:xfrm>
            <a:off x="1193800" y="4006849"/>
            <a:ext cx="106172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Where do they come from?</a:t>
            </a:r>
          </a:p>
        </p:txBody>
      </p:sp>
      <p:sp>
        <p:nvSpPr>
          <p:cNvPr id="1000" name="Shape 1000"/>
          <p:cNvSpPr/>
          <p:nvPr/>
        </p:nvSpPr>
        <p:spPr>
          <a:xfrm>
            <a:off x="1193800" y="7188199"/>
            <a:ext cx="106172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How do they compare?</a:t>
            </a:r>
          </a:p>
        </p:txBody>
      </p:sp>
      <p:sp>
        <p:nvSpPr>
          <p:cNvPr id="1001" name="Shape 1001"/>
          <p:cNvSpPr/>
          <p:nvPr/>
        </p:nvSpPr>
        <p:spPr>
          <a:xfrm>
            <a:off x="1193800" y="5600699"/>
            <a:ext cx="106172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Why are they used?</a:t>
            </a:r>
          </a:p>
        </p:txBody>
      </p:sp>
    </p:spTree>
  </p:cSld>
  <p:clrMapOvr>
    <a:masterClrMapping/>
  </p:clrMapOvr>
  <p:transition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Shape 1003"/>
          <p:cNvSpPr/>
          <p:nvPr/>
        </p:nvSpPr>
        <p:spPr>
          <a:xfrm>
            <a:off x="2932943" y="419100"/>
            <a:ext cx="71284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First Order Integration Schemes</a:t>
            </a:r>
          </a:p>
        </p:txBody>
      </p:sp>
      <p:sp>
        <p:nvSpPr>
          <p:cNvPr id="1004" name="Shape 100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005" name="Shape 1005"/>
          <p:cNvSpPr/>
          <p:nvPr/>
        </p:nvSpPr>
        <p:spPr>
          <a:xfrm>
            <a:off x="5026304" y="1574800"/>
            <a:ext cx="2941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Explicit Euler</a:t>
            </a:r>
          </a:p>
        </p:txBody>
      </p:sp>
      <p:sp>
        <p:nvSpPr>
          <p:cNvPr id="1006" name="Shape 1006"/>
          <p:cNvSpPr/>
          <p:nvPr/>
        </p:nvSpPr>
        <p:spPr>
          <a:xfrm>
            <a:off x="245138" y="3111500"/>
            <a:ext cx="1250986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Use (forward) first order Taylor approximation of motion</a:t>
            </a:r>
          </a:p>
        </p:txBody>
      </p:sp>
      <p:pic>
        <p:nvPicPr>
          <p:cNvPr id="100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900" y="4406900"/>
            <a:ext cx="113030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8" name="Shape 1008"/>
          <p:cNvSpPr/>
          <p:nvPr/>
        </p:nvSpPr>
        <p:spPr>
          <a:xfrm>
            <a:off x="495300" y="4470400"/>
            <a:ext cx="7416800" cy="2908300"/>
          </a:xfrm>
          <a:prstGeom prst="roundRect">
            <a:avLst>
              <a:gd name="adj" fmla="val 6550"/>
            </a:avLst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100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5892800"/>
            <a:ext cx="11531600" cy="139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/>
          <p:nvPr/>
        </p:nvSpPr>
        <p:spPr>
          <a:xfrm>
            <a:off x="2932943" y="419100"/>
            <a:ext cx="71284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First Order Integration Schemes</a:t>
            </a:r>
          </a:p>
        </p:txBody>
      </p:sp>
      <p:sp>
        <p:nvSpPr>
          <p:cNvPr id="1012" name="Shape 10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013" name="Shape 1013"/>
          <p:cNvSpPr/>
          <p:nvPr/>
        </p:nvSpPr>
        <p:spPr>
          <a:xfrm>
            <a:off x="5026304" y="1574800"/>
            <a:ext cx="2941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Explicit Euler</a:t>
            </a:r>
          </a:p>
        </p:txBody>
      </p:sp>
      <p:pic>
        <p:nvPicPr>
          <p:cNvPr id="101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4400" y="4191000"/>
            <a:ext cx="69469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54400" y="2755900"/>
            <a:ext cx="6946900" cy="635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19" name="Group 1019"/>
          <p:cNvGrpSpPr/>
          <p:nvPr/>
        </p:nvGrpSpPr>
        <p:grpSpPr>
          <a:xfrm>
            <a:off x="1968500" y="5435600"/>
            <a:ext cx="9931400" cy="3060700"/>
            <a:chOff x="0" y="0"/>
            <a:chExt cx="9931400" cy="3060700"/>
          </a:xfrm>
        </p:grpSpPr>
        <p:pic>
          <p:nvPicPr>
            <p:cNvPr id="1016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2000" y="1092200"/>
              <a:ext cx="4991100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17" name="Shape 1017"/>
            <p:cNvSpPr/>
            <p:nvPr/>
          </p:nvSpPr>
          <p:spPr>
            <a:xfrm>
              <a:off x="2524162" y="0"/>
              <a:ext cx="3913213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use Newton’s law</a:t>
              </a:r>
            </a:p>
          </p:txBody>
        </p:sp>
        <p:pic>
          <p:nvPicPr>
            <p:cNvPr id="1018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387600"/>
              <a:ext cx="9931400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9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/>
          <p:nvPr/>
        </p:nvSpPr>
        <p:spPr>
          <a:xfrm>
            <a:off x="2932943" y="419100"/>
            <a:ext cx="71284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First Order Integration Schemes</a:t>
            </a:r>
          </a:p>
        </p:txBody>
      </p:sp>
      <p:sp>
        <p:nvSpPr>
          <p:cNvPr id="1022" name="Shape 102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023" name="Shape 1023"/>
          <p:cNvSpPr/>
          <p:nvPr/>
        </p:nvSpPr>
        <p:spPr>
          <a:xfrm>
            <a:off x="5026304" y="1498600"/>
            <a:ext cx="2941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Explicit Euler</a:t>
            </a:r>
          </a:p>
        </p:txBody>
      </p:sp>
      <p:sp>
        <p:nvSpPr>
          <p:cNvPr id="1024" name="Shape 1024"/>
          <p:cNvSpPr/>
          <p:nvPr/>
        </p:nvSpPr>
        <p:spPr>
          <a:xfrm>
            <a:off x="650118" y="5054600"/>
            <a:ext cx="1170272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Cheap to compute -- explicit dependence of variables</a:t>
            </a:r>
          </a:p>
        </p:txBody>
      </p:sp>
      <p:sp>
        <p:nvSpPr>
          <p:cNvPr id="1025" name="Shape 1025"/>
          <p:cNvSpPr/>
          <p:nvPr/>
        </p:nvSpPr>
        <p:spPr>
          <a:xfrm>
            <a:off x="4158425" y="6959600"/>
            <a:ext cx="468127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adds artificial driving </a:t>
            </a:r>
          </a:p>
        </p:txBody>
      </p:sp>
      <p:sp>
        <p:nvSpPr>
          <p:cNvPr id="1026" name="Shape 1026"/>
          <p:cNvSpPr/>
          <p:nvPr/>
        </p:nvSpPr>
        <p:spPr>
          <a:xfrm>
            <a:off x="6213400" y="6019800"/>
            <a:ext cx="82532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but</a:t>
            </a:r>
          </a:p>
        </p:txBody>
      </p:sp>
      <p:sp>
        <p:nvSpPr>
          <p:cNvPr id="1027" name="Shape 1027"/>
          <p:cNvSpPr/>
          <p:nvPr/>
        </p:nvSpPr>
        <p:spPr>
          <a:xfrm>
            <a:off x="-2512" y="7778750"/>
            <a:ext cx="129921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“unstable” for large time steps</a:t>
            </a:r>
            <a:endParaRPr sz="4200"/>
          </a:p>
          <a:p>
            <a:pPr lvl="0">
              <a:defRPr sz="1800"/>
            </a:pPr>
            <a:r>
              <a:rPr sz="4200"/>
              <a:t>(drastically deviates from true trajectories)</a:t>
            </a:r>
          </a:p>
        </p:txBody>
      </p:sp>
      <p:pic>
        <p:nvPicPr>
          <p:cNvPr id="102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6400" y="2654300"/>
            <a:ext cx="4826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9100" y="3695700"/>
            <a:ext cx="8216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1512422" y="1435099"/>
            <a:ext cx="99822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 </a:t>
            </a:r>
            <a:r>
              <a:rPr sz="4200" u="sng">
                <a:solidFill>
                  <a:srgbClr val="0096FF"/>
                </a:solidFill>
              </a:rPr>
              <a:t>physical path</a:t>
            </a:r>
            <a:r>
              <a:rPr sz="4200"/>
              <a:t> satisfies the vector equation</a:t>
            </a:r>
          </a:p>
        </p:txBody>
      </p:sp>
      <p:sp>
        <p:nvSpPr>
          <p:cNvPr id="107" name="Shape 107"/>
          <p:cNvSpPr/>
          <p:nvPr/>
        </p:nvSpPr>
        <p:spPr>
          <a:xfrm>
            <a:off x="4056000" y="419100"/>
            <a:ext cx="488234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Newtonian Mechanics</a:t>
            </a:r>
          </a:p>
        </p:txBody>
      </p:sp>
      <p:sp>
        <p:nvSpPr>
          <p:cNvPr id="108" name="Shape 108"/>
          <p:cNvSpPr/>
          <p:nvPr/>
        </p:nvSpPr>
        <p:spPr>
          <a:xfrm>
            <a:off x="2499828" y="6642100"/>
            <a:ext cx="736937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Worked out using force balancing</a:t>
            </a:r>
          </a:p>
        </p:txBody>
      </p:sp>
      <p:grpSp>
        <p:nvGrpSpPr>
          <p:cNvPr id="116" name="Group 116"/>
          <p:cNvGrpSpPr/>
          <p:nvPr/>
        </p:nvGrpSpPr>
        <p:grpSpPr>
          <a:xfrm>
            <a:off x="2667000" y="2451100"/>
            <a:ext cx="8394700" cy="3759200"/>
            <a:chOff x="0" y="0"/>
            <a:chExt cx="8394700" cy="3759200"/>
          </a:xfrm>
        </p:grpSpPr>
        <p:sp>
          <p:nvSpPr>
            <p:cNvPr id="109" name="Shape 109"/>
            <p:cNvSpPr/>
            <p:nvPr/>
          </p:nvSpPr>
          <p:spPr>
            <a:xfrm>
              <a:off x="285750" y="584200"/>
              <a:ext cx="635000" cy="3175000"/>
            </a:xfrm>
            <a:prstGeom prst="rect">
              <a:avLst/>
            </a:prstGeom>
            <a:solidFill>
              <a:srgbClr val="D783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0" name="Shape 110"/>
            <p:cNvSpPr/>
            <p:nvPr/>
          </p:nvSpPr>
          <p:spPr>
            <a:xfrm>
              <a:off x="2120900" y="584200"/>
              <a:ext cx="3175000" cy="3175000"/>
            </a:xfrm>
            <a:prstGeom prst="rect">
              <a:avLst/>
            </a:prstGeom>
            <a:solidFill>
              <a:srgbClr val="D783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1" name="Shape 111"/>
            <p:cNvSpPr/>
            <p:nvPr/>
          </p:nvSpPr>
          <p:spPr>
            <a:xfrm>
              <a:off x="5588000" y="584200"/>
              <a:ext cx="635000" cy="3175000"/>
            </a:xfrm>
            <a:prstGeom prst="rect">
              <a:avLst/>
            </a:prstGeom>
            <a:solidFill>
              <a:srgbClr val="D783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pic>
          <p:nvPicPr>
            <p:cNvPr id="112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57300" y="2070100"/>
              <a:ext cx="520700" cy="190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700"/>
              <a:ext cx="1219200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24200" y="127000"/>
              <a:ext cx="1168400" cy="241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664200" y="0"/>
              <a:ext cx="2730500" cy="368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7" name="Shape 117"/>
          <p:cNvSpPr/>
          <p:nvPr/>
        </p:nvSpPr>
        <p:spPr>
          <a:xfrm>
            <a:off x="925872" y="7658100"/>
            <a:ext cx="1051351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Difficult to compute with Cartesian coordinates</a:t>
            </a:r>
          </a:p>
        </p:txBody>
      </p:sp>
      <p:pic>
        <p:nvPicPr>
          <p:cNvPr id="118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97200" y="4241800"/>
            <a:ext cx="558800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07100" y="4330700"/>
            <a:ext cx="635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07400" y="4178300"/>
            <a:ext cx="342900" cy="66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/>
          <p:nvPr/>
        </p:nvSpPr>
        <p:spPr>
          <a:xfrm>
            <a:off x="5026304" y="419100"/>
            <a:ext cx="2941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Explicit Euler</a:t>
            </a:r>
          </a:p>
        </p:txBody>
      </p:sp>
      <p:pic>
        <p:nvPicPr>
          <p:cNvPr id="1032" name="explicit-1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216400" y="2590800"/>
            <a:ext cx="4572000" cy="4572000"/>
          </a:xfrm>
          <a:prstGeom prst="rect">
            <a:avLst/>
          </a:prstGeom>
        </p:spPr>
      </p:pic>
      <p:pic>
        <p:nvPicPr>
          <p:cNvPr id="1033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5500" y="15240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4" name="Shape 103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035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701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6" name="Shape 1036"/>
          <p:cNvSpPr/>
          <p:nvPr/>
        </p:nvSpPr>
        <p:spPr>
          <a:xfrm>
            <a:off x="927174" y="5492750"/>
            <a:ext cx="2958233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step size in seconds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" fill="hold"/>
                                        <p:tgtEl>
                                          <p:spTgt spid="1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032"/>
                </p:tgtEl>
              </p:cMediaNode>
            </p:vide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/>
          <p:nvPr/>
        </p:nvSpPr>
        <p:spPr>
          <a:xfrm>
            <a:off x="3100282" y="419100"/>
            <a:ext cx="67937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Explicit:  Time Step Refinement</a:t>
            </a:r>
          </a:p>
        </p:txBody>
      </p:sp>
      <p:pic>
        <p:nvPicPr>
          <p:cNvPr id="103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43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500" y="15240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1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6800" y="15240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2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04300" y="15240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3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55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4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768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5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701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6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59500" y="5041900"/>
            <a:ext cx="6858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7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2489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8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070100" y="86106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9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083300" y="8610600"/>
            <a:ext cx="8382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0" name="dropped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172700" y="8610600"/>
            <a:ext cx="8255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1" name="Shape 1051"/>
          <p:cNvSpPr/>
          <p:nvPr/>
        </p:nvSpPr>
        <p:spPr>
          <a:xfrm>
            <a:off x="927174" y="5492750"/>
            <a:ext cx="2958233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step size in seconds</a:t>
            </a:r>
          </a:p>
        </p:txBody>
      </p:sp>
      <p:sp>
        <p:nvSpPr>
          <p:cNvPr id="1052" name="Shape 105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/>
          <p:nvPr/>
        </p:nvSpPr>
        <p:spPr>
          <a:xfrm>
            <a:off x="2932943" y="419100"/>
            <a:ext cx="71284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First Order Integration Schemes</a:t>
            </a:r>
          </a:p>
        </p:txBody>
      </p:sp>
      <p:sp>
        <p:nvSpPr>
          <p:cNvPr id="1055" name="Shape 10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056" name="Shape 1056"/>
          <p:cNvSpPr/>
          <p:nvPr/>
        </p:nvSpPr>
        <p:spPr>
          <a:xfrm>
            <a:off x="3919785" y="1498600"/>
            <a:ext cx="515477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Explicit (forward) Euler</a:t>
            </a:r>
          </a:p>
        </p:txBody>
      </p:sp>
      <p:sp>
        <p:nvSpPr>
          <p:cNvPr id="1057" name="Shape 1057"/>
          <p:cNvSpPr/>
          <p:nvPr/>
        </p:nvSpPr>
        <p:spPr>
          <a:xfrm>
            <a:off x="3742190" y="4927600"/>
            <a:ext cx="551575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Implicit (backward) Euler</a:t>
            </a:r>
          </a:p>
        </p:txBody>
      </p:sp>
      <p:sp>
        <p:nvSpPr>
          <p:cNvPr id="1058" name="Shape 1058"/>
          <p:cNvSpPr/>
          <p:nvPr/>
        </p:nvSpPr>
        <p:spPr>
          <a:xfrm>
            <a:off x="2103022" y="8039100"/>
            <a:ext cx="87883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motion “implicitly” depends on variables</a:t>
            </a:r>
          </a:p>
        </p:txBody>
      </p:sp>
      <p:pic>
        <p:nvPicPr>
          <p:cNvPr id="105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1866900"/>
            <a:ext cx="2540000" cy="1571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" y="5440362"/>
            <a:ext cx="2540000" cy="1571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1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02000" y="2603500"/>
            <a:ext cx="4826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2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02000" y="3505200"/>
            <a:ext cx="8216900" cy="72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3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89300" y="5905500"/>
            <a:ext cx="5461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4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89300" y="6705600"/>
            <a:ext cx="8851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/>
          <p:nvPr/>
        </p:nvSpPr>
        <p:spPr>
          <a:xfrm>
            <a:off x="2932943" y="419100"/>
            <a:ext cx="71284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First Order Integration Schemes</a:t>
            </a:r>
          </a:p>
        </p:txBody>
      </p:sp>
      <p:sp>
        <p:nvSpPr>
          <p:cNvPr id="1067" name="Shape 106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068" name="Shape 1068"/>
          <p:cNvSpPr/>
          <p:nvPr/>
        </p:nvSpPr>
        <p:spPr>
          <a:xfrm>
            <a:off x="5023600" y="1498600"/>
            <a:ext cx="29529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Implicit Euler</a:t>
            </a:r>
          </a:p>
        </p:txBody>
      </p:sp>
      <p:sp>
        <p:nvSpPr>
          <p:cNvPr id="1069" name="Shape 1069"/>
          <p:cNvSpPr/>
          <p:nvPr/>
        </p:nvSpPr>
        <p:spPr>
          <a:xfrm>
            <a:off x="-918" y="8229599"/>
            <a:ext cx="130048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more expensive -- nonlinear solve for implicit variables</a:t>
            </a:r>
          </a:p>
        </p:txBody>
      </p:sp>
      <p:sp>
        <p:nvSpPr>
          <p:cNvPr id="1070" name="Shape 1070"/>
          <p:cNvSpPr/>
          <p:nvPr/>
        </p:nvSpPr>
        <p:spPr>
          <a:xfrm>
            <a:off x="3986528" y="7378700"/>
            <a:ext cx="502507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adds artificial damping </a:t>
            </a:r>
          </a:p>
        </p:txBody>
      </p:sp>
      <p:sp>
        <p:nvSpPr>
          <p:cNvPr id="1071" name="Shape 1071"/>
          <p:cNvSpPr/>
          <p:nvPr/>
        </p:nvSpPr>
        <p:spPr>
          <a:xfrm>
            <a:off x="35588" y="4908550"/>
            <a:ext cx="129921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“stable” for large time steps</a:t>
            </a:r>
            <a:endParaRPr sz="4200"/>
          </a:p>
          <a:p>
            <a:pPr lvl="0">
              <a:defRPr sz="1800"/>
            </a:pPr>
            <a:r>
              <a:rPr sz="4200"/>
              <a:t>(stays close to true trajectories) </a:t>
            </a:r>
          </a:p>
        </p:txBody>
      </p:sp>
      <p:sp>
        <p:nvSpPr>
          <p:cNvPr id="1072" name="Shape 1072"/>
          <p:cNvSpPr/>
          <p:nvPr/>
        </p:nvSpPr>
        <p:spPr>
          <a:xfrm>
            <a:off x="6087671" y="6489700"/>
            <a:ext cx="82532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but</a:t>
            </a:r>
          </a:p>
        </p:txBody>
      </p:sp>
      <p:pic>
        <p:nvPicPr>
          <p:cNvPr id="107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5300" y="2476500"/>
            <a:ext cx="5461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5300" y="3403600"/>
            <a:ext cx="8851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/>
          <p:nvPr/>
        </p:nvSpPr>
        <p:spPr>
          <a:xfrm>
            <a:off x="5020704" y="419100"/>
            <a:ext cx="29529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Implicit Euler</a:t>
            </a:r>
          </a:p>
        </p:txBody>
      </p:sp>
      <p:pic>
        <p:nvPicPr>
          <p:cNvPr id="107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5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8" name="implicit.mov"/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216400" y="2590800"/>
            <a:ext cx="4572000" cy="4572000"/>
          </a:xfrm>
          <a:prstGeom prst="rect">
            <a:avLst/>
          </a:prstGeom>
        </p:spPr>
      </p:pic>
      <p:sp>
        <p:nvSpPr>
          <p:cNvPr id="1079" name="Shape 107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080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701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1" name="Shape 1081"/>
          <p:cNvSpPr/>
          <p:nvPr/>
        </p:nvSpPr>
        <p:spPr>
          <a:xfrm>
            <a:off x="927174" y="5492750"/>
            <a:ext cx="2958233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step size in seconds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" fill="hold"/>
                                        <p:tgtEl>
                                          <p:spTgt spid="1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078"/>
                </p:tgtEl>
              </p:cMediaNode>
            </p:vide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81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5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17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6" name="Shape 1086"/>
          <p:cNvSpPr/>
          <p:nvPr/>
        </p:nvSpPr>
        <p:spPr>
          <a:xfrm>
            <a:off x="3094682" y="419100"/>
            <a:ext cx="680498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Implicit:  Time Step Refinement</a:t>
            </a:r>
          </a:p>
        </p:txBody>
      </p:sp>
      <p:pic>
        <p:nvPicPr>
          <p:cNvPr id="1087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701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8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59500" y="5041900"/>
            <a:ext cx="6858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9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489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0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70100" y="86106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1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83300" y="8610600"/>
            <a:ext cx="8382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2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172700" y="8610600"/>
            <a:ext cx="8255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3" name="Shape 1093"/>
          <p:cNvSpPr/>
          <p:nvPr/>
        </p:nvSpPr>
        <p:spPr>
          <a:xfrm>
            <a:off x="927174" y="5492750"/>
            <a:ext cx="2958233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step size in seconds</a:t>
            </a:r>
          </a:p>
        </p:txBody>
      </p:sp>
      <p:pic>
        <p:nvPicPr>
          <p:cNvPr id="1094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255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5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8768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6" name="dropped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9281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7" name="Shape 10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/>
          <p:nvPr/>
        </p:nvSpPr>
        <p:spPr>
          <a:xfrm>
            <a:off x="2932943" y="419100"/>
            <a:ext cx="71284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First Order Integration Schemes</a:t>
            </a:r>
          </a:p>
        </p:txBody>
      </p:sp>
      <p:sp>
        <p:nvSpPr>
          <p:cNvPr id="1100" name="Shape 110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101" name="Shape 1101"/>
          <p:cNvSpPr/>
          <p:nvPr/>
        </p:nvSpPr>
        <p:spPr>
          <a:xfrm>
            <a:off x="3147330" y="1447800"/>
            <a:ext cx="595096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Symplectic Euler Method A</a:t>
            </a:r>
          </a:p>
        </p:txBody>
      </p:sp>
      <p:sp>
        <p:nvSpPr>
          <p:cNvPr id="1102" name="Shape 1102"/>
          <p:cNvSpPr/>
          <p:nvPr/>
        </p:nvSpPr>
        <p:spPr>
          <a:xfrm>
            <a:off x="2050950" y="8089900"/>
            <a:ext cx="889352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also called “semi-implicit” Euler methods</a:t>
            </a:r>
          </a:p>
        </p:txBody>
      </p:sp>
      <p:sp>
        <p:nvSpPr>
          <p:cNvPr id="1103" name="Shape 1103"/>
          <p:cNvSpPr/>
          <p:nvPr/>
        </p:nvSpPr>
        <p:spPr>
          <a:xfrm>
            <a:off x="3150641" y="4965700"/>
            <a:ext cx="594888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Symplectic Euler Method B</a:t>
            </a:r>
          </a:p>
        </p:txBody>
      </p:sp>
      <p:pic>
        <p:nvPicPr>
          <p:cNvPr id="110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7600" y="2616200"/>
            <a:ext cx="4826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7600" y="3530600"/>
            <a:ext cx="8851900" cy="72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6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00300" y="5994400"/>
            <a:ext cx="5461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7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00300" y="6908800"/>
            <a:ext cx="8216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/>
          <p:nvPr/>
        </p:nvSpPr>
        <p:spPr>
          <a:xfrm>
            <a:off x="2932943" y="419100"/>
            <a:ext cx="71284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First Order Integration Schemes</a:t>
            </a:r>
          </a:p>
        </p:txBody>
      </p:sp>
      <p:sp>
        <p:nvSpPr>
          <p:cNvPr id="1110" name="Shape 11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111" name="Shape 1111"/>
          <p:cNvSpPr/>
          <p:nvPr/>
        </p:nvSpPr>
        <p:spPr>
          <a:xfrm>
            <a:off x="2694409" y="1536700"/>
            <a:ext cx="685681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Symplectic Euler Methods, e.g., </a:t>
            </a:r>
          </a:p>
        </p:txBody>
      </p:sp>
      <p:sp>
        <p:nvSpPr>
          <p:cNvPr id="1112" name="Shape 1112"/>
          <p:cNvSpPr/>
          <p:nvPr/>
        </p:nvSpPr>
        <p:spPr>
          <a:xfrm>
            <a:off x="11782" y="4533899"/>
            <a:ext cx="130048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as cheap as Explicit Euler </a:t>
            </a:r>
          </a:p>
        </p:txBody>
      </p:sp>
      <p:sp>
        <p:nvSpPr>
          <p:cNvPr id="1113" name="Shape 1113"/>
          <p:cNvSpPr/>
          <p:nvPr/>
        </p:nvSpPr>
        <p:spPr>
          <a:xfrm>
            <a:off x="3095792" y="5556250"/>
            <a:ext cx="6806544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bounded energy oscillation</a:t>
            </a:r>
            <a:endParaRPr sz="4200"/>
          </a:p>
          <a:p>
            <a:pPr lvl="0">
              <a:defRPr sz="1800"/>
            </a:pPr>
            <a:r>
              <a:rPr sz="4200"/>
              <a:t>(little artificial damping/driving)</a:t>
            </a:r>
          </a:p>
        </p:txBody>
      </p:sp>
      <p:sp>
        <p:nvSpPr>
          <p:cNvPr id="1114" name="Shape 1114"/>
          <p:cNvSpPr/>
          <p:nvPr/>
        </p:nvSpPr>
        <p:spPr>
          <a:xfrm>
            <a:off x="2159000" y="7232650"/>
            <a:ext cx="894014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conserved linear and angular momentum</a:t>
            </a:r>
          </a:p>
        </p:txBody>
      </p:sp>
      <p:sp>
        <p:nvSpPr>
          <p:cNvPr id="1115" name="Shape 1115"/>
          <p:cNvSpPr/>
          <p:nvPr/>
        </p:nvSpPr>
        <p:spPr>
          <a:xfrm>
            <a:off x="2599059" y="8235950"/>
            <a:ext cx="831402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also unstable for very large time steps</a:t>
            </a:r>
          </a:p>
        </p:txBody>
      </p:sp>
      <p:pic>
        <p:nvPicPr>
          <p:cNvPr id="111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0300" y="2438400"/>
            <a:ext cx="54610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0300" y="3352800"/>
            <a:ext cx="8216900" cy="72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/>
          <p:nvPr/>
        </p:nvSpPr>
        <p:spPr>
          <a:xfrm>
            <a:off x="3350313" y="419100"/>
            <a:ext cx="62937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Symplectic Euler (Method B)</a:t>
            </a:r>
          </a:p>
        </p:txBody>
      </p:sp>
      <p:pic>
        <p:nvPicPr>
          <p:cNvPr id="1120" name="symplectic-1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216400" y="2590800"/>
            <a:ext cx="4572000" cy="4572000"/>
          </a:xfrm>
          <a:prstGeom prst="rect">
            <a:avLst/>
          </a:prstGeom>
        </p:spPr>
      </p:pic>
      <p:pic>
        <p:nvPicPr>
          <p:cNvPr id="1121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17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2" name="Shape 112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123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701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4" name="Shape 1124"/>
          <p:cNvSpPr/>
          <p:nvPr/>
        </p:nvSpPr>
        <p:spPr>
          <a:xfrm>
            <a:off x="927174" y="5492750"/>
            <a:ext cx="2958233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step size in seconds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1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20"/>
                </p:tgtEl>
              </p:cMediaNode>
            </p:vide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81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49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1700" y="51943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9" name="Shape 1129"/>
          <p:cNvSpPr/>
          <p:nvPr/>
        </p:nvSpPr>
        <p:spPr>
          <a:xfrm>
            <a:off x="2736304" y="419100"/>
            <a:ext cx="75217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Symplectic:  Time Step Refinement</a:t>
            </a:r>
          </a:p>
        </p:txBody>
      </p:sp>
      <p:pic>
        <p:nvPicPr>
          <p:cNvPr id="1130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701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1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59500" y="5041900"/>
            <a:ext cx="6858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2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48900" y="50419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3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70100" y="86106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4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83300" y="8610600"/>
            <a:ext cx="8382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5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172700" y="8610600"/>
            <a:ext cx="8255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6" name="Shape 1136"/>
          <p:cNvSpPr/>
          <p:nvPr/>
        </p:nvSpPr>
        <p:spPr>
          <a:xfrm>
            <a:off x="927174" y="5492750"/>
            <a:ext cx="2958233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step size in seconds</a:t>
            </a:r>
          </a:p>
        </p:txBody>
      </p:sp>
      <p:pic>
        <p:nvPicPr>
          <p:cNvPr id="1137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017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8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9149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9" name="dropped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928100" y="14859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0" name="Shape 11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977900" y="1879600"/>
            <a:ext cx="1104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lnSpc>
                <a:spcPct val="150000"/>
              </a:lnSpc>
              <a:defRPr sz="1800"/>
            </a:pPr>
            <a:r>
              <a:rPr sz="4200"/>
              <a:t>Goal:</a:t>
            </a:r>
            <a:endParaRPr sz="4200"/>
          </a:p>
          <a:p>
            <a:pPr lvl="0" algn="l">
              <a:defRPr sz="1800"/>
            </a:pPr>
            <a:r>
              <a:rPr sz="4200"/>
              <a:t>Derive Newton’s equations from a scalar equation</a:t>
            </a:r>
          </a:p>
        </p:txBody>
      </p:sp>
      <p:sp>
        <p:nvSpPr>
          <p:cNvPr id="124" name="Shape 124"/>
          <p:cNvSpPr/>
          <p:nvPr/>
        </p:nvSpPr>
        <p:spPr>
          <a:xfrm>
            <a:off x="3693194" y="419100"/>
            <a:ext cx="560795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Lagrangian Reformulation</a:t>
            </a:r>
          </a:p>
        </p:txBody>
      </p:sp>
      <p:sp>
        <p:nvSpPr>
          <p:cNvPr id="125" name="Shape 125"/>
          <p:cNvSpPr/>
          <p:nvPr/>
        </p:nvSpPr>
        <p:spPr>
          <a:xfrm>
            <a:off x="1219200" y="4629150"/>
            <a:ext cx="10553700" cy="353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lnSpc>
                <a:spcPct val="150000"/>
              </a:lnSpc>
              <a:defRPr sz="1800"/>
            </a:pPr>
            <a:r>
              <a:rPr sz="4200"/>
              <a:t>Why?</a:t>
            </a:r>
            <a:endParaRPr sz="4200"/>
          </a:p>
          <a:p>
            <a:pPr lvl="1" algn="l">
              <a:lnSpc>
                <a:spcPct val="150000"/>
              </a:lnSpc>
              <a:defRPr sz="1800"/>
            </a:pPr>
            <a:r>
              <a:rPr sz="4200"/>
              <a:t>Works in every choice of coordinates</a:t>
            </a:r>
            <a:endParaRPr sz="4200"/>
          </a:p>
          <a:p>
            <a:pPr lvl="1" algn="l">
              <a:lnSpc>
                <a:spcPct val="150000"/>
              </a:lnSpc>
              <a:defRPr sz="1800"/>
            </a:pPr>
            <a:r>
              <a:rPr sz="4200"/>
              <a:t>Highlights variational structure of mechanics</a:t>
            </a:r>
            <a:endParaRPr sz="4200"/>
          </a:p>
          <a:p>
            <a:pPr lvl="1" algn="l">
              <a:lnSpc>
                <a:spcPct val="150000"/>
              </a:lnSpc>
              <a:defRPr sz="1800"/>
            </a:pPr>
            <a:r>
              <a:rPr sz="4200"/>
              <a:t>Energy is easy to write down</a:t>
            </a:r>
          </a:p>
        </p:txBody>
      </p:sp>
      <p:sp>
        <p:nvSpPr>
          <p:cNvPr id="126" name="Shape 12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Shape 1142"/>
          <p:cNvSpPr/>
          <p:nvPr/>
        </p:nvSpPr>
        <p:spPr>
          <a:xfrm>
            <a:off x="3505020" y="419100"/>
            <a:ext cx="598430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Phase Space (energy levels)</a:t>
            </a:r>
          </a:p>
        </p:txBody>
      </p:sp>
      <p:grpSp>
        <p:nvGrpSpPr>
          <p:cNvPr id="1149" name="Group 1149"/>
          <p:cNvGrpSpPr/>
          <p:nvPr/>
        </p:nvGrpSpPr>
        <p:grpSpPr>
          <a:xfrm>
            <a:off x="18231" y="1016000"/>
            <a:ext cx="12948141" cy="8388350"/>
            <a:chOff x="0" y="0"/>
            <a:chExt cx="12948139" cy="8388350"/>
          </a:xfrm>
        </p:grpSpPr>
        <p:pic>
          <p:nvPicPr>
            <p:cNvPr id="1143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10468" y="0"/>
              <a:ext cx="10160001" cy="808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4" name="Shape 1144"/>
            <p:cNvSpPr/>
            <p:nvPr/>
          </p:nvSpPr>
          <p:spPr>
            <a:xfrm>
              <a:off x="5246451" y="7727950"/>
              <a:ext cx="1687464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position</a:t>
              </a:r>
            </a:p>
          </p:txBody>
        </p:sp>
        <p:sp>
          <p:nvSpPr>
            <p:cNvPr id="1145" name="Shape 1145"/>
            <p:cNvSpPr/>
            <p:nvPr/>
          </p:nvSpPr>
          <p:spPr>
            <a:xfrm rot="16200000">
              <a:off x="-1231900" y="3257550"/>
              <a:ext cx="3683000" cy="1219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800"/>
                <a:t>momentum</a:t>
              </a:r>
              <a:endParaRPr sz="3800"/>
            </a:p>
            <a:p>
              <a:pPr lvl="0">
                <a:defRPr sz="1800"/>
              </a:pPr>
              <a:r>
                <a:rPr sz="3800"/>
                <a:t>(mass x velocity)</a:t>
              </a:r>
            </a:p>
          </p:txBody>
        </p:sp>
        <p:sp>
          <p:nvSpPr>
            <p:cNvPr id="1146" name="Shape 1146"/>
            <p:cNvSpPr/>
            <p:nvPr/>
          </p:nvSpPr>
          <p:spPr>
            <a:xfrm>
              <a:off x="11125708" y="2959100"/>
              <a:ext cx="1522984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>
                  <a:solidFill>
                    <a:srgbClr val="0433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0433FF"/>
                  </a:solidFill>
                </a:rPr>
                <a:t>implicit</a:t>
              </a:r>
            </a:p>
          </p:txBody>
        </p:sp>
        <p:sp>
          <p:nvSpPr>
            <p:cNvPr id="1147" name="Shape 1147"/>
            <p:cNvSpPr/>
            <p:nvPr/>
          </p:nvSpPr>
          <p:spPr>
            <a:xfrm>
              <a:off x="10797164" y="3625850"/>
              <a:ext cx="2150976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symplectic</a:t>
              </a:r>
            </a:p>
          </p:txBody>
        </p:sp>
        <p:sp>
          <p:nvSpPr>
            <p:cNvPr id="1148" name="Shape 1148"/>
            <p:cNvSpPr/>
            <p:nvPr/>
          </p:nvSpPr>
          <p:spPr>
            <a:xfrm>
              <a:off x="11119104" y="4298950"/>
              <a:ext cx="1517564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>
                  <a:solidFill>
                    <a:srgbClr val="F8830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88300"/>
                  </a:solidFill>
                </a:rPr>
                <a:t>explicit</a:t>
              </a:r>
            </a:p>
          </p:txBody>
        </p:sp>
      </p:grpSp>
      <p:sp>
        <p:nvSpPr>
          <p:cNvPr id="1150" name="Shape 115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151" name="Shape 1151"/>
          <p:cNvSpPr/>
          <p:nvPr/>
        </p:nvSpPr>
        <p:spPr>
          <a:xfrm>
            <a:off x="7239000" y="5003800"/>
            <a:ext cx="190500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3"/>
          </a:blipFill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154" name="Shape 1154"/>
          <p:cNvSpPr/>
          <p:nvPr/>
        </p:nvSpPr>
        <p:spPr>
          <a:xfrm>
            <a:off x="10832535" y="2813050"/>
            <a:ext cx="1517564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88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88300"/>
                </a:solidFill>
              </a:rPr>
              <a:t>explicit</a:t>
            </a:r>
          </a:p>
        </p:txBody>
      </p:sp>
      <p:sp>
        <p:nvSpPr>
          <p:cNvPr id="1155" name="Shape 1155"/>
          <p:cNvSpPr/>
          <p:nvPr/>
        </p:nvSpPr>
        <p:spPr>
          <a:xfrm>
            <a:off x="10510595" y="4311650"/>
            <a:ext cx="2150977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symplectic</a:t>
            </a:r>
          </a:p>
        </p:txBody>
      </p:sp>
      <p:sp>
        <p:nvSpPr>
          <p:cNvPr id="1156" name="Shape 1156"/>
          <p:cNvSpPr/>
          <p:nvPr/>
        </p:nvSpPr>
        <p:spPr>
          <a:xfrm>
            <a:off x="10839139" y="6261100"/>
            <a:ext cx="1522984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33FF"/>
                </a:solidFill>
              </a:rPr>
              <a:t>implicit</a:t>
            </a:r>
          </a:p>
        </p:txBody>
      </p:sp>
      <p:sp>
        <p:nvSpPr>
          <p:cNvPr id="1157" name="Shape 1157"/>
          <p:cNvSpPr/>
          <p:nvPr/>
        </p:nvSpPr>
        <p:spPr>
          <a:xfrm>
            <a:off x="10236200" y="4711700"/>
            <a:ext cx="2717800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300">
                <a:solidFill>
                  <a:srgbClr val="6080B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6080BA"/>
                </a:solidFill>
              </a:rPr>
              <a:t>true energy</a:t>
            </a:r>
          </a:p>
        </p:txBody>
      </p:sp>
      <p:sp>
        <p:nvSpPr>
          <p:cNvPr id="1158" name="Shape 1158"/>
          <p:cNvSpPr/>
          <p:nvPr/>
        </p:nvSpPr>
        <p:spPr>
          <a:xfrm>
            <a:off x="1899611" y="419100"/>
            <a:ext cx="919512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Energy Landscape Under Step Refinement</a:t>
            </a:r>
          </a:p>
        </p:txBody>
      </p:sp>
      <p:pic>
        <p:nvPicPr>
          <p:cNvPr id="115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0" y="5422900"/>
            <a:ext cx="8255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2100" y="4152900"/>
            <a:ext cx="8255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1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8000" y="18669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2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70200" y="79756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3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02800" y="4445000"/>
            <a:ext cx="673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4" name="P8fwQcAXmqBZw==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0200" y="2209800"/>
            <a:ext cx="9867900" cy="6313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Shape 11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167" name="Shape 1167"/>
          <p:cNvSpPr/>
          <p:nvPr/>
        </p:nvSpPr>
        <p:spPr>
          <a:xfrm>
            <a:off x="10832535" y="2813050"/>
            <a:ext cx="1517564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88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88300"/>
                </a:solidFill>
              </a:rPr>
              <a:t>explicit</a:t>
            </a:r>
          </a:p>
        </p:txBody>
      </p:sp>
      <p:sp>
        <p:nvSpPr>
          <p:cNvPr id="1168" name="Shape 1168"/>
          <p:cNvSpPr/>
          <p:nvPr/>
        </p:nvSpPr>
        <p:spPr>
          <a:xfrm>
            <a:off x="10510595" y="3803650"/>
            <a:ext cx="2150977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symplectic</a:t>
            </a:r>
          </a:p>
        </p:txBody>
      </p:sp>
      <p:sp>
        <p:nvSpPr>
          <p:cNvPr id="1169" name="Shape 1169"/>
          <p:cNvSpPr/>
          <p:nvPr/>
        </p:nvSpPr>
        <p:spPr>
          <a:xfrm>
            <a:off x="10839139" y="6121400"/>
            <a:ext cx="1522984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33FF"/>
                </a:solidFill>
              </a:rPr>
              <a:t>implicit</a:t>
            </a:r>
          </a:p>
        </p:txBody>
      </p:sp>
      <p:sp>
        <p:nvSpPr>
          <p:cNvPr id="1170" name="Shape 1170"/>
          <p:cNvSpPr/>
          <p:nvPr/>
        </p:nvSpPr>
        <p:spPr>
          <a:xfrm>
            <a:off x="10236200" y="4381500"/>
            <a:ext cx="2717800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300">
                <a:solidFill>
                  <a:srgbClr val="6080B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6080BA"/>
                </a:solidFill>
              </a:rPr>
              <a:t>true energy</a:t>
            </a:r>
          </a:p>
        </p:txBody>
      </p:sp>
      <p:sp>
        <p:nvSpPr>
          <p:cNvPr id="1171" name="Shape 1171"/>
          <p:cNvSpPr/>
          <p:nvPr/>
        </p:nvSpPr>
        <p:spPr>
          <a:xfrm>
            <a:off x="2680828" y="419100"/>
            <a:ext cx="763268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Energy Landscape Near Time Zero</a:t>
            </a:r>
          </a:p>
        </p:txBody>
      </p:sp>
      <p:pic>
        <p:nvPicPr>
          <p:cNvPr id="1172" name="P8fwQcAXmqBZw==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" y="2197100"/>
            <a:ext cx="9702800" cy="6223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roup 1180"/>
          <p:cNvGrpSpPr/>
          <p:nvPr/>
        </p:nvGrpSpPr>
        <p:grpSpPr>
          <a:xfrm>
            <a:off x="1130300" y="4749800"/>
            <a:ext cx="10744200" cy="3860800"/>
            <a:chOff x="0" y="0"/>
            <a:chExt cx="10744200" cy="3860800"/>
          </a:xfrm>
        </p:grpSpPr>
        <p:pic>
          <p:nvPicPr>
            <p:cNvPr id="1174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175000" cy="317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5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69200" y="0"/>
              <a:ext cx="3175000" cy="317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6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84600" y="0"/>
              <a:ext cx="3175000" cy="317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77" name="Shape 1177"/>
            <p:cNvSpPr/>
            <p:nvPr/>
          </p:nvSpPr>
          <p:spPr>
            <a:xfrm>
              <a:off x="8322648" y="3136899"/>
              <a:ext cx="1671267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implicit</a:t>
              </a:r>
            </a:p>
          </p:txBody>
        </p:sp>
        <p:sp>
          <p:nvSpPr>
            <p:cNvPr id="1178" name="Shape 1178"/>
            <p:cNvSpPr/>
            <p:nvPr/>
          </p:nvSpPr>
          <p:spPr>
            <a:xfrm>
              <a:off x="650695" y="3136900"/>
              <a:ext cx="1665276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explicit</a:t>
              </a:r>
            </a:p>
          </p:txBody>
        </p:sp>
        <p:sp>
          <p:nvSpPr>
            <p:cNvPr id="1179" name="Shape 1179"/>
            <p:cNvSpPr/>
            <p:nvPr/>
          </p:nvSpPr>
          <p:spPr>
            <a:xfrm>
              <a:off x="4188308" y="3136899"/>
              <a:ext cx="2365364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symplectic</a:t>
              </a:r>
            </a:p>
          </p:txBody>
        </p:sp>
      </p:grpSp>
      <p:grpSp>
        <p:nvGrpSpPr>
          <p:cNvPr id="1184" name="Group 1184"/>
          <p:cNvGrpSpPr/>
          <p:nvPr/>
        </p:nvGrpSpPr>
        <p:grpSpPr>
          <a:xfrm>
            <a:off x="3327400" y="-863600"/>
            <a:ext cx="6349999" cy="6349998"/>
            <a:chOff x="0" y="0"/>
            <a:chExt cx="6349998" cy="6349997"/>
          </a:xfrm>
        </p:grpSpPr>
        <p:pic>
          <p:nvPicPr>
            <p:cNvPr id="1181" name="droppedImage.pdf"/>
            <p:cNvPicPr/>
            <p:nvPr/>
          </p:nvPicPr>
          <p:blipFill>
            <a:blip r:embed="rId3">
              <a:alphaModFix amt="25000"/>
              <a:extLst/>
            </a:blip>
            <a:stretch>
              <a:fillRect/>
            </a:stretch>
          </p:blipFill>
          <p:spPr>
            <a:xfrm>
              <a:off x="0" y="0"/>
              <a:ext cx="6349999" cy="63499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2" name="droppedImage.pdf"/>
            <p:cNvPicPr/>
            <p:nvPr/>
          </p:nvPicPr>
          <p:blipFill>
            <a:blip r:embed="rId4">
              <a:alphaModFix amt="25000"/>
              <a:extLst/>
            </a:blip>
            <a:stretch>
              <a:fillRect/>
            </a:stretch>
          </p:blipFill>
          <p:spPr>
            <a:xfrm>
              <a:off x="0" y="0"/>
              <a:ext cx="6349999" cy="63499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3" name="droppedImage.pdf"/>
            <p:cNvPicPr/>
            <p:nvPr/>
          </p:nvPicPr>
          <p:blipFill>
            <a:blip r:embed="rId2">
              <a:alphaModFix amt="25000"/>
              <a:extLst/>
            </a:blip>
            <a:stretch>
              <a:fillRect/>
            </a:stretch>
          </p:blipFill>
          <p:spPr>
            <a:xfrm>
              <a:off x="0" y="0"/>
              <a:ext cx="6349999" cy="63499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85" name="Shape 1185"/>
          <p:cNvSpPr/>
          <p:nvPr/>
        </p:nvSpPr>
        <p:spPr>
          <a:xfrm>
            <a:off x="4175025" y="419100"/>
            <a:ext cx="464429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Very Small Time Step</a:t>
            </a:r>
          </a:p>
        </p:txBody>
      </p:sp>
      <p:sp>
        <p:nvSpPr>
          <p:cNvPr id="1186" name="Shape 118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Shape 1188"/>
          <p:cNvSpPr/>
          <p:nvPr/>
        </p:nvSpPr>
        <p:spPr>
          <a:xfrm>
            <a:off x="2200560" y="419100"/>
            <a:ext cx="859322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Large Time Steps: Symplectic vs Implicit</a:t>
            </a:r>
          </a:p>
        </p:txBody>
      </p:sp>
      <p:grpSp>
        <p:nvGrpSpPr>
          <p:cNvPr id="1201" name="Group 1201"/>
          <p:cNvGrpSpPr/>
          <p:nvPr/>
        </p:nvGrpSpPr>
        <p:grpSpPr>
          <a:xfrm>
            <a:off x="1333500" y="1181100"/>
            <a:ext cx="11226800" cy="5372100"/>
            <a:chOff x="0" y="0"/>
            <a:chExt cx="11226800" cy="5372100"/>
          </a:xfrm>
        </p:grpSpPr>
        <p:pic>
          <p:nvPicPr>
            <p:cNvPr id="1189" name="testSymplectic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95600" y="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0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1" name="testImplicit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95600" y="283210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2" name="testImplicit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91200" y="283210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3" name="testSymplectic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91200" y="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4" name="testImplicit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686800" y="283210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5" name="testSymplectic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86800" y="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6" name="dropped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2832100"/>
              <a:ext cx="2540000" cy="254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7" name="dropped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27100" y="3048000"/>
              <a:ext cx="673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8" name="dropped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22700" y="3048000"/>
              <a:ext cx="673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9" name="droppedImage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718300" y="3048000"/>
              <a:ext cx="673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0" name="droppedImage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613900" y="3048000"/>
              <a:ext cx="6731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02" name="Shape 1202"/>
          <p:cNvSpPr/>
          <p:nvPr/>
        </p:nvSpPr>
        <p:spPr>
          <a:xfrm>
            <a:off x="242335" y="2743200"/>
            <a:ext cx="100347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Sym</a:t>
            </a:r>
          </a:p>
        </p:txBody>
      </p:sp>
      <p:sp>
        <p:nvSpPr>
          <p:cNvPr id="1203" name="Shape 1203"/>
          <p:cNvSpPr/>
          <p:nvPr/>
        </p:nvSpPr>
        <p:spPr>
          <a:xfrm>
            <a:off x="282314" y="5715000"/>
            <a:ext cx="9256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Imp</a:t>
            </a:r>
          </a:p>
        </p:txBody>
      </p:sp>
      <p:sp>
        <p:nvSpPr>
          <p:cNvPr id="1204" name="Shape 1204"/>
          <p:cNvSpPr/>
          <p:nvPr/>
        </p:nvSpPr>
        <p:spPr>
          <a:xfrm>
            <a:off x="662347" y="7137400"/>
            <a:ext cx="1166965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Symplectic unstable region shown in largest time step</a:t>
            </a:r>
          </a:p>
        </p:txBody>
      </p:sp>
      <p:sp>
        <p:nvSpPr>
          <p:cNvPr id="1205" name="Shape 1205"/>
          <p:cNvSpPr/>
          <p:nvPr/>
        </p:nvSpPr>
        <p:spPr>
          <a:xfrm>
            <a:off x="745144" y="8318500"/>
            <a:ext cx="1149567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Implicit is stable, but damping is time step dependent</a:t>
            </a:r>
          </a:p>
        </p:txBody>
      </p:sp>
      <p:pic>
        <p:nvPicPr>
          <p:cNvPr id="1206" name="dropped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82600" y="4305300"/>
            <a:ext cx="5207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7" name="Shape 120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/>
          <p:nvPr/>
        </p:nvSpPr>
        <p:spPr>
          <a:xfrm>
            <a:off x="3436652" y="419100"/>
            <a:ext cx="612104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Three Integrators Summary</a:t>
            </a:r>
          </a:p>
        </p:txBody>
      </p:sp>
      <p:sp>
        <p:nvSpPr>
          <p:cNvPr id="1210" name="Shape 1210"/>
          <p:cNvSpPr/>
          <p:nvPr/>
        </p:nvSpPr>
        <p:spPr>
          <a:xfrm>
            <a:off x="2173702" y="5740400"/>
            <a:ext cx="123014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/>
            </a:lvl1pPr>
          </a:lstStyle>
          <a:p>
            <a:pPr lvl="0">
              <a:defRPr sz="1800" u="none"/>
            </a:pPr>
            <a:r>
              <a:rPr sz="3000" u="sng"/>
              <a:t>Explicit</a:t>
            </a:r>
          </a:p>
        </p:txBody>
      </p:sp>
      <p:sp>
        <p:nvSpPr>
          <p:cNvPr id="1211" name="Shape 1211"/>
          <p:cNvSpPr/>
          <p:nvPr/>
        </p:nvSpPr>
        <p:spPr>
          <a:xfrm>
            <a:off x="5633243" y="5740400"/>
            <a:ext cx="1738388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/>
            </a:lvl1pPr>
          </a:lstStyle>
          <a:p>
            <a:pPr lvl="0">
              <a:defRPr sz="1800" u="none"/>
            </a:pPr>
            <a:r>
              <a:rPr sz="3000" u="sng"/>
              <a:t>Variational</a:t>
            </a:r>
          </a:p>
        </p:txBody>
      </p:sp>
      <p:sp>
        <p:nvSpPr>
          <p:cNvPr id="1212" name="Shape 1212"/>
          <p:cNvSpPr/>
          <p:nvPr/>
        </p:nvSpPr>
        <p:spPr>
          <a:xfrm>
            <a:off x="9604641" y="5740400"/>
            <a:ext cx="123814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/>
            </a:lvl1pPr>
          </a:lstStyle>
          <a:p>
            <a:pPr lvl="0">
              <a:defRPr sz="1800" u="none"/>
            </a:pPr>
            <a:r>
              <a:rPr sz="3000" u="sng"/>
              <a:t>Implicit</a:t>
            </a:r>
          </a:p>
        </p:txBody>
      </p:sp>
      <p:pic>
        <p:nvPicPr>
          <p:cNvPr id="1213" name="explicit-1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06500" y="1892300"/>
            <a:ext cx="3175000" cy="3175000"/>
          </a:xfrm>
          <a:prstGeom prst="rect">
            <a:avLst/>
          </a:prstGeom>
        </p:spPr>
      </p:pic>
      <p:pic>
        <p:nvPicPr>
          <p:cNvPr id="1214" name="implicit.mov"/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623300" y="1892300"/>
            <a:ext cx="3175000" cy="3175000"/>
          </a:xfrm>
          <a:prstGeom prst="rect">
            <a:avLst/>
          </a:prstGeom>
        </p:spPr>
      </p:pic>
      <p:pic>
        <p:nvPicPr>
          <p:cNvPr id="1215" name="symplectic-1.mov"/>
          <p:cNvPicPr/>
          <p:nvPr>
            <a:vide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914900" y="1892300"/>
            <a:ext cx="3175000" cy="3175000"/>
          </a:xfrm>
          <a:prstGeom prst="rect">
            <a:avLst/>
          </a:prstGeom>
        </p:spPr>
      </p:pic>
      <p:pic>
        <p:nvPicPr>
          <p:cNvPr id="1216" name="droppedImage.pdf"/>
          <p:cNvPicPr/>
          <p:nvPr/>
        </p:nvPicPr>
        <p:blipFill>
          <a:blip r:embed="rId9">
            <a:alphaModFix amt="0"/>
            <a:extLst/>
          </a:blip>
          <a:stretch>
            <a:fillRect/>
          </a:stretch>
        </p:blipFill>
        <p:spPr>
          <a:xfrm>
            <a:off x="12065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7" name="droppedImage.pdf"/>
          <p:cNvPicPr/>
          <p:nvPr/>
        </p:nvPicPr>
        <p:blipFill>
          <a:blip r:embed="rId10">
            <a:alphaModFix amt="0"/>
            <a:extLst/>
          </a:blip>
          <a:stretch>
            <a:fillRect/>
          </a:stretch>
        </p:blipFill>
        <p:spPr>
          <a:xfrm>
            <a:off x="49149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8" name="droppedImage.pdf"/>
          <p:cNvPicPr/>
          <p:nvPr/>
        </p:nvPicPr>
        <p:blipFill>
          <a:blip r:embed="rId11">
            <a:alphaModFix amt="0"/>
            <a:extLst/>
          </a:blip>
          <a:stretch>
            <a:fillRect/>
          </a:stretch>
        </p:blipFill>
        <p:spPr>
          <a:xfrm>
            <a:off x="86233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9" name="Shape 121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220" name="Shape 1220"/>
          <p:cNvSpPr/>
          <p:nvPr/>
        </p:nvSpPr>
        <p:spPr>
          <a:xfrm>
            <a:off x="1367761" y="6997700"/>
            <a:ext cx="28448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artificial driving</a:t>
            </a:r>
          </a:p>
        </p:txBody>
      </p:sp>
      <p:sp>
        <p:nvSpPr>
          <p:cNvPr id="1221" name="Shape 1221"/>
          <p:cNvSpPr/>
          <p:nvPr/>
        </p:nvSpPr>
        <p:spPr>
          <a:xfrm>
            <a:off x="5080000" y="699135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good energy</a:t>
            </a:r>
          </a:p>
        </p:txBody>
      </p:sp>
      <p:sp>
        <p:nvSpPr>
          <p:cNvPr id="1222" name="Shape 1222"/>
          <p:cNvSpPr/>
          <p:nvPr/>
        </p:nvSpPr>
        <p:spPr>
          <a:xfrm>
            <a:off x="1371600" y="763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unstable</a:t>
            </a:r>
          </a:p>
        </p:txBody>
      </p:sp>
      <p:sp>
        <p:nvSpPr>
          <p:cNvPr id="1223" name="Shape 1223"/>
          <p:cNvSpPr/>
          <p:nvPr/>
        </p:nvSpPr>
        <p:spPr>
          <a:xfrm>
            <a:off x="1371600" y="636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cheap</a:t>
            </a:r>
          </a:p>
        </p:txBody>
      </p:sp>
      <p:sp>
        <p:nvSpPr>
          <p:cNvPr id="1224" name="Shape 1224"/>
          <p:cNvSpPr/>
          <p:nvPr/>
        </p:nvSpPr>
        <p:spPr>
          <a:xfrm>
            <a:off x="4737100" y="7632700"/>
            <a:ext cx="35179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unstable for large      </a:t>
            </a:r>
          </a:p>
        </p:txBody>
      </p:sp>
      <p:sp>
        <p:nvSpPr>
          <p:cNvPr id="1225" name="Shape 1225"/>
          <p:cNvSpPr/>
          <p:nvPr/>
        </p:nvSpPr>
        <p:spPr>
          <a:xfrm>
            <a:off x="5080000" y="636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cheap</a:t>
            </a:r>
          </a:p>
        </p:txBody>
      </p:sp>
      <p:sp>
        <p:nvSpPr>
          <p:cNvPr id="1226" name="Shape 1226"/>
          <p:cNvSpPr/>
          <p:nvPr/>
        </p:nvSpPr>
        <p:spPr>
          <a:xfrm>
            <a:off x="8788400" y="636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more expensive</a:t>
            </a:r>
          </a:p>
        </p:txBody>
      </p:sp>
      <p:sp>
        <p:nvSpPr>
          <p:cNvPr id="1227" name="Shape 1227"/>
          <p:cNvSpPr/>
          <p:nvPr/>
        </p:nvSpPr>
        <p:spPr>
          <a:xfrm>
            <a:off x="8801100" y="6997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artificial damping</a:t>
            </a:r>
          </a:p>
        </p:txBody>
      </p:sp>
      <p:sp>
        <p:nvSpPr>
          <p:cNvPr id="1228" name="Shape 1228"/>
          <p:cNvSpPr/>
          <p:nvPr/>
        </p:nvSpPr>
        <p:spPr>
          <a:xfrm>
            <a:off x="8801100" y="763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stable</a:t>
            </a:r>
          </a:p>
        </p:txBody>
      </p:sp>
      <p:pic>
        <p:nvPicPr>
          <p:cNvPr id="1229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594600" y="7734300"/>
            <a:ext cx="5207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0" name="Shape 1230"/>
          <p:cNvSpPr/>
          <p:nvPr/>
        </p:nvSpPr>
        <p:spPr>
          <a:xfrm>
            <a:off x="4737100" y="8318500"/>
            <a:ext cx="35179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momenta conserved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" fill="hold"/>
                                        <p:tgtEl>
                                          <p:spTgt spid="1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50"/>
                            </p:stCondLst>
                            <p:childTnLst>
                              <p:par>
                                <p:cTn id="8" nodeType="afterEffect" presetClass="mediacall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50" fill="hold"/>
                                        <p:tgtEl>
                                          <p:spTgt spid="1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nodeType="afterEffect" presetClass="mediacall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6" fill="hold"/>
                                        <p:tgtEl>
                                          <p:spTgt spid="1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1213"/>
                </p:tgtEl>
              </p:cMediaNode>
            </p:video>
            <p:video fullScrn="0">
              <p:cMediaNode mute="0" showWhenStopped="1" numSld="1" vol="100000">
                <p:cTn id="14" fill="hold" display="0">
                  <p:stCondLst>
                    <p:cond delay="indefinite"/>
                  </p:stCondLst>
                </p:cTn>
                <p:tgtEl>
                  <p:spTgt spid="1214"/>
                </p:tgtEl>
              </p:cMediaNode>
            </p:video>
            <p:video fullScrn="0">
              <p:cMediaNode mute="0" showWhenStopped="1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1215"/>
                </p:tgtEl>
              </p:cMediaNode>
            </p:vide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" name="droppedImage.pdf"/>
          <p:cNvPicPr/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86233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3" name="droppedImage.pdf"/>
          <p:cNvPicPr/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49149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4" name="droppedImage.pdf"/>
          <p:cNvPicPr/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1206500" y="1892300"/>
            <a:ext cx="3175000" cy="31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5" name="Shape 1235"/>
          <p:cNvSpPr/>
          <p:nvPr/>
        </p:nvSpPr>
        <p:spPr>
          <a:xfrm>
            <a:off x="3436652" y="419100"/>
            <a:ext cx="612104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Three Integrators Summary</a:t>
            </a:r>
          </a:p>
        </p:txBody>
      </p:sp>
      <p:sp>
        <p:nvSpPr>
          <p:cNvPr id="1236" name="Shape 1236"/>
          <p:cNvSpPr/>
          <p:nvPr/>
        </p:nvSpPr>
        <p:spPr>
          <a:xfrm>
            <a:off x="2173702" y="5740400"/>
            <a:ext cx="123014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 u="sng"/>
            </a:lvl1pPr>
          </a:lstStyle>
          <a:p>
            <a:pPr lvl="0">
              <a:defRPr sz="1800" u="none"/>
            </a:pPr>
            <a:r>
              <a:rPr sz="3000" u="sng"/>
              <a:t>Explicit</a:t>
            </a:r>
          </a:p>
        </p:txBody>
      </p:sp>
      <p:sp>
        <p:nvSpPr>
          <p:cNvPr id="1237" name="Shape 1237"/>
          <p:cNvSpPr/>
          <p:nvPr/>
        </p:nvSpPr>
        <p:spPr>
          <a:xfrm>
            <a:off x="5633243" y="5740400"/>
            <a:ext cx="1738388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 u="sng"/>
            </a:lvl1pPr>
          </a:lstStyle>
          <a:p>
            <a:pPr lvl="0">
              <a:defRPr sz="1800" u="none"/>
            </a:pPr>
            <a:r>
              <a:rPr sz="3000" u="sng"/>
              <a:t>Variational</a:t>
            </a:r>
          </a:p>
        </p:txBody>
      </p:sp>
      <p:sp>
        <p:nvSpPr>
          <p:cNvPr id="1238" name="Shape 1238"/>
          <p:cNvSpPr/>
          <p:nvPr/>
        </p:nvSpPr>
        <p:spPr>
          <a:xfrm>
            <a:off x="9604641" y="5740400"/>
            <a:ext cx="123814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 u="sng"/>
            </a:lvl1pPr>
          </a:lstStyle>
          <a:p>
            <a:pPr lvl="0">
              <a:defRPr sz="1800" u="none"/>
            </a:pPr>
            <a:r>
              <a:rPr sz="3000" u="sng"/>
              <a:t>Implicit</a:t>
            </a:r>
          </a:p>
        </p:txBody>
      </p:sp>
      <p:pic>
        <p:nvPicPr>
          <p:cNvPr id="1239" name="explicit-1.mov"/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206500" y="1892300"/>
            <a:ext cx="3175000" cy="3175000"/>
          </a:xfrm>
          <a:prstGeom prst="rect">
            <a:avLst/>
          </a:prstGeom>
        </p:spPr>
      </p:pic>
      <p:pic>
        <p:nvPicPr>
          <p:cNvPr id="1240" name="implicit.mov"/>
          <p:cNvPicPr/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8623300" y="1892300"/>
            <a:ext cx="3175000" cy="3175000"/>
          </a:xfrm>
          <a:prstGeom prst="rect">
            <a:avLst/>
          </a:prstGeom>
        </p:spPr>
      </p:pic>
      <p:pic>
        <p:nvPicPr>
          <p:cNvPr id="1241" name="symplectic-1.mov"/>
          <p:cNvPicPr/>
          <p:nvPr>
            <a:vide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4914900" y="1892300"/>
            <a:ext cx="3175000" cy="3175000"/>
          </a:xfrm>
          <a:prstGeom prst="rect">
            <a:avLst/>
          </a:prstGeom>
        </p:spPr>
      </p:pic>
      <p:sp>
        <p:nvSpPr>
          <p:cNvPr id="1242" name="Shape 124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243" name="Shape 1243"/>
          <p:cNvSpPr/>
          <p:nvPr/>
        </p:nvSpPr>
        <p:spPr>
          <a:xfrm>
            <a:off x="1367761" y="6997700"/>
            <a:ext cx="28448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artificial driving</a:t>
            </a:r>
          </a:p>
        </p:txBody>
      </p:sp>
      <p:sp>
        <p:nvSpPr>
          <p:cNvPr id="1244" name="Shape 1244"/>
          <p:cNvSpPr/>
          <p:nvPr/>
        </p:nvSpPr>
        <p:spPr>
          <a:xfrm>
            <a:off x="5080000" y="699135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good energy</a:t>
            </a:r>
          </a:p>
        </p:txBody>
      </p:sp>
      <p:sp>
        <p:nvSpPr>
          <p:cNvPr id="1245" name="Shape 1245"/>
          <p:cNvSpPr/>
          <p:nvPr/>
        </p:nvSpPr>
        <p:spPr>
          <a:xfrm>
            <a:off x="1371600" y="763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unstable</a:t>
            </a:r>
          </a:p>
        </p:txBody>
      </p:sp>
      <p:sp>
        <p:nvSpPr>
          <p:cNvPr id="1246" name="Shape 1246"/>
          <p:cNvSpPr/>
          <p:nvPr/>
        </p:nvSpPr>
        <p:spPr>
          <a:xfrm>
            <a:off x="1371600" y="636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cheap</a:t>
            </a:r>
          </a:p>
        </p:txBody>
      </p:sp>
      <p:sp>
        <p:nvSpPr>
          <p:cNvPr id="1247" name="Shape 1247"/>
          <p:cNvSpPr/>
          <p:nvPr/>
        </p:nvSpPr>
        <p:spPr>
          <a:xfrm>
            <a:off x="4737100" y="7632700"/>
            <a:ext cx="35179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unstable for large      </a:t>
            </a:r>
          </a:p>
        </p:txBody>
      </p:sp>
      <p:sp>
        <p:nvSpPr>
          <p:cNvPr id="1248" name="Shape 1248"/>
          <p:cNvSpPr/>
          <p:nvPr/>
        </p:nvSpPr>
        <p:spPr>
          <a:xfrm>
            <a:off x="5080000" y="636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cheap</a:t>
            </a:r>
          </a:p>
        </p:txBody>
      </p:sp>
      <p:sp>
        <p:nvSpPr>
          <p:cNvPr id="1249" name="Shape 1249"/>
          <p:cNvSpPr/>
          <p:nvPr/>
        </p:nvSpPr>
        <p:spPr>
          <a:xfrm>
            <a:off x="8788400" y="636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more expensive</a:t>
            </a:r>
          </a:p>
        </p:txBody>
      </p:sp>
      <p:sp>
        <p:nvSpPr>
          <p:cNvPr id="1250" name="Shape 1250"/>
          <p:cNvSpPr/>
          <p:nvPr/>
        </p:nvSpPr>
        <p:spPr>
          <a:xfrm>
            <a:off x="8801100" y="6997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artificial damping</a:t>
            </a:r>
          </a:p>
        </p:txBody>
      </p:sp>
      <p:sp>
        <p:nvSpPr>
          <p:cNvPr id="1251" name="Shape 1251"/>
          <p:cNvSpPr/>
          <p:nvPr/>
        </p:nvSpPr>
        <p:spPr>
          <a:xfrm>
            <a:off x="8801100" y="7632700"/>
            <a:ext cx="28448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stable</a:t>
            </a:r>
          </a:p>
        </p:txBody>
      </p:sp>
      <p:pic>
        <p:nvPicPr>
          <p:cNvPr id="1252" name="droppedImage.pdf"/>
          <p:cNvPicPr/>
          <p:nvPr/>
        </p:nvPicPr>
        <p:blipFill>
          <a:blip r:embed="rId12">
            <a:alphaModFix amt="50000"/>
            <a:extLst/>
          </a:blip>
          <a:stretch>
            <a:fillRect/>
          </a:stretch>
        </p:blipFill>
        <p:spPr>
          <a:xfrm>
            <a:off x="7594600" y="7734300"/>
            <a:ext cx="5207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3" name="Shape 1253"/>
          <p:cNvSpPr/>
          <p:nvPr/>
        </p:nvSpPr>
        <p:spPr>
          <a:xfrm>
            <a:off x="4737100" y="8293100"/>
            <a:ext cx="3517900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momenta conserved</a:t>
            </a:r>
          </a:p>
        </p:txBody>
      </p:sp>
      <p:sp>
        <p:nvSpPr>
          <p:cNvPr id="1254" name="Shape 1254"/>
          <p:cNvSpPr/>
          <p:nvPr/>
        </p:nvSpPr>
        <p:spPr>
          <a:xfrm>
            <a:off x="1968500" y="1200150"/>
            <a:ext cx="9067800" cy="74676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</p:txBody>
      </p:sp>
      <p:sp>
        <p:nvSpPr>
          <p:cNvPr id="1255" name="Shape 1255"/>
          <p:cNvSpPr/>
          <p:nvPr/>
        </p:nvSpPr>
        <p:spPr>
          <a:xfrm>
            <a:off x="3582206" y="1784350"/>
            <a:ext cx="5840463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Variational Integrators</a:t>
            </a:r>
          </a:p>
        </p:txBody>
      </p:sp>
      <p:sp>
        <p:nvSpPr>
          <p:cNvPr id="1256" name="Shape 1256"/>
          <p:cNvSpPr/>
          <p:nvPr/>
        </p:nvSpPr>
        <p:spPr>
          <a:xfrm>
            <a:off x="4495800" y="3829050"/>
            <a:ext cx="40005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good energy</a:t>
            </a:r>
          </a:p>
        </p:txBody>
      </p:sp>
      <p:sp>
        <p:nvSpPr>
          <p:cNvPr id="1257" name="Shape 1257"/>
          <p:cNvSpPr/>
          <p:nvPr/>
        </p:nvSpPr>
        <p:spPr>
          <a:xfrm>
            <a:off x="5080000" y="2794000"/>
            <a:ext cx="28448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cheap</a:t>
            </a:r>
          </a:p>
        </p:txBody>
      </p:sp>
      <p:grpSp>
        <p:nvGrpSpPr>
          <p:cNvPr id="1260" name="Group 1260"/>
          <p:cNvGrpSpPr/>
          <p:nvPr/>
        </p:nvGrpSpPr>
        <p:grpSpPr>
          <a:xfrm>
            <a:off x="3794586" y="6464300"/>
            <a:ext cx="5410200" cy="2148454"/>
            <a:chOff x="0" y="0"/>
            <a:chExt cx="5410198" cy="2148453"/>
          </a:xfrm>
        </p:grpSpPr>
        <p:sp>
          <p:nvSpPr>
            <p:cNvPr id="1258" name="Shape 1258"/>
            <p:cNvSpPr/>
            <p:nvPr/>
          </p:nvSpPr>
          <p:spPr>
            <a:xfrm>
              <a:off x="0" y="0"/>
              <a:ext cx="5410199" cy="2148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4500"/>
              </a:lvl1pPr>
            </a:lstStyle>
            <a:p>
              <a:pPr lvl="0">
                <a:defRPr sz="1800"/>
              </a:pPr>
              <a:r>
                <a:rPr sz="4500"/>
                <a:t>unstable for large      </a:t>
              </a:r>
            </a:p>
          </p:txBody>
        </p:sp>
        <p:pic>
          <p:nvPicPr>
            <p:cNvPr id="1259" name="droppedImage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94564" y="810552"/>
              <a:ext cx="800792" cy="527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61" name="Shape 1261"/>
          <p:cNvSpPr/>
          <p:nvPr/>
        </p:nvSpPr>
        <p:spPr>
          <a:xfrm>
            <a:off x="3733800" y="4940300"/>
            <a:ext cx="55245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momenta conserved</a:t>
            </a:r>
          </a:p>
        </p:txBody>
      </p:sp>
      <p:sp>
        <p:nvSpPr>
          <p:cNvPr id="1262" name="Shape 1262"/>
          <p:cNvSpPr/>
          <p:nvPr/>
        </p:nvSpPr>
        <p:spPr>
          <a:xfrm>
            <a:off x="3733800" y="5956300"/>
            <a:ext cx="55245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but (can’t have it all!)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" fill="hold"/>
                                        <p:tgtEl>
                                          <p:spTgt spid="1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"/>
                            </p:stCondLst>
                            <p:childTnLst>
                              <p:par>
                                <p:cTn id="8" nodeType="afterEffect" presetClass="mediacall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" fill="hold"/>
                                        <p:tgtEl>
                                          <p:spTgt spid="1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"/>
                            </p:stCondLst>
                            <p:childTnLst>
                              <p:par>
                                <p:cTn id="11" nodeType="afterEffect" presetClass="mediacall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" fill="hold"/>
                                        <p:tgtEl>
                                          <p:spTgt spid="1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1241"/>
                </p:tgtEl>
              </p:cMediaNode>
            </p:video>
            <p:video fullScrn="0">
              <p:cMediaNode mute="0" showWhenStopped="1" numSld="1" vol="100000">
                <p:cTn id="14" fill="hold" display="0">
                  <p:stCondLst>
                    <p:cond delay="indefinite"/>
                  </p:stCondLst>
                </p:cTn>
                <p:tgtEl>
                  <p:spTgt spid="1239"/>
                </p:tgtEl>
              </p:cMediaNode>
            </p:video>
            <p:video fullScrn="0">
              <p:cMediaNode mute="0" showWhenStopped="1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1240"/>
                </p:tgtEl>
              </p:cMediaNode>
            </p:vide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Shape 1264"/>
          <p:cNvSpPr/>
          <p:nvPr/>
        </p:nvSpPr>
        <p:spPr>
          <a:xfrm>
            <a:off x="4583019" y="419100"/>
            <a:ext cx="382830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Damped Systems</a:t>
            </a:r>
          </a:p>
        </p:txBody>
      </p:sp>
      <p:sp>
        <p:nvSpPr>
          <p:cNvPr id="1265" name="Shape 1265"/>
          <p:cNvSpPr/>
          <p:nvPr/>
        </p:nvSpPr>
        <p:spPr>
          <a:xfrm>
            <a:off x="1540842" y="1384300"/>
            <a:ext cx="991266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Want to include non-conservative forces, too</a:t>
            </a:r>
          </a:p>
        </p:txBody>
      </p:sp>
      <p:sp>
        <p:nvSpPr>
          <p:cNvPr id="1266" name="Shape 1266"/>
          <p:cNvSpPr/>
          <p:nvPr/>
        </p:nvSpPr>
        <p:spPr>
          <a:xfrm>
            <a:off x="177421" y="3098799"/>
            <a:ext cx="126492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Systems with non-conservative forces satisfy the </a:t>
            </a:r>
          </a:p>
        </p:txBody>
      </p:sp>
      <p:pic>
        <p:nvPicPr>
          <p:cNvPr id="126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700" y="5283200"/>
            <a:ext cx="9791700" cy="118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8" name="Shape 1268"/>
          <p:cNvSpPr/>
          <p:nvPr/>
        </p:nvSpPr>
        <p:spPr>
          <a:xfrm>
            <a:off x="6540500" y="6616700"/>
            <a:ext cx="35433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integral of force in direction of variation, eta</a:t>
            </a:r>
          </a:p>
        </p:txBody>
      </p:sp>
      <p:sp>
        <p:nvSpPr>
          <p:cNvPr id="1269" name="Shape 1269"/>
          <p:cNvSpPr/>
          <p:nvPr/>
        </p:nvSpPr>
        <p:spPr>
          <a:xfrm>
            <a:off x="1193800" y="6896100"/>
            <a:ext cx="42545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variation of action in direction eta</a:t>
            </a:r>
          </a:p>
        </p:txBody>
      </p:sp>
      <p:sp>
        <p:nvSpPr>
          <p:cNvPr id="1270" name="Shape 1270"/>
          <p:cNvSpPr/>
          <p:nvPr/>
        </p:nvSpPr>
        <p:spPr>
          <a:xfrm>
            <a:off x="3022600" y="4140200"/>
            <a:ext cx="69469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u="sng">
                <a:solidFill>
                  <a:srgbClr val="0096FF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200" u="sng">
                <a:solidFill>
                  <a:srgbClr val="0096FF"/>
                </a:solidFill>
              </a:rPr>
              <a:t>Lagrange-D’Alembert Principle</a:t>
            </a:r>
          </a:p>
        </p:txBody>
      </p:sp>
      <p:sp>
        <p:nvSpPr>
          <p:cNvPr id="1271" name="Shape 1271"/>
          <p:cNvSpPr/>
          <p:nvPr/>
        </p:nvSpPr>
        <p:spPr>
          <a:xfrm>
            <a:off x="1816100" y="8559800"/>
            <a:ext cx="937260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modification of Principle of Stationary Action</a:t>
            </a:r>
          </a:p>
        </p:txBody>
      </p:sp>
      <p:sp>
        <p:nvSpPr>
          <p:cNvPr id="1272" name="Shape 12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27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3700" y="2349500"/>
            <a:ext cx="4419600" cy="49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Shape 1275"/>
          <p:cNvSpPr/>
          <p:nvPr/>
        </p:nvSpPr>
        <p:spPr>
          <a:xfrm>
            <a:off x="4583019" y="419100"/>
            <a:ext cx="382830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Damped Systems</a:t>
            </a:r>
          </a:p>
        </p:txBody>
      </p:sp>
      <p:pic>
        <p:nvPicPr>
          <p:cNvPr id="127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700" y="2235200"/>
            <a:ext cx="9791700" cy="118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7" name="Shape 1277"/>
          <p:cNvSpPr/>
          <p:nvPr/>
        </p:nvSpPr>
        <p:spPr>
          <a:xfrm>
            <a:off x="3022600" y="1346199"/>
            <a:ext cx="69469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Lagrange-D’Alembert Principle</a:t>
            </a:r>
          </a:p>
        </p:txBody>
      </p:sp>
      <p:sp>
        <p:nvSpPr>
          <p:cNvPr id="1278" name="Shape 127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1281" name="Group 1281"/>
          <p:cNvGrpSpPr/>
          <p:nvPr/>
        </p:nvGrpSpPr>
        <p:grpSpPr>
          <a:xfrm>
            <a:off x="1790700" y="5461000"/>
            <a:ext cx="3175000" cy="1964532"/>
            <a:chOff x="0" y="0"/>
            <a:chExt cx="3175000" cy="1964531"/>
          </a:xfrm>
        </p:grpSpPr>
        <p:pic>
          <p:nvPicPr>
            <p:cNvPr id="1279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80" name="Shape 1280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forward</a:t>
              </a:r>
            </a:p>
          </p:txBody>
        </p:sp>
      </p:grpSp>
      <p:grpSp>
        <p:nvGrpSpPr>
          <p:cNvPr id="1284" name="Group 1284"/>
          <p:cNvGrpSpPr/>
          <p:nvPr/>
        </p:nvGrpSpPr>
        <p:grpSpPr>
          <a:xfrm>
            <a:off x="7353300" y="5041900"/>
            <a:ext cx="3810000" cy="3155950"/>
            <a:chOff x="0" y="0"/>
            <a:chExt cx="3810000" cy="3155950"/>
          </a:xfrm>
        </p:grpSpPr>
        <p:pic>
          <p:nvPicPr>
            <p:cNvPr id="1282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83" name="Shape 1283"/>
            <p:cNvSpPr/>
            <p:nvPr/>
          </p:nvSpPr>
          <p:spPr>
            <a:xfrm>
              <a:off x="751588" y="2495550"/>
              <a:ext cx="2296369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rectangular</a:t>
              </a:r>
            </a:p>
          </p:txBody>
        </p:sp>
      </p:grpSp>
      <p:pic>
        <p:nvPicPr>
          <p:cNvPr id="128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75000" y="5283200"/>
            <a:ext cx="2159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6" name="Shape 1286"/>
          <p:cNvSpPr/>
          <p:nvPr/>
        </p:nvSpPr>
        <p:spPr>
          <a:xfrm>
            <a:off x="1752600" y="4076699"/>
            <a:ext cx="94996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Discretize using Variational Principle with:</a:t>
            </a:r>
          </a:p>
        </p:txBody>
      </p:sp>
      <p:sp>
        <p:nvSpPr>
          <p:cNvPr id="1287" name="Shape 1287"/>
          <p:cNvSpPr/>
          <p:nvPr/>
        </p:nvSpPr>
        <p:spPr>
          <a:xfrm>
            <a:off x="1752600" y="8394699"/>
            <a:ext cx="94996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(Forced Symplectic Euler Method)</a:t>
            </a:r>
          </a:p>
        </p:txBody>
      </p:sp>
    </p:spTree>
  </p:cSld>
  <p:clrMapOvr>
    <a:masterClrMapping/>
  </p:clrMapOvr>
  <p:transition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Shape 1289"/>
          <p:cNvSpPr/>
          <p:nvPr/>
        </p:nvSpPr>
        <p:spPr>
          <a:xfrm>
            <a:off x="2113049" y="419100"/>
            <a:ext cx="876824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Discrete Lagrange-D’Alembert Principle</a:t>
            </a:r>
          </a:p>
        </p:txBody>
      </p:sp>
      <p:sp>
        <p:nvSpPr>
          <p:cNvPr id="1290" name="Shape 1290"/>
          <p:cNvSpPr/>
          <p:nvPr/>
        </p:nvSpPr>
        <p:spPr>
          <a:xfrm>
            <a:off x="1028700" y="1422399"/>
            <a:ext cx="105029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Forced Symplectic Euler Method B</a:t>
            </a:r>
          </a:p>
        </p:txBody>
      </p:sp>
      <p:sp>
        <p:nvSpPr>
          <p:cNvPr id="1291" name="Shape 129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1303" name="Group 1303"/>
          <p:cNvGrpSpPr/>
          <p:nvPr/>
        </p:nvGrpSpPr>
        <p:grpSpPr>
          <a:xfrm>
            <a:off x="1574800" y="2552700"/>
            <a:ext cx="9842500" cy="2654300"/>
            <a:chOff x="0" y="0"/>
            <a:chExt cx="9842500" cy="2654300"/>
          </a:xfrm>
        </p:grpSpPr>
        <p:pic>
          <p:nvPicPr>
            <p:cNvPr id="1292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863600"/>
              <a:ext cx="8991607" cy="1276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3" name="Shape 1293"/>
            <p:cNvSpPr/>
            <p:nvPr/>
          </p:nvSpPr>
          <p:spPr>
            <a:xfrm flipH="1">
              <a:off x="4902200" y="850900"/>
              <a:ext cx="170470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Shape 1294"/>
            <p:cNvSpPr/>
            <p:nvPr/>
          </p:nvSpPr>
          <p:spPr>
            <a:xfrm flipH="1">
              <a:off x="2594344" y="850900"/>
              <a:ext cx="194962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95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324100"/>
              <a:ext cx="9271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6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33900" y="1828800"/>
              <a:ext cx="419100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7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928100" y="1155700"/>
              <a:ext cx="9144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8" name="Shape 1298"/>
            <p:cNvSpPr/>
            <p:nvPr/>
          </p:nvSpPr>
          <p:spPr>
            <a:xfrm>
              <a:off x="4711700" y="1307360"/>
              <a:ext cx="1" cy="43254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Shape 1299"/>
            <p:cNvSpPr/>
            <p:nvPr/>
          </p:nvSpPr>
          <p:spPr>
            <a:xfrm>
              <a:off x="9017000" y="660400"/>
              <a:ext cx="1" cy="43254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Shape 1300"/>
            <p:cNvSpPr/>
            <p:nvPr/>
          </p:nvSpPr>
          <p:spPr>
            <a:xfrm flipH="1">
              <a:off x="63499" y="1854200"/>
              <a:ext cx="2" cy="43254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01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98500" y="0"/>
              <a:ext cx="3543300" cy="520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2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880100" y="0"/>
              <a:ext cx="1993900" cy="520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04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38600" y="5321300"/>
            <a:ext cx="4914900" cy="5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5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5200" y="6273800"/>
            <a:ext cx="11061700" cy="137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08" name="Group 1308"/>
          <p:cNvGrpSpPr/>
          <p:nvPr/>
        </p:nvGrpSpPr>
        <p:grpSpPr>
          <a:xfrm>
            <a:off x="4471522" y="7759700"/>
            <a:ext cx="4064001" cy="1295400"/>
            <a:chOff x="0" y="0"/>
            <a:chExt cx="4064000" cy="1295400"/>
          </a:xfrm>
        </p:grpSpPr>
        <p:sp>
          <p:nvSpPr>
            <p:cNvPr id="1306" name="Shape 1306"/>
            <p:cNvSpPr/>
            <p:nvPr/>
          </p:nvSpPr>
          <p:spPr>
            <a:xfrm>
              <a:off x="0" y="0"/>
              <a:ext cx="4064000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e.g., air resistance</a:t>
              </a:r>
            </a:p>
          </p:txBody>
        </p:sp>
        <p:pic>
          <p:nvPicPr>
            <p:cNvPr id="1307" name="dropped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2177" y="762000"/>
              <a:ext cx="2565401" cy="533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30"/>
          <p:cNvGrpSpPr/>
          <p:nvPr/>
        </p:nvGrpSpPr>
        <p:grpSpPr>
          <a:xfrm>
            <a:off x="3492500" y="2133600"/>
            <a:ext cx="6032500" cy="5232400"/>
            <a:chOff x="0" y="0"/>
            <a:chExt cx="6032500" cy="5232400"/>
          </a:xfrm>
        </p:grpSpPr>
        <p:pic>
          <p:nvPicPr>
            <p:cNvPr id="128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032500" cy="523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41400" y="1625600"/>
              <a:ext cx="3937000" cy="349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1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9600" y="3619500"/>
            <a:ext cx="4178300" cy="2679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3135703" y="419100"/>
            <a:ext cx="672293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Particle in a Gravitational Field</a:t>
            </a:r>
          </a:p>
        </p:txBody>
      </p:sp>
      <p:pic>
        <p:nvPicPr>
          <p:cNvPr id="133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71000" y="7416800"/>
            <a:ext cx="1016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55900" y="1701800"/>
            <a:ext cx="1828800" cy="444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4000500" y="606425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A</a:t>
            </a:r>
          </a:p>
        </p:txBody>
      </p:sp>
      <p:sp>
        <p:nvSpPr>
          <p:cNvPr id="136" name="Shape 136"/>
          <p:cNvSpPr/>
          <p:nvPr/>
        </p:nvSpPr>
        <p:spPr>
          <a:xfrm>
            <a:off x="8521700" y="3632200"/>
            <a:ext cx="520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B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38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70400" y="7404100"/>
            <a:ext cx="3683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07400" y="7404100"/>
            <a:ext cx="381000" cy="431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3" name="Group 143"/>
          <p:cNvGrpSpPr/>
          <p:nvPr/>
        </p:nvGrpSpPr>
        <p:grpSpPr>
          <a:xfrm>
            <a:off x="702716" y="8280400"/>
            <a:ext cx="11588913" cy="723900"/>
            <a:chOff x="0" y="0"/>
            <a:chExt cx="11588911" cy="723900"/>
          </a:xfrm>
        </p:grpSpPr>
        <p:sp>
          <p:nvSpPr>
            <p:cNvPr id="140" name="Shape 140"/>
            <p:cNvSpPr/>
            <p:nvPr/>
          </p:nvSpPr>
          <p:spPr>
            <a:xfrm>
              <a:off x="0" y="0"/>
              <a:ext cx="11588912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“Throw a ball in the air from (    , A) catch at (    , B)”</a:t>
              </a:r>
            </a:p>
          </p:txBody>
        </p:sp>
        <p:pic>
          <p:nvPicPr>
            <p:cNvPr id="141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675983" y="165100"/>
              <a:ext cx="368301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04983" y="165100"/>
              <a:ext cx="381001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roup 1316"/>
          <p:cNvGrpSpPr/>
          <p:nvPr/>
        </p:nvGrpSpPr>
        <p:grpSpPr>
          <a:xfrm>
            <a:off x="-101600" y="4889500"/>
            <a:ext cx="13208000" cy="2286000"/>
            <a:chOff x="0" y="0"/>
            <a:chExt cx="13208000" cy="2286000"/>
          </a:xfrm>
        </p:grpSpPr>
        <p:pic>
          <p:nvPicPr>
            <p:cNvPr id="1310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1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844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2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3688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3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5532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4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7376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5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9220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17" name="symplectic.mov"/>
          <p:cNvPicPr/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4216400" y="863600"/>
            <a:ext cx="4572000" cy="4572000"/>
          </a:xfrm>
          <a:prstGeom prst="rect">
            <a:avLst/>
          </a:prstGeom>
        </p:spPr>
      </p:pic>
      <p:pic>
        <p:nvPicPr>
          <p:cNvPr id="1318" name="symplectic-1.mov"/>
          <p:cNvPicPr/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9867900" y="774700"/>
            <a:ext cx="2540000" cy="2540000"/>
          </a:xfrm>
          <a:prstGeom prst="rect">
            <a:avLst/>
          </a:prstGeom>
        </p:spPr>
      </p:pic>
      <p:sp>
        <p:nvSpPr>
          <p:cNvPr id="1319" name="Shape 1319"/>
          <p:cNvSpPr/>
          <p:nvPr/>
        </p:nvSpPr>
        <p:spPr>
          <a:xfrm>
            <a:off x="9862709" y="3225800"/>
            <a:ext cx="281932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non-damped</a:t>
            </a:r>
          </a:p>
        </p:txBody>
      </p:sp>
      <p:sp>
        <p:nvSpPr>
          <p:cNvPr id="1320" name="Shape 1320"/>
          <p:cNvSpPr/>
          <p:nvPr/>
        </p:nvSpPr>
        <p:spPr>
          <a:xfrm>
            <a:off x="2745531" y="7689850"/>
            <a:ext cx="7513663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behavior independent of step size</a:t>
            </a:r>
            <a:endParaRPr sz="4200"/>
          </a:p>
          <a:p>
            <a:pPr lvl="0">
              <a:defRPr sz="1800"/>
            </a:pPr>
            <a:r>
              <a:rPr sz="4200"/>
              <a:t>(within stable region)</a:t>
            </a:r>
          </a:p>
        </p:txBody>
      </p:sp>
      <p:sp>
        <p:nvSpPr>
          <p:cNvPr id="1321" name="Shape 1321"/>
          <p:cNvSpPr/>
          <p:nvPr/>
        </p:nvSpPr>
        <p:spPr>
          <a:xfrm>
            <a:off x="3181281" y="419100"/>
            <a:ext cx="663178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Variational Damped Pendulum</a:t>
            </a:r>
          </a:p>
        </p:txBody>
      </p:sp>
      <p:sp>
        <p:nvSpPr>
          <p:cNvPr id="1322" name="Shape 1322"/>
          <p:cNvSpPr/>
          <p:nvPr/>
        </p:nvSpPr>
        <p:spPr>
          <a:xfrm>
            <a:off x="1320043" y="2781300"/>
            <a:ext cx="28612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30% damped</a:t>
            </a:r>
          </a:p>
        </p:txBody>
      </p:sp>
      <p:sp>
        <p:nvSpPr>
          <p:cNvPr id="1323" name="Shape 132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1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66"/>
                            </p:stCondLst>
                            <p:childTnLst>
                              <p:par>
                                <p:cTn id="8" nodeType="afterEffect" presetClass="mediacall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66" fill="hold"/>
                                        <p:tgtEl>
                                          <p:spTgt spid="1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7" fill="hold" display="0">
                  <p:stCondLst>
                    <p:cond delay="indefinite"/>
                  </p:stCondLst>
                </p:cTn>
                <p:tgtEl>
                  <p:spTgt spid="1317"/>
                </p:tgtEl>
              </p:cMediaNode>
            </p:video>
            <p:video fullScrn="0">
              <p:cMediaNode mute="0" showWhenStopped="1" numSld="1" vol="100000">
                <p:cTn id="18" fill="hold" display="0">
                  <p:stCondLst>
                    <p:cond delay="indefinite"/>
                  </p:stCondLst>
                </p:cTn>
                <p:tgtEl>
                  <p:spTgt spid="1318"/>
                </p:tgtEl>
              </p:cMediaNode>
            </p:video>
          </p:childTnLst>
        </p:cTn>
      </p:par>
    </p:tnLst>
    <p:bldLst>
      <p:bldP build="whole" bldLvl="1" animBg="1" rev="0" advAuto="0" spid="1316" grpId="3"/>
      <p:bldP build="whole" bldLvl="1" animBg="1" rev="0" advAuto="0" spid="1320" grpId="4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" name="symplectic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07600" y="1955800"/>
            <a:ext cx="2540000" cy="2540000"/>
          </a:xfrm>
          <a:prstGeom prst="rect">
            <a:avLst/>
          </a:prstGeom>
        </p:spPr>
      </p:pic>
      <p:grpSp>
        <p:nvGrpSpPr>
          <p:cNvPr id="1332" name="Group 1332"/>
          <p:cNvGrpSpPr/>
          <p:nvPr/>
        </p:nvGrpSpPr>
        <p:grpSpPr>
          <a:xfrm>
            <a:off x="101600" y="4889500"/>
            <a:ext cx="13055600" cy="2286000"/>
            <a:chOff x="0" y="0"/>
            <a:chExt cx="13055600" cy="2286000"/>
          </a:xfrm>
        </p:grpSpPr>
        <p:pic>
          <p:nvPicPr>
            <p:cNvPr id="1326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7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336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8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656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9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4516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0" name="dropped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5852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1" name="dropped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769600" y="0"/>
              <a:ext cx="2286000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33" name="symplectic-1.mov"/>
          <p:cNvPicPr/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867900" y="-241300"/>
            <a:ext cx="2540000" cy="2540000"/>
          </a:xfrm>
          <a:prstGeom prst="rect">
            <a:avLst/>
          </a:prstGeom>
        </p:spPr>
      </p:pic>
      <p:sp>
        <p:nvSpPr>
          <p:cNvPr id="1334" name="Shape 1334"/>
          <p:cNvSpPr/>
          <p:nvPr/>
        </p:nvSpPr>
        <p:spPr>
          <a:xfrm>
            <a:off x="9862709" y="2209800"/>
            <a:ext cx="281932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non-damped</a:t>
            </a:r>
          </a:p>
        </p:txBody>
      </p:sp>
      <p:sp>
        <p:nvSpPr>
          <p:cNvPr id="1335" name="Shape 1335"/>
          <p:cNvSpPr/>
          <p:nvPr/>
        </p:nvSpPr>
        <p:spPr>
          <a:xfrm>
            <a:off x="2745531" y="7689850"/>
            <a:ext cx="7513663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behavior independent of step size</a:t>
            </a:r>
            <a:endParaRPr sz="4200"/>
          </a:p>
          <a:p>
            <a:pPr lvl="0">
              <a:defRPr sz="1800"/>
            </a:pPr>
            <a:r>
              <a:rPr sz="4200"/>
              <a:t>(within stable region)</a:t>
            </a:r>
          </a:p>
        </p:txBody>
      </p:sp>
      <p:sp>
        <p:nvSpPr>
          <p:cNvPr id="1336" name="Shape 1336"/>
          <p:cNvSpPr/>
          <p:nvPr/>
        </p:nvSpPr>
        <p:spPr>
          <a:xfrm>
            <a:off x="9846933" y="4368800"/>
            <a:ext cx="28612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30% damped</a:t>
            </a:r>
          </a:p>
        </p:txBody>
      </p:sp>
      <p:sp>
        <p:nvSpPr>
          <p:cNvPr id="1337" name="Shape 1337"/>
          <p:cNvSpPr/>
          <p:nvPr/>
        </p:nvSpPr>
        <p:spPr>
          <a:xfrm>
            <a:off x="1320043" y="2781300"/>
            <a:ext cx="286125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80% damped</a:t>
            </a:r>
          </a:p>
        </p:txBody>
      </p:sp>
      <p:pic>
        <p:nvPicPr>
          <p:cNvPr id="1338" name="symplectic-7.mov"/>
          <p:cNvPicPr/>
          <p:nvPr>
            <a:vide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229100" y="863600"/>
            <a:ext cx="4572000" cy="4572000"/>
          </a:xfrm>
          <a:prstGeom prst="rect">
            <a:avLst/>
          </a:prstGeom>
        </p:spPr>
      </p:pic>
      <p:sp>
        <p:nvSpPr>
          <p:cNvPr id="1339" name="Shape 1339"/>
          <p:cNvSpPr/>
          <p:nvPr/>
        </p:nvSpPr>
        <p:spPr>
          <a:xfrm>
            <a:off x="3181281" y="419100"/>
            <a:ext cx="663178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Variational Damped Pendulum</a:t>
            </a:r>
          </a:p>
        </p:txBody>
      </p:sp>
      <p:sp>
        <p:nvSpPr>
          <p:cNvPr id="1340" name="Shape 13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1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66"/>
                            </p:stCondLst>
                            <p:childTnLst>
                              <p:par>
                                <p:cTn id="8" nodeType="afterEffect" presetClass="mediacall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66" fill="hold"/>
                                        <p:tgtEl>
                                          <p:spTgt spid="1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132"/>
                            </p:stCondLst>
                            <p:childTnLst>
                              <p:par>
                                <p:cTn id="11" nodeType="afterEffect" presetClass="mediacall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6" fill="hold"/>
                                        <p:tgtEl>
                                          <p:spTgt spid="1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1325"/>
                </p:tgtEl>
              </p:cMediaNode>
            </p:video>
            <p:video fullScrn="0">
              <p:cMediaNode mute="0" showWhenStopped="1" numSld="1" vol="100000">
                <p:cTn id="14" fill="hold" display="0">
                  <p:stCondLst>
                    <p:cond delay="indefinite"/>
                  </p:stCondLst>
                </p:cTn>
                <p:tgtEl>
                  <p:spTgt spid="1333"/>
                </p:tgtEl>
              </p:cMediaNode>
            </p:video>
            <p:video fullScrn="0">
              <p:cMediaNode mute="0" showWhenStopped="1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1338"/>
                </p:tgtEl>
              </p:cMediaNode>
            </p:vide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6200" y="3594100"/>
            <a:ext cx="4826000" cy="482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6200" y="-546100"/>
            <a:ext cx="4826000" cy="482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97800" y="3594100"/>
            <a:ext cx="4826000" cy="482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97800" y="-546100"/>
            <a:ext cx="4826000" cy="482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6" name="Shape 1346"/>
          <p:cNvSpPr/>
          <p:nvPr/>
        </p:nvSpPr>
        <p:spPr>
          <a:xfrm>
            <a:off x="3871211" y="419100"/>
            <a:ext cx="525192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30% Damped Pendulum</a:t>
            </a:r>
          </a:p>
        </p:txBody>
      </p:sp>
      <p:sp>
        <p:nvSpPr>
          <p:cNvPr id="1347" name="Shape 1347"/>
          <p:cNvSpPr/>
          <p:nvPr/>
        </p:nvSpPr>
        <p:spPr>
          <a:xfrm>
            <a:off x="451761" y="1981200"/>
            <a:ext cx="238802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 lvl="0">
              <a:defRPr sz="1800" u="none"/>
            </a:pPr>
            <a:r>
              <a:rPr sz="4200" u="sng"/>
              <a:t>Variational</a:t>
            </a:r>
          </a:p>
        </p:txBody>
      </p:sp>
      <p:pic>
        <p:nvPicPr>
          <p:cNvPr id="1348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3000" y="4889500"/>
            <a:ext cx="723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9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91000" y="4838700"/>
            <a:ext cx="9144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0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45600" y="4838700"/>
            <a:ext cx="11684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1" name="Shape 1351"/>
          <p:cNvSpPr/>
          <p:nvPr/>
        </p:nvSpPr>
        <p:spPr>
          <a:xfrm>
            <a:off x="566073" y="6210300"/>
            <a:ext cx="168767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 lvl="0">
              <a:defRPr sz="1800" u="none"/>
            </a:pPr>
            <a:r>
              <a:rPr sz="4200" u="sng"/>
              <a:t>Implicit</a:t>
            </a:r>
          </a:p>
        </p:txBody>
      </p:sp>
      <p:sp>
        <p:nvSpPr>
          <p:cNvPr id="1352" name="Shape 1352"/>
          <p:cNvSpPr/>
          <p:nvPr/>
        </p:nvSpPr>
        <p:spPr>
          <a:xfrm>
            <a:off x="229722" y="6851650"/>
            <a:ext cx="25654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step size</a:t>
            </a:r>
            <a:endParaRPr sz="4200"/>
          </a:p>
          <a:p>
            <a:pPr lvl="0">
              <a:defRPr sz="1800"/>
            </a:pPr>
            <a:r>
              <a:rPr sz="4200"/>
              <a:t>dependent</a:t>
            </a:r>
          </a:p>
        </p:txBody>
      </p:sp>
      <p:sp>
        <p:nvSpPr>
          <p:cNvPr id="1353" name="Shape 1353"/>
          <p:cNvSpPr/>
          <p:nvPr/>
        </p:nvSpPr>
        <p:spPr>
          <a:xfrm>
            <a:off x="228600" y="2654300"/>
            <a:ext cx="28448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step size</a:t>
            </a:r>
            <a:endParaRPr sz="4200"/>
          </a:p>
          <a:p>
            <a:pPr lvl="0">
              <a:defRPr sz="1800"/>
            </a:pPr>
            <a:r>
              <a:rPr sz="4200"/>
              <a:t>independent</a:t>
            </a:r>
          </a:p>
        </p:txBody>
      </p:sp>
      <p:sp>
        <p:nvSpPr>
          <p:cNvPr id="1354" name="Shape 135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" name="droppedImage.pdf"/>
          <p:cNvPicPr/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2616200" y="3594100"/>
            <a:ext cx="4826000" cy="482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7" name="droppedImage.pdf"/>
          <p:cNvPicPr/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2616200" y="-546100"/>
            <a:ext cx="4826000" cy="482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8" name="droppedImage.pdf"/>
          <p:cNvPicPr/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7797800" y="3594100"/>
            <a:ext cx="4826000" cy="482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9" name="droppedImage.pdf"/>
          <p:cNvPicPr/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7797800" y="-546100"/>
            <a:ext cx="4826000" cy="482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0" name="Shape 1360"/>
          <p:cNvSpPr/>
          <p:nvPr/>
        </p:nvSpPr>
        <p:spPr>
          <a:xfrm>
            <a:off x="3871211" y="419100"/>
            <a:ext cx="525192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30% Damped Pendulum</a:t>
            </a:r>
          </a:p>
        </p:txBody>
      </p:sp>
      <p:sp>
        <p:nvSpPr>
          <p:cNvPr id="1361" name="Shape 1361"/>
          <p:cNvSpPr/>
          <p:nvPr/>
        </p:nvSpPr>
        <p:spPr>
          <a:xfrm>
            <a:off x="451761" y="1981200"/>
            <a:ext cx="238802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/>
            </a:lvl1pPr>
          </a:lstStyle>
          <a:p>
            <a:pPr lvl="0">
              <a:defRPr sz="1800" u="none"/>
            </a:pPr>
            <a:r>
              <a:rPr sz="4200" u="sng"/>
              <a:t>Variational</a:t>
            </a:r>
          </a:p>
        </p:txBody>
      </p:sp>
      <p:pic>
        <p:nvPicPr>
          <p:cNvPr id="1362" name="droppedImage.pdf"/>
          <p:cNvPicPr/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1143000" y="4889500"/>
            <a:ext cx="723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3" name="droppedImage.pdf"/>
          <p:cNvPicPr/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4191000" y="4838700"/>
            <a:ext cx="9144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4" name="droppedImage.pdf"/>
          <p:cNvPicPr/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9245600" y="4838700"/>
            <a:ext cx="11684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5" name="Shape 1365"/>
          <p:cNvSpPr/>
          <p:nvPr/>
        </p:nvSpPr>
        <p:spPr>
          <a:xfrm>
            <a:off x="566073" y="6210300"/>
            <a:ext cx="168767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u="sng"/>
            </a:lvl1pPr>
          </a:lstStyle>
          <a:p>
            <a:pPr lvl="0">
              <a:defRPr sz="1800" u="none"/>
            </a:pPr>
            <a:r>
              <a:rPr sz="4200" u="sng"/>
              <a:t>Implicit</a:t>
            </a:r>
          </a:p>
        </p:txBody>
      </p:sp>
      <p:sp>
        <p:nvSpPr>
          <p:cNvPr id="1366" name="Shape 1366"/>
          <p:cNvSpPr/>
          <p:nvPr/>
        </p:nvSpPr>
        <p:spPr>
          <a:xfrm>
            <a:off x="229722" y="6851650"/>
            <a:ext cx="25654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step size</a:t>
            </a:r>
            <a:endParaRPr sz="4200"/>
          </a:p>
          <a:p>
            <a:pPr lvl="0">
              <a:defRPr sz="1800"/>
            </a:pPr>
            <a:r>
              <a:rPr sz="4200"/>
              <a:t>dependent</a:t>
            </a:r>
          </a:p>
        </p:txBody>
      </p:sp>
      <p:sp>
        <p:nvSpPr>
          <p:cNvPr id="1367" name="Shape 1367"/>
          <p:cNvSpPr/>
          <p:nvPr/>
        </p:nvSpPr>
        <p:spPr>
          <a:xfrm>
            <a:off x="228600" y="2654300"/>
            <a:ext cx="28448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step size</a:t>
            </a:r>
            <a:endParaRPr sz="4200"/>
          </a:p>
          <a:p>
            <a:pPr lvl="0">
              <a:defRPr sz="1800"/>
            </a:pPr>
            <a:r>
              <a:rPr sz="4200"/>
              <a:t>independent</a:t>
            </a:r>
          </a:p>
        </p:txBody>
      </p:sp>
      <p:sp>
        <p:nvSpPr>
          <p:cNvPr id="1368" name="Shape 1368"/>
          <p:cNvSpPr/>
          <p:nvPr/>
        </p:nvSpPr>
        <p:spPr>
          <a:xfrm>
            <a:off x="1968500" y="1136650"/>
            <a:ext cx="9067800" cy="74676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</p:txBody>
      </p:sp>
      <p:sp>
        <p:nvSpPr>
          <p:cNvPr id="1369" name="Shape 1369"/>
          <p:cNvSpPr/>
          <p:nvPr/>
        </p:nvSpPr>
        <p:spPr>
          <a:xfrm>
            <a:off x="2651410" y="1403350"/>
            <a:ext cx="7702055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Forced Variational Integrators</a:t>
            </a:r>
          </a:p>
        </p:txBody>
      </p:sp>
      <p:sp>
        <p:nvSpPr>
          <p:cNvPr id="1370" name="Shape 1370"/>
          <p:cNvSpPr/>
          <p:nvPr/>
        </p:nvSpPr>
        <p:spPr>
          <a:xfrm>
            <a:off x="4495800" y="3251200"/>
            <a:ext cx="40005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good energy behavior</a:t>
            </a:r>
          </a:p>
        </p:txBody>
      </p:sp>
      <p:sp>
        <p:nvSpPr>
          <p:cNvPr id="1371" name="Shape 1371"/>
          <p:cNvSpPr/>
          <p:nvPr/>
        </p:nvSpPr>
        <p:spPr>
          <a:xfrm>
            <a:off x="5080000" y="2324100"/>
            <a:ext cx="28448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cheap</a:t>
            </a:r>
          </a:p>
        </p:txBody>
      </p:sp>
      <p:sp>
        <p:nvSpPr>
          <p:cNvPr id="1372" name="Shape 1372"/>
          <p:cNvSpPr/>
          <p:nvPr/>
        </p:nvSpPr>
        <p:spPr>
          <a:xfrm>
            <a:off x="2362200" y="4889500"/>
            <a:ext cx="82677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behavior independent of step size (in stable region)  </a:t>
            </a:r>
          </a:p>
        </p:txBody>
      </p:sp>
      <p:sp>
        <p:nvSpPr>
          <p:cNvPr id="1373" name="Shape 1373"/>
          <p:cNvSpPr/>
          <p:nvPr/>
        </p:nvSpPr>
        <p:spPr>
          <a:xfrm>
            <a:off x="2362200" y="6667500"/>
            <a:ext cx="82677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Essential for rough previews often done in Computer Graphics</a:t>
            </a:r>
          </a:p>
        </p:txBody>
      </p:sp>
      <p:sp>
        <p:nvSpPr>
          <p:cNvPr id="1374" name="Shape 137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Shape 1376"/>
          <p:cNvSpPr/>
          <p:nvPr/>
        </p:nvSpPr>
        <p:spPr>
          <a:xfrm>
            <a:off x="2502941" y="419100"/>
            <a:ext cx="798846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Higher Order Variational Integrators</a:t>
            </a:r>
          </a:p>
        </p:txBody>
      </p:sp>
      <p:grpSp>
        <p:nvGrpSpPr>
          <p:cNvPr id="1379" name="Group 1379"/>
          <p:cNvGrpSpPr/>
          <p:nvPr/>
        </p:nvGrpSpPr>
        <p:grpSpPr>
          <a:xfrm>
            <a:off x="4711700" y="1739900"/>
            <a:ext cx="3810000" cy="3155950"/>
            <a:chOff x="0" y="0"/>
            <a:chExt cx="3810000" cy="3155950"/>
          </a:xfrm>
        </p:grpSpPr>
        <p:pic>
          <p:nvPicPr>
            <p:cNvPr id="1377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78" name="Shape 1378"/>
            <p:cNvSpPr/>
            <p:nvPr/>
          </p:nvSpPr>
          <p:spPr>
            <a:xfrm>
              <a:off x="751588" y="2495550"/>
              <a:ext cx="2296369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rectangular</a:t>
              </a:r>
            </a:p>
          </p:txBody>
        </p:sp>
      </p:grpSp>
      <p:sp>
        <p:nvSpPr>
          <p:cNvPr id="1380" name="Shape 1380"/>
          <p:cNvSpPr/>
          <p:nvPr/>
        </p:nvSpPr>
        <p:spPr>
          <a:xfrm>
            <a:off x="9216045" y="2368550"/>
            <a:ext cx="31750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zeroth order quadrature</a:t>
            </a:r>
          </a:p>
        </p:txBody>
      </p:sp>
      <p:sp>
        <p:nvSpPr>
          <p:cNvPr id="1381" name="Shape 1381"/>
          <p:cNvSpPr/>
          <p:nvPr/>
        </p:nvSpPr>
        <p:spPr>
          <a:xfrm>
            <a:off x="2515951" y="5092700"/>
            <a:ext cx="797075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yields first order integration scheme</a:t>
            </a:r>
          </a:p>
        </p:txBody>
      </p:sp>
      <p:sp>
        <p:nvSpPr>
          <p:cNvPr id="1382" name="Shape 1382"/>
          <p:cNvSpPr/>
          <p:nvPr/>
        </p:nvSpPr>
        <p:spPr>
          <a:xfrm>
            <a:off x="360343" y="1295400"/>
            <a:ext cx="150405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Recall:</a:t>
            </a:r>
          </a:p>
        </p:txBody>
      </p:sp>
      <p:grpSp>
        <p:nvGrpSpPr>
          <p:cNvPr id="1385" name="Group 1385"/>
          <p:cNvGrpSpPr/>
          <p:nvPr/>
        </p:nvGrpSpPr>
        <p:grpSpPr>
          <a:xfrm>
            <a:off x="838200" y="2057400"/>
            <a:ext cx="3175000" cy="1964532"/>
            <a:chOff x="0" y="0"/>
            <a:chExt cx="3175000" cy="1964531"/>
          </a:xfrm>
        </p:grpSpPr>
        <p:pic>
          <p:nvPicPr>
            <p:cNvPr id="1383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4" name="Shape 1384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forward</a:t>
              </a:r>
            </a:p>
          </p:txBody>
        </p:sp>
      </p:grpSp>
      <p:grpSp>
        <p:nvGrpSpPr>
          <p:cNvPr id="1391" name="Group 1391"/>
          <p:cNvGrpSpPr/>
          <p:nvPr/>
        </p:nvGrpSpPr>
        <p:grpSpPr>
          <a:xfrm>
            <a:off x="3352800" y="6223000"/>
            <a:ext cx="7787655" cy="2787650"/>
            <a:chOff x="0" y="0"/>
            <a:chExt cx="7787654" cy="2787650"/>
          </a:xfrm>
        </p:grpSpPr>
        <p:sp>
          <p:nvSpPr>
            <p:cNvPr id="1386" name="Shape 1386"/>
            <p:cNvSpPr/>
            <p:nvPr/>
          </p:nvSpPr>
          <p:spPr>
            <a:xfrm>
              <a:off x="2568550" y="990599"/>
              <a:ext cx="5219105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order quadrature yields</a:t>
              </a:r>
            </a:p>
          </p:txBody>
        </p:sp>
        <p:pic>
          <p:nvPicPr>
            <p:cNvPr id="1387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23900" y="1066800"/>
              <a:ext cx="7620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8" name="Shape 1388"/>
            <p:cNvSpPr/>
            <p:nvPr/>
          </p:nvSpPr>
          <p:spPr>
            <a:xfrm>
              <a:off x="1815200" y="0"/>
              <a:ext cx="2655504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Generically:</a:t>
              </a:r>
            </a:p>
          </p:txBody>
        </p:sp>
        <p:pic>
          <p:nvPicPr>
            <p:cNvPr id="1389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082800"/>
              <a:ext cx="2209800" cy="698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0" name="Shape 1390"/>
            <p:cNvSpPr/>
            <p:nvPr/>
          </p:nvSpPr>
          <p:spPr>
            <a:xfrm>
              <a:off x="3349097" y="2063750"/>
              <a:ext cx="3665006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4200"/>
                <a:t>order integrator</a:t>
              </a:r>
            </a:p>
          </p:txBody>
        </p:sp>
      </p:grpSp>
      <p:sp>
        <p:nvSpPr>
          <p:cNvPr id="1392" name="Shape 13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1" grpId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Shape 1394"/>
          <p:cNvSpPr/>
          <p:nvPr/>
        </p:nvSpPr>
        <p:spPr>
          <a:xfrm>
            <a:off x="2502941" y="419100"/>
            <a:ext cx="798846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Higher Order Variational Integrators</a:t>
            </a:r>
          </a:p>
        </p:txBody>
      </p:sp>
      <p:grpSp>
        <p:nvGrpSpPr>
          <p:cNvPr id="1397" name="Group 1397"/>
          <p:cNvGrpSpPr/>
          <p:nvPr/>
        </p:nvGrpSpPr>
        <p:grpSpPr>
          <a:xfrm>
            <a:off x="4711700" y="1739900"/>
            <a:ext cx="3810000" cy="3155950"/>
            <a:chOff x="0" y="0"/>
            <a:chExt cx="3810000" cy="3155950"/>
          </a:xfrm>
        </p:grpSpPr>
        <p:pic>
          <p:nvPicPr>
            <p:cNvPr id="1395" name="droppedImage.pdf"/>
            <p:cNvPicPr/>
            <p:nvPr/>
          </p:nvPicPr>
          <p:blipFill>
            <a:blip r:embed="rId2">
              <a:alphaModFix amt="50000"/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6" name="Shape 1396"/>
            <p:cNvSpPr/>
            <p:nvPr/>
          </p:nvSpPr>
          <p:spPr>
            <a:xfrm>
              <a:off x="751588" y="2495550"/>
              <a:ext cx="2296369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rectangular</a:t>
              </a:r>
            </a:p>
          </p:txBody>
        </p:sp>
      </p:grpSp>
      <p:sp>
        <p:nvSpPr>
          <p:cNvPr id="1398" name="Shape 1398"/>
          <p:cNvSpPr/>
          <p:nvPr/>
        </p:nvSpPr>
        <p:spPr>
          <a:xfrm>
            <a:off x="9216045" y="2368550"/>
            <a:ext cx="31750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zeroth order quadrature</a:t>
            </a:r>
          </a:p>
        </p:txBody>
      </p:sp>
      <p:sp>
        <p:nvSpPr>
          <p:cNvPr id="1399" name="Shape 1399"/>
          <p:cNvSpPr/>
          <p:nvPr/>
        </p:nvSpPr>
        <p:spPr>
          <a:xfrm>
            <a:off x="2515951" y="5092700"/>
            <a:ext cx="797075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yields first order integration scheme</a:t>
            </a:r>
          </a:p>
        </p:txBody>
      </p:sp>
      <p:sp>
        <p:nvSpPr>
          <p:cNvPr id="1400" name="Shape 1400"/>
          <p:cNvSpPr/>
          <p:nvPr/>
        </p:nvSpPr>
        <p:spPr>
          <a:xfrm>
            <a:off x="360343" y="1295400"/>
            <a:ext cx="150405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Recall:</a:t>
            </a:r>
          </a:p>
        </p:txBody>
      </p:sp>
      <p:grpSp>
        <p:nvGrpSpPr>
          <p:cNvPr id="1403" name="Group 1403"/>
          <p:cNvGrpSpPr/>
          <p:nvPr/>
        </p:nvGrpSpPr>
        <p:grpSpPr>
          <a:xfrm>
            <a:off x="838200" y="2057400"/>
            <a:ext cx="3175000" cy="1964532"/>
            <a:chOff x="0" y="0"/>
            <a:chExt cx="3175000" cy="1964531"/>
          </a:xfrm>
        </p:grpSpPr>
        <p:pic>
          <p:nvPicPr>
            <p:cNvPr id="1401" name="droppedImage.pdf"/>
            <p:cNvPicPr/>
            <p:nvPr/>
          </p:nvPicPr>
          <p:blipFill>
            <a:blip r:embed="rId3">
              <a:alphaModFix amt="50000"/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02" name="Shape 1402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forward</a:t>
              </a:r>
            </a:p>
          </p:txBody>
        </p:sp>
      </p:grpSp>
      <p:sp>
        <p:nvSpPr>
          <p:cNvPr id="1404" name="Shape 1404"/>
          <p:cNvSpPr/>
          <p:nvPr/>
        </p:nvSpPr>
        <p:spPr>
          <a:xfrm>
            <a:off x="5921350" y="7213599"/>
            <a:ext cx="521910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order quadrature yields</a:t>
            </a:r>
          </a:p>
        </p:txBody>
      </p:sp>
      <p:pic>
        <p:nvPicPr>
          <p:cNvPr id="1405" name="droppedImage.pdf"/>
          <p:cNvPicPr/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4076700" y="7289800"/>
            <a:ext cx="762000" cy="58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6" name="Shape 1406"/>
          <p:cNvSpPr/>
          <p:nvPr/>
        </p:nvSpPr>
        <p:spPr>
          <a:xfrm>
            <a:off x="5168000" y="6223000"/>
            <a:ext cx="265550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Generically:</a:t>
            </a:r>
          </a:p>
        </p:txBody>
      </p:sp>
      <p:pic>
        <p:nvPicPr>
          <p:cNvPr id="1407" name="droppedImage.pdf"/>
          <p:cNvPicPr/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3352800" y="8305800"/>
            <a:ext cx="2209800" cy="698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8" name="Shape 1408"/>
          <p:cNvSpPr/>
          <p:nvPr/>
        </p:nvSpPr>
        <p:spPr>
          <a:xfrm>
            <a:off x="6701897" y="8286750"/>
            <a:ext cx="366500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order integrator</a:t>
            </a:r>
          </a:p>
        </p:txBody>
      </p:sp>
      <p:sp>
        <p:nvSpPr>
          <p:cNvPr id="1409" name="Shape 140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410" name="Shape 1410"/>
          <p:cNvSpPr/>
          <p:nvPr/>
        </p:nvSpPr>
        <p:spPr>
          <a:xfrm>
            <a:off x="1968500" y="2609850"/>
            <a:ext cx="9067800" cy="45212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  <a:p>
            <a:pPr lvl="0">
              <a:defRPr sz="1800"/>
            </a:pPr>
            <a:endParaRPr sz="5000"/>
          </a:p>
        </p:txBody>
      </p:sp>
      <p:sp>
        <p:nvSpPr>
          <p:cNvPr id="1411" name="Shape 1411"/>
          <p:cNvSpPr/>
          <p:nvPr/>
        </p:nvSpPr>
        <p:spPr>
          <a:xfrm>
            <a:off x="5286350" y="4711699"/>
            <a:ext cx="521910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order quadrature yields</a:t>
            </a:r>
          </a:p>
        </p:txBody>
      </p:sp>
      <p:pic>
        <p:nvPicPr>
          <p:cNvPr id="1412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1700" y="4787900"/>
            <a:ext cx="762000" cy="58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3" name="Shape 1413"/>
          <p:cNvSpPr/>
          <p:nvPr/>
        </p:nvSpPr>
        <p:spPr>
          <a:xfrm>
            <a:off x="4124616" y="2813050"/>
            <a:ext cx="5072473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Variational Integrators</a:t>
            </a:r>
            <a:endParaRPr sz="4200"/>
          </a:p>
          <a:p>
            <a:pPr lvl="0">
              <a:defRPr sz="1800"/>
            </a:pPr>
            <a:r>
              <a:rPr sz="4200"/>
              <a:t>exist of all orders</a:t>
            </a:r>
          </a:p>
        </p:txBody>
      </p:sp>
      <p:pic>
        <p:nvPicPr>
          <p:cNvPr id="1414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7800" y="5803900"/>
            <a:ext cx="2209800" cy="698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5" name="Shape 1415"/>
          <p:cNvSpPr/>
          <p:nvPr/>
        </p:nvSpPr>
        <p:spPr>
          <a:xfrm>
            <a:off x="6066897" y="5784850"/>
            <a:ext cx="366500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order integrator</a:t>
            </a:r>
          </a:p>
        </p:txBody>
      </p:sp>
    </p:spTree>
  </p:cSld>
  <p:clrMapOvr>
    <a:masterClrMapping/>
  </p:clrMapOvr>
  <p:transition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Shape 1417"/>
          <p:cNvSpPr/>
          <p:nvPr/>
        </p:nvSpPr>
        <p:spPr>
          <a:xfrm>
            <a:off x="2006786" y="419100"/>
            <a:ext cx="898077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Some Well Known Variational Integrators</a:t>
            </a:r>
          </a:p>
        </p:txBody>
      </p:sp>
      <p:sp>
        <p:nvSpPr>
          <p:cNvPr id="1418" name="Shape 14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419" name="Shape 1419"/>
          <p:cNvSpPr/>
          <p:nvPr/>
        </p:nvSpPr>
        <p:spPr>
          <a:xfrm>
            <a:off x="4523897" y="1422400"/>
            <a:ext cx="394655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(of second order)</a:t>
            </a:r>
          </a:p>
        </p:txBody>
      </p:sp>
      <p:grpSp>
        <p:nvGrpSpPr>
          <p:cNvPr id="1422" name="Group 1422"/>
          <p:cNvGrpSpPr/>
          <p:nvPr/>
        </p:nvGrpSpPr>
        <p:grpSpPr>
          <a:xfrm>
            <a:off x="7772400" y="2425700"/>
            <a:ext cx="3810000" cy="3155950"/>
            <a:chOff x="0" y="0"/>
            <a:chExt cx="3810000" cy="3155950"/>
          </a:xfrm>
        </p:grpSpPr>
        <p:pic>
          <p:nvPicPr>
            <p:cNvPr id="1420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1" name="Shape 1421"/>
            <p:cNvSpPr/>
            <p:nvPr/>
          </p:nvSpPr>
          <p:spPr>
            <a:xfrm>
              <a:off x="918449" y="2495550"/>
              <a:ext cx="1959162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trapezoid</a:t>
              </a:r>
            </a:p>
          </p:txBody>
        </p:sp>
      </p:grpSp>
      <p:grpSp>
        <p:nvGrpSpPr>
          <p:cNvPr id="1425" name="Group 1425"/>
          <p:cNvGrpSpPr/>
          <p:nvPr/>
        </p:nvGrpSpPr>
        <p:grpSpPr>
          <a:xfrm>
            <a:off x="1752600" y="2667000"/>
            <a:ext cx="3175000" cy="1964532"/>
            <a:chOff x="0" y="0"/>
            <a:chExt cx="3175000" cy="1964531"/>
          </a:xfrm>
        </p:grpSpPr>
        <p:pic>
          <p:nvPicPr>
            <p:cNvPr id="1423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4" name="Shape 1424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forward</a:t>
              </a:r>
            </a:p>
          </p:txBody>
        </p:sp>
      </p:grpSp>
      <p:sp>
        <p:nvSpPr>
          <p:cNvPr id="1426" name="Shape 1426"/>
          <p:cNvSpPr/>
          <p:nvPr/>
        </p:nvSpPr>
        <p:spPr>
          <a:xfrm>
            <a:off x="234658" y="2273300"/>
            <a:ext cx="106962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Use:</a:t>
            </a:r>
          </a:p>
        </p:txBody>
      </p:sp>
      <p:sp>
        <p:nvSpPr>
          <p:cNvPr id="1427" name="Shape 1427"/>
          <p:cNvSpPr/>
          <p:nvPr/>
        </p:nvSpPr>
        <p:spPr>
          <a:xfrm>
            <a:off x="183412" y="6553200"/>
            <a:ext cx="169340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Derive:</a:t>
            </a:r>
          </a:p>
        </p:txBody>
      </p:sp>
      <p:sp>
        <p:nvSpPr>
          <p:cNvPr id="1428" name="Shape 1428"/>
          <p:cNvSpPr/>
          <p:nvPr/>
        </p:nvSpPr>
        <p:spPr>
          <a:xfrm>
            <a:off x="3077145" y="6578600"/>
            <a:ext cx="516571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Störmer-Verlet Method</a:t>
            </a:r>
          </a:p>
        </p:txBody>
      </p:sp>
    </p:spTree>
  </p:cSld>
  <p:clrMapOvr>
    <a:masterClrMapping/>
  </p:clrMapOvr>
  <p:transition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/>
          <p:nvPr/>
        </p:nvSpPr>
        <p:spPr>
          <a:xfrm>
            <a:off x="2006786" y="419100"/>
            <a:ext cx="898077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Some Well Known Variational Integrators</a:t>
            </a:r>
          </a:p>
        </p:txBody>
      </p:sp>
      <p:sp>
        <p:nvSpPr>
          <p:cNvPr id="1431" name="Shape 14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432" name="Shape 1432"/>
          <p:cNvSpPr/>
          <p:nvPr/>
        </p:nvSpPr>
        <p:spPr>
          <a:xfrm>
            <a:off x="4523897" y="1422400"/>
            <a:ext cx="394655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(of second order)</a:t>
            </a:r>
          </a:p>
        </p:txBody>
      </p:sp>
      <p:grpSp>
        <p:nvGrpSpPr>
          <p:cNvPr id="1435" name="Group 1435"/>
          <p:cNvGrpSpPr/>
          <p:nvPr/>
        </p:nvGrpSpPr>
        <p:grpSpPr>
          <a:xfrm>
            <a:off x="1752600" y="2667000"/>
            <a:ext cx="3175000" cy="1964532"/>
            <a:chOff x="0" y="0"/>
            <a:chExt cx="3175000" cy="1964531"/>
          </a:xfrm>
        </p:grpSpPr>
        <p:pic>
          <p:nvPicPr>
            <p:cNvPr id="1433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175000" cy="1964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4" name="Shape 1434"/>
            <p:cNvSpPr/>
            <p:nvPr/>
          </p:nvSpPr>
          <p:spPr>
            <a:xfrm>
              <a:off x="1062235" y="1193800"/>
              <a:ext cx="1670498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forward</a:t>
              </a:r>
            </a:p>
          </p:txBody>
        </p:sp>
      </p:grpSp>
      <p:sp>
        <p:nvSpPr>
          <p:cNvPr id="1436" name="Shape 1436"/>
          <p:cNvSpPr/>
          <p:nvPr/>
        </p:nvSpPr>
        <p:spPr>
          <a:xfrm>
            <a:off x="234658" y="2273300"/>
            <a:ext cx="106962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Use:</a:t>
            </a:r>
          </a:p>
        </p:txBody>
      </p:sp>
      <p:grpSp>
        <p:nvGrpSpPr>
          <p:cNvPr id="1439" name="Group 1439"/>
          <p:cNvGrpSpPr/>
          <p:nvPr/>
        </p:nvGrpSpPr>
        <p:grpSpPr>
          <a:xfrm>
            <a:off x="7772400" y="2425700"/>
            <a:ext cx="3810000" cy="3155950"/>
            <a:chOff x="0" y="0"/>
            <a:chExt cx="3810000" cy="3155950"/>
          </a:xfrm>
        </p:grpSpPr>
        <p:pic>
          <p:nvPicPr>
            <p:cNvPr id="1437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10000" cy="236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8" name="Shape 1438"/>
            <p:cNvSpPr/>
            <p:nvPr/>
          </p:nvSpPr>
          <p:spPr>
            <a:xfrm>
              <a:off x="971233" y="2495550"/>
              <a:ext cx="1853594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 lvl="0">
                <a:defRPr sz="1800"/>
              </a:pPr>
              <a:r>
                <a:rPr sz="3800"/>
                <a:t>midpoint</a:t>
              </a:r>
            </a:p>
          </p:txBody>
        </p:sp>
      </p:grpSp>
      <p:sp>
        <p:nvSpPr>
          <p:cNvPr id="1440" name="Shape 1440"/>
          <p:cNvSpPr/>
          <p:nvPr/>
        </p:nvSpPr>
        <p:spPr>
          <a:xfrm>
            <a:off x="183412" y="6553200"/>
            <a:ext cx="169340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Derive:</a:t>
            </a:r>
          </a:p>
        </p:txBody>
      </p:sp>
      <p:sp>
        <p:nvSpPr>
          <p:cNvPr id="1441" name="Shape 1441"/>
          <p:cNvSpPr/>
          <p:nvPr/>
        </p:nvSpPr>
        <p:spPr>
          <a:xfrm>
            <a:off x="2862926" y="6553200"/>
            <a:ext cx="559415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Implicit Midpoint Method</a:t>
            </a:r>
          </a:p>
        </p:txBody>
      </p:sp>
      <p:sp>
        <p:nvSpPr>
          <p:cNvPr id="1442" name="Shape 1442"/>
          <p:cNvSpPr/>
          <p:nvPr/>
        </p:nvSpPr>
        <p:spPr>
          <a:xfrm>
            <a:off x="1442522" y="7899400"/>
            <a:ext cx="101093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(algebraic miracle, zeroth yields second order)</a:t>
            </a:r>
          </a:p>
        </p:txBody>
      </p:sp>
    </p:spTree>
  </p:cSld>
  <p:clrMapOvr>
    <a:masterClrMapping/>
  </p:clrMapOvr>
  <p:transition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Shape 14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445" name="week2.pdf.pdf"/>
          <p:cNvPicPr/>
          <p:nvPr/>
        </p:nvPicPr>
        <p:blipFill>
          <a:blip r:embed="rId2">
            <a:extLst/>
          </a:blip>
          <a:srcRect l="25490" t="15025" r="23529" b="54166"/>
          <a:stretch>
            <a:fillRect/>
          </a:stretch>
        </p:blipFill>
        <p:spPr>
          <a:xfrm>
            <a:off x="1460500" y="939799"/>
            <a:ext cx="10068394" cy="787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6" name="Shape 1446"/>
          <p:cNvSpPr/>
          <p:nvPr/>
        </p:nvSpPr>
        <p:spPr>
          <a:xfrm>
            <a:off x="2001973" y="8655050"/>
            <a:ext cx="8787198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Image from Hairer, Lubich, and Wanner 2006</a:t>
            </a:r>
          </a:p>
        </p:txBody>
      </p:sp>
      <p:sp>
        <p:nvSpPr>
          <p:cNvPr id="1447" name="Shape 1447"/>
          <p:cNvSpPr/>
          <p:nvPr/>
        </p:nvSpPr>
        <p:spPr>
          <a:xfrm>
            <a:off x="914201" y="419100"/>
            <a:ext cx="1116594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Comparison of First and Second Order Integrators</a:t>
            </a:r>
          </a:p>
        </p:txBody>
      </p:sp>
    </p:spTree>
  </p:cSld>
  <p:clrMapOvr>
    <a:masterClrMapping/>
  </p:clrMapOvr>
  <p:transition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Shape 1449"/>
          <p:cNvSpPr/>
          <p:nvPr/>
        </p:nvSpPr>
        <p:spPr>
          <a:xfrm>
            <a:off x="2290415" y="419100"/>
            <a:ext cx="841351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Summary:  Variational Time Integrators</a:t>
            </a:r>
          </a:p>
        </p:txBody>
      </p:sp>
      <p:sp>
        <p:nvSpPr>
          <p:cNvPr id="1450" name="Shape 145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451" name="Shape 1451"/>
          <p:cNvSpPr/>
          <p:nvPr/>
        </p:nvSpPr>
        <p:spPr>
          <a:xfrm>
            <a:off x="0" y="3740149"/>
            <a:ext cx="129921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No more difficult to implement</a:t>
            </a:r>
          </a:p>
        </p:txBody>
      </p:sp>
      <p:sp>
        <p:nvSpPr>
          <p:cNvPr id="1452" name="Shape 1452"/>
          <p:cNvSpPr/>
          <p:nvPr/>
        </p:nvSpPr>
        <p:spPr>
          <a:xfrm>
            <a:off x="0" y="4965699"/>
            <a:ext cx="129921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... but have many advantages ...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