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handoutMasterIdLst>
    <p:handoutMasterId r:id="rId93"/>
  </p:handoutMasterIdLst>
  <p:sldIdLst>
    <p:sldId id="348" r:id="rId2"/>
    <p:sldId id="256" r:id="rId3"/>
    <p:sldId id="257" r:id="rId4"/>
    <p:sldId id="362" r:id="rId5"/>
    <p:sldId id="378" r:id="rId6"/>
    <p:sldId id="263" r:id="rId7"/>
    <p:sldId id="338" r:id="rId8"/>
    <p:sldId id="295" r:id="rId9"/>
    <p:sldId id="373" r:id="rId10"/>
    <p:sldId id="347" r:id="rId11"/>
    <p:sldId id="328" r:id="rId12"/>
    <p:sldId id="272" r:id="rId13"/>
    <p:sldId id="273" r:id="rId14"/>
    <p:sldId id="343" r:id="rId15"/>
    <p:sldId id="274" r:id="rId16"/>
    <p:sldId id="282" r:id="rId17"/>
    <p:sldId id="283" r:id="rId18"/>
    <p:sldId id="339" r:id="rId19"/>
    <p:sldId id="275" r:id="rId20"/>
    <p:sldId id="277" r:id="rId21"/>
    <p:sldId id="367" r:id="rId22"/>
    <p:sldId id="344" r:id="rId23"/>
    <p:sldId id="260" r:id="rId24"/>
    <p:sldId id="266" r:id="rId25"/>
    <p:sldId id="304" r:id="rId26"/>
    <p:sldId id="276" r:id="rId27"/>
    <p:sldId id="279" r:id="rId28"/>
    <p:sldId id="296" r:id="rId29"/>
    <p:sldId id="330" r:id="rId30"/>
    <p:sldId id="341" r:id="rId31"/>
    <p:sldId id="291" r:id="rId32"/>
    <p:sldId id="375" r:id="rId33"/>
    <p:sldId id="376" r:id="rId34"/>
    <p:sldId id="306" r:id="rId35"/>
    <p:sldId id="346" r:id="rId36"/>
    <p:sldId id="285" r:id="rId37"/>
    <p:sldId id="286" r:id="rId38"/>
    <p:sldId id="358" r:id="rId39"/>
    <p:sldId id="370" r:id="rId40"/>
    <p:sldId id="345" r:id="rId41"/>
    <p:sldId id="340" r:id="rId42"/>
    <p:sldId id="368" r:id="rId43"/>
    <p:sldId id="309" r:id="rId44"/>
    <p:sldId id="363" r:id="rId45"/>
    <p:sldId id="371" r:id="rId46"/>
    <p:sldId id="305" r:id="rId47"/>
    <p:sldId id="288" r:id="rId48"/>
    <p:sldId id="289" r:id="rId49"/>
    <p:sldId id="350" r:id="rId50"/>
    <p:sldId id="315" r:id="rId51"/>
    <p:sldId id="312" r:id="rId52"/>
    <p:sldId id="313" r:id="rId53"/>
    <p:sldId id="352" r:id="rId54"/>
    <p:sldId id="361" r:id="rId55"/>
    <p:sldId id="299" r:id="rId56"/>
    <p:sldId id="300" r:id="rId57"/>
    <p:sldId id="360" r:id="rId58"/>
    <p:sldId id="379" r:id="rId59"/>
    <p:sldId id="374" r:id="rId60"/>
    <p:sldId id="284" r:id="rId61"/>
    <p:sldId id="311" r:id="rId62"/>
    <p:sldId id="287" r:id="rId63"/>
    <p:sldId id="292" r:id="rId64"/>
    <p:sldId id="342" r:id="rId65"/>
    <p:sldId id="333" r:id="rId66"/>
    <p:sldId id="335" r:id="rId67"/>
    <p:sldId id="336" r:id="rId68"/>
    <p:sldId id="353" r:id="rId69"/>
    <p:sldId id="349" r:id="rId70"/>
    <p:sldId id="332" r:id="rId71"/>
    <p:sldId id="298" r:id="rId72"/>
    <p:sldId id="331" r:id="rId73"/>
    <p:sldId id="302" r:id="rId74"/>
    <p:sldId id="364" r:id="rId75"/>
    <p:sldId id="354" r:id="rId76"/>
    <p:sldId id="356" r:id="rId77"/>
    <p:sldId id="357" r:id="rId78"/>
    <p:sldId id="377" r:id="rId79"/>
    <p:sldId id="355" r:id="rId80"/>
    <p:sldId id="271" r:id="rId81"/>
    <p:sldId id="329" r:id="rId82"/>
    <p:sldId id="317" r:id="rId83"/>
    <p:sldId id="308" r:id="rId84"/>
    <p:sldId id="307" r:id="rId85"/>
    <p:sldId id="318" r:id="rId86"/>
    <p:sldId id="359" r:id="rId87"/>
    <p:sldId id="366" r:id="rId88"/>
    <p:sldId id="365" r:id="rId89"/>
    <p:sldId id="369" r:id="rId90"/>
    <p:sldId id="372" r:id="rId9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570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7386"/>
    </p:cViewPr>
  </p:sorter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93135EB-2BFE-46A1-AA08-B5D6B462DE5C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  <p:sp>
        <p:nvSpPr>
          <p:cNvPr id="9" name="Kopfzeilenplatzhalt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err="1"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CH"/>
              <a:t>ZHaW</a:t>
            </a:r>
            <a:r>
              <a:rPr lang="de-CH"/>
              <a:t>  HSZ-T </a:t>
            </a:r>
            <a:r>
              <a:rPr lang="de-CH"/>
              <a:t>Arch</a:t>
            </a:r>
            <a:endParaRPr lang="de-CH"/>
          </a:p>
        </p:txBody>
      </p:sp>
      <p:sp>
        <p:nvSpPr>
          <p:cNvPr id="10" name="Datumsplatzhalter 9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B488F7A-252E-4FA0-80D7-5FB9C15BF842}" type="datetimeFigureOut">
              <a:rPr lang="de-CH"/>
              <a:pPr>
                <a:defRPr/>
              </a:pPr>
              <a:t>17.04.2012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87137DC-9E38-4A79-A511-6E7128852266}" type="datetimeFigureOut">
              <a:rPr lang="de-CH"/>
              <a:pPr>
                <a:defRPr/>
              </a:pPr>
              <a:t>17.04.2012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EE2CC55-E3F9-490A-B202-31E23E4E0562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F01AE3-7073-4619-9753-49E9173CB843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de-CH">
              <a:cs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smtClean="0"/>
              <a:t>Ärger mit der Zuordnung der regulären geometrischen Körper zu den Naturelementen durch Platon.</a:t>
            </a:r>
          </a:p>
          <a:p>
            <a:pPr>
              <a:spcBef>
                <a:spcPct val="0"/>
              </a:spcBef>
            </a:pPr>
            <a:r>
              <a:rPr lang="de-CH" smtClean="0"/>
              <a:t>Die Schönheit der Körper</a:t>
            </a:r>
          </a:p>
        </p:txBody>
      </p:sp>
      <p:sp>
        <p:nvSpPr>
          <p:cNvPr id="17411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43C13A-F89F-4C8A-A593-9E9186C44C63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de-CH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smtClean="0"/>
              <a:t>Dodekaeder ist kein Element. Die regulären geom. Körper sind «Zusammensetzungen».</a:t>
            </a:r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3D8C78-6640-41AB-ABE2-9818C257E85B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e-CH">
              <a:cs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FC3844-3F60-4574-8764-66EB86BD260C}" type="slidenum">
              <a:rPr lang="de-CH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de-CH">
              <a:latin typeface="Arial" charset="0"/>
              <a:cs typeface="Arial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219FF2-B16D-494B-9D02-92E300BEF272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de-CH">
              <a:cs typeface="Arial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smtClean="0"/>
              <a:t>Er beschäftigte sich intensiv mit Stabtragwerken, deren Knotenpunkte er als Schlauchverbindungen ausbildete. So entdeckte er die Beweglichkeit des kuboktaedrischen Stabtragwerkes, welches er Vectorequilibrium nannte.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5DD045-4F6A-4CD7-9824-D94F123DD689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de-CH">
              <a:cs typeface="Arial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smtClean="0"/>
              <a:t>Als eigentlich tragendes Fachwerk muss aber ein Tetraeder-Oktaeder Raumstruktur angewendet werden.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0E7FE3-52C9-4470-9854-9EE177F41987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de-CH">
              <a:cs typeface="Arial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b="1" smtClean="0"/>
              <a:t>Wie bringt man eine Ordnung in die Platonischen Körper und ihre Zwischenglieder? Gibt es überhaupt solche?</a:t>
            </a:r>
            <a:endParaRPr lang="de-CH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7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66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C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6507BE-AB48-4444-AB2F-C37A83AD1BE9}" type="slidenum">
              <a:rPr lang="de-CH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de-CH">
              <a:cs typeface="Arial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de-CH" smtClean="0"/>
              <a:t>Die regelmässigen Vielecke und die aus ihnen gewonnenen, </a:t>
            </a:r>
            <a:r>
              <a:rPr lang="de-CH" b="1" smtClean="0"/>
              <a:t>rechteckigen Proportionen</a:t>
            </a:r>
            <a:r>
              <a:rPr lang="de-CH" smtClean="0"/>
              <a:t>. Diagonalen, Schnittpunkte und Inhalte.</a:t>
            </a: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5A7E77-B7FF-4C03-BF82-CF79FDE74102}" type="slidenum">
              <a:rPr lang="de-CH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90</a:t>
            </a:fld>
            <a:endParaRPr lang="de-CH">
              <a:latin typeface="Arial" charset="0"/>
              <a:cs typeface="Arial" charset="0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C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4A4BF-2E32-41B3-B9C1-140971AA55B3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50C7-9648-4434-A90B-8B59DC55A68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DEBAA-1F2E-41C3-BA14-9C486EFA1BC9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3CAC-AAF3-479E-9A1F-D648CCA3322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6340B-0C8E-41D1-AC31-1F4A71EEAA73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F031F-05A9-448D-8318-984CBB88BE3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44562-2DC8-41C5-AD5C-F57A42327473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03365-9799-4890-AF58-8878512DD86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8D9F-0970-4F45-BC40-7F7705A702B0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F6058-FA09-4643-A69D-8A01D389B4C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6DAF5-4DCF-4FCD-A514-E55829CA5DE4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32C18-4D61-4408-99B6-75E9F8234FD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CF3D1-588A-4793-96DE-EE63DA8030B1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E5323-873A-45B4-83C4-D123712BEC0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BE0D8-CB64-4C5C-90AD-96B199759004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A639D-74DE-4B82-B465-6B705BF5E5D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90AA6-A207-461E-8283-3030415B4D83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64EBB-47B8-4D81-8D2F-8D07655B6E0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2D1A9-87BB-4A36-94F5-A6F0CA5DD6D1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10960-E8F7-4F01-B8C5-95B2523AF3D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04828-EC5B-4B7B-B786-5BAF9991C5E0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63DDB-063A-4EF4-8A71-D6A4D46CE36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AB2085-F2D8-43D5-84EF-A70F98471625}" type="datetimeFigureOut">
              <a:rPr lang="de-DE"/>
              <a:pPr>
                <a:defRPr/>
              </a:pPr>
              <a:t>17.04.2012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17C4F4-5C06-46C0-AEAF-6A8068A3E79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3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60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4.jpeg"/><Relationship Id="rId4" Type="http://schemas.openxmlformats.org/officeDocument/2006/relationships/image" Target="../media/image8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11" Type="http://schemas.openxmlformats.org/officeDocument/2006/relationships/image" Target="../media/image123.jpeg"/><Relationship Id="rId5" Type="http://schemas.openxmlformats.org/officeDocument/2006/relationships/image" Target="../media/image117.jpeg"/><Relationship Id="rId10" Type="http://schemas.openxmlformats.org/officeDocument/2006/relationships/image" Target="../media/image122.jpeg"/><Relationship Id="rId4" Type="http://schemas.openxmlformats.org/officeDocument/2006/relationships/image" Target="../media/image116.jpeg"/><Relationship Id="rId9" Type="http://schemas.openxmlformats.org/officeDocument/2006/relationships/image" Target="../media/image121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13" Type="http://schemas.openxmlformats.org/officeDocument/2006/relationships/image" Target="../media/image125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12" Type="http://schemas.openxmlformats.org/officeDocument/2006/relationships/image" Target="../media/image124.jpeg"/><Relationship Id="rId17" Type="http://schemas.openxmlformats.org/officeDocument/2006/relationships/image" Target="../media/image129.jpeg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11" Type="http://schemas.openxmlformats.org/officeDocument/2006/relationships/image" Target="../media/image123.jpeg"/><Relationship Id="rId5" Type="http://schemas.openxmlformats.org/officeDocument/2006/relationships/image" Target="../media/image117.jpeg"/><Relationship Id="rId15" Type="http://schemas.openxmlformats.org/officeDocument/2006/relationships/image" Target="../media/image127.jpeg"/><Relationship Id="rId10" Type="http://schemas.openxmlformats.org/officeDocument/2006/relationships/image" Target="../media/image122.jpeg"/><Relationship Id="rId4" Type="http://schemas.openxmlformats.org/officeDocument/2006/relationships/image" Target="../media/image116.jpeg"/><Relationship Id="rId9" Type="http://schemas.openxmlformats.org/officeDocument/2006/relationships/image" Target="../media/image121.jpeg"/><Relationship Id="rId14" Type="http://schemas.openxmlformats.org/officeDocument/2006/relationships/image" Target="../media/image12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13" Type="http://schemas.openxmlformats.org/officeDocument/2006/relationships/image" Target="../media/image140.jpeg"/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12" Type="http://schemas.openxmlformats.org/officeDocument/2006/relationships/image" Target="../media/image13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11" Type="http://schemas.openxmlformats.org/officeDocument/2006/relationships/image" Target="../media/image138.jpeg"/><Relationship Id="rId5" Type="http://schemas.openxmlformats.org/officeDocument/2006/relationships/image" Target="../media/image132.jpeg"/><Relationship Id="rId10" Type="http://schemas.openxmlformats.org/officeDocument/2006/relationships/image" Target="../media/image137.jpeg"/><Relationship Id="rId4" Type="http://schemas.openxmlformats.org/officeDocument/2006/relationships/image" Target="../media/image131.jpeg"/><Relationship Id="rId9" Type="http://schemas.openxmlformats.org/officeDocument/2006/relationships/image" Target="../media/image136.jpeg"/><Relationship Id="rId14" Type="http://schemas.openxmlformats.org/officeDocument/2006/relationships/image" Target="../media/image14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jpeg"/><Relationship Id="rId3" Type="http://schemas.openxmlformats.org/officeDocument/2006/relationships/image" Target="../media/image157.jpeg"/><Relationship Id="rId7" Type="http://schemas.openxmlformats.org/officeDocument/2006/relationships/image" Target="../media/image16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5.jpeg"/><Relationship Id="rId4" Type="http://schemas.openxmlformats.org/officeDocument/2006/relationships/image" Target="../media/image17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jpeg"/><Relationship Id="rId13" Type="http://schemas.openxmlformats.org/officeDocument/2006/relationships/image" Target="../media/image192.jpeg"/><Relationship Id="rId18" Type="http://schemas.openxmlformats.org/officeDocument/2006/relationships/image" Target="../media/image197.jpeg"/><Relationship Id="rId3" Type="http://schemas.openxmlformats.org/officeDocument/2006/relationships/image" Target="../media/image182.jpeg"/><Relationship Id="rId21" Type="http://schemas.openxmlformats.org/officeDocument/2006/relationships/image" Target="../media/image200.jpeg"/><Relationship Id="rId7" Type="http://schemas.openxmlformats.org/officeDocument/2006/relationships/image" Target="../media/image186.jpeg"/><Relationship Id="rId12" Type="http://schemas.openxmlformats.org/officeDocument/2006/relationships/image" Target="../media/image191.jpeg"/><Relationship Id="rId17" Type="http://schemas.openxmlformats.org/officeDocument/2006/relationships/image" Target="../media/image196.jpeg"/><Relationship Id="rId2" Type="http://schemas.openxmlformats.org/officeDocument/2006/relationships/notesSlide" Target="../notesSlides/notesSlide81.xml"/><Relationship Id="rId16" Type="http://schemas.openxmlformats.org/officeDocument/2006/relationships/image" Target="../media/image195.jpeg"/><Relationship Id="rId20" Type="http://schemas.openxmlformats.org/officeDocument/2006/relationships/image" Target="../media/image1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jpeg"/><Relationship Id="rId11" Type="http://schemas.openxmlformats.org/officeDocument/2006/relationships/image" Target="../media/image190.jpeg"/><Relationship Id="rId24" Type="http://schemas.openxmlformats.org/officeDocument/2006/relationships/image" Target="../media/image203.jpeg"/><Relationship Id="rId5" Type="http://schemas.openxmlformats.org/officeDocument/2006/relationships/image" Target="../media/image184.jpeg"/><Relationship Id="rId15" Type="http://schemas.openxmlformats.org/officeDocument/2006/relationships/image" Target="../media/image194.jpeg"/><Relationship Id="rId23" Type="http://schemas.openxmlformats.org/officeDocument/2006/relationships/image" Target="../media/image202.jpeg"/><Relationship Id="rId10" Type="http://schemas.openxmlformats.org/officeDocument/2006/relationships/image" Target="../media/image189.jpeg"/><Relationship Id="rId19" Type="http://schemas.openxmlformats.org/officeDocument/2006/relationships/image" Target="../media/image198.jpeg"/><Relationship Id="rId4" Type="http://schemas.openxmlformats.org/officeDocument/2006/relationships/image" Target="../media/image183.jpeg"/><Relationship Id="rId9" Type="http://schemas.openxmlformats.org/officeDocument/2006/relationships/image" Target="../media/image188.jpeg"/><Relationship Id="rId14" Type="http://schemas.openxmlformats.org/officeDocument/2006/relationships/image" Target="../media/image193.jpeg"/><Relationship Id="rId22" Type="http://schemas.openxmlformats.org/officeDocument/2006/relationships/image" Target="../media/image201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82.jpeg"/><Relationship Id="rId7" Type="http://schemas.openxmlformats.org/officeDocument/2006/relationships/image" Target="../media/image186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jpeg"/><Relationship Id="rId5" Type="http://schemas.openxmlformats.org/officeDocument/2006/relationships/image" Target="../media/image184.jpeg"/><Relationship Id="rId4" Type="http://schemas.openxmlformats.org/officeDocument/2006/relationships/image" Target="../media/image183.jpeg"/><Relationship Id="rId9" Type="http://schemas.openxmlformats.org/officeDocument/2006/relationships/image" Target="../media/image4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jpeg"/><Relationship Id="rId13" Type="http://schemas.openxmlformats.org/officeDocument/2006/relationships/image" Target="../media/image217.jpeg"/><Relationship Id="rId3" Type="http://schemas.openxmlformats.org/officeDocument/2006/relationships/image" Target="../media/image207.jpeg"/><Relationship Id="rId7" Type="http://schemas.openxmlformats.org/officeDocument/2006/relationships/image" Target="../media/image211.jpeg"/><Relationship Id="rId12" Type="http://schemas.openxmlformats.org/officeDocument/2006/relationships/image" Target="../media/image216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jpeg"/><Relationship Id="rId11" Type="http://schemas.openxmlformats.org/officeDocument/2006/relationships/image" Target="../media/image215.jpeg"/><Relationship Id="rId5" Type="http://schemas.openxmlformats.org/officeDocument/2006/relationships/image" Target="../media/image209.jpeg"/><Relationship Id="rId10" Type="http://schemas.openxmlformats.org/officeDocument/2006/relationships/image" Target="../media/image214.jpeg"/><Relationship Id="rId4" Type="http://schemas.openxmlformats.org/officeDocument/2006/relationships/image" Target="../media/image208.jpeg"/><Relationship Id="rId9" Type="http://schemas.openxmlformats.org/officeDocument/2006/relationships/image" Target="../media/image213.jpeg"/><Relationship Id="rId14" Type="http://schemas.openxmlformats.org/officeDocument/2006/relationships/image" Target="../media/image21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7" Type="http://schemas.openxmlformats.org/officeDocument/2006/relationships/image" Target="../media/image223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2.jpeg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jpeg"/><Relationship Id="rId3" Type="http://schemas.openxmlformats.org/officeDocument/2006/relationships/image" Target="../media/image225.jpeg"/><Relationship Id="rId7" Type="http://schemas.openxmlformats.org/officeDocument/2006/relationships/image" Target="../media/image229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8.jpeg"/><Relationship Id="rId5" Type="http://schemas.openxmlformats.org/officeDocument/2006/relationships/image" Target="../media/image227.jpeg"/><Relationship Id="rId4" Type="http://schemas.openxmlformats.org/officeDocument/2006/relationships/image" Target="../media/image226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2.jpeg"/><Relationship Id="rId4" Type="http://schemas.openxmlformats.org/officeDocument/2006/relationships/image" Target="../media/image2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4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feld 3"/>
          <p:cNvSpPr txBox="1">
            <a:spLocks noChangeArrowheads="1"/>
          </p:cNvSpPr>
          <p:nvPr/>
        </p:nvSpPr>
        <p:spPr bwMode="auto">
          <a:xfrm>
            <a:off x="801688" y="2133600"/>
            <a:ext cx="73818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Platonische Körper</a:t>
            </a:r>
          </a:p>
          <a:p>
            <a:pPr algn="ctr"/>
            <a:r>
              <a:rPr lang="de-CH" sz="4000">
                <a:latin typeface="Calibri" pitchFamily="34" charset="0"/>
              </a:rPr>
              <a:t>und Umwelt</a:t>
            </a:r>
          </a:p>
          <a:p>
            <a:pPr algn="ctr"/>
            <a:r>
              <a:rPr lang="de-CH" sz="3200">
                <a:latin typeface="Calibri" pitchFamily="34" charset="0"/>
              </a:rPr>
              <a:t>Die Formen und Massverhältnisse der</a:t>
            </a:r>
          </a:p>
          <a:p>
            <a:pPr algn="ctr"/>
            <a:r>
              <a:rPr lang="de-CH" sz="3200">
                <a:latin typeface="Calibri" pitchFamily="34" charset="0"/>
              </a:rPr>
              <a:t>Platonischen Körper finden wir in der toten</a:t>
            </a:r>
          </a:p>
          <a:p>
            <a:pPr algn="ctr"/>
            <a:r>
              <a:rPr lang="de-CH" sz="3200">
                <a:latin typeface="Calibri" pitchFamily="34" charset="0"/>
              </a:rPr>
              <a:t>und der lebenden Natur, </a:t>
            </a:r>
          </a:p>
          <a:p>
            <a:pPr algn="ctr"/>
            <a:r>
              <a:rPr lang="de-CH" sz="3200">
                <a:latin typeface="Calibri" pitchFamily="34" charset="0"/>
              </a:rPr>
              <a:t>sowie in der Kultur und Technik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feld 1"/>
          <p:cNvSpPr txBox="1">
            <a:spLocks noChangeArrowheads="1"/>
          </p:cNvSpPr>
          <p:nvPr/>
        </p:nvSpPr>
        <p:spPr bwMode="auto">
          <a:xfrm>
            <a:off x="1258888" y="2927350"/>
            <a:ext cx="6530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Geometrische Körper als Stern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kumente und Einstellungen\Ueli Wittorf\Eigene Dateien\Eigene Bilder\ZHW Depot\Dode-Stern 1.jpg"/>
          <p:cNvPicPr>
            <a:picLocks noChangeAspect="1" noChangeArrowheads="1"/>
          </p:cNvPicPr>
          <p:nvPr/>
        </p:nvPicPr>
        <p:blipFill>
          <a:blip r:embed="rId3"/>
          <a:srcRect l="21301" r="18167"/>
          <a:stretch>
            <a:fillRect/>
          </a:stretch>
        </p:blipFill>
        <p:spPr bwMode="auto">
          <a:xfrm>
            <a:off x="2211388" y="644525"/>
            <a:ext cx="151606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 descr="C:\Dokumente und Einstellungen\Ueli Wittorf\Eigene Dateien\Eigene Bilder\ZHW Depot\Dode-Stern 2.jpg"/>
          <p:cNvPicPr>
            <a:picLocks noChangeAspect="1" noChangeArrowheads="1"/>
          </p:cNvPicPr>
          <p:nvPr/>
        </p:nvPicPr>
        <p:blipFill>
          <a:blip r:embed="rId4"/>
          <a:srcRect l="5049" t="5426" r="4398" b="5698"/>
          <a:stretch>
            <a:fillRect/>
          </a:stretch>
        </p:blipFill>
        <p:spPr bwMode="auto">
          <a:xfrm>
            <a:off x="4356100" y="115888"/>
            <a:ext cx="271303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feld 1"/>
          <p:cNvSpPr txBox="1">
            <a:spLocks noChangeArrowheads="1"/>
          </p:cNvSpPr>
          <p:nvPr/>
        </p:nvSpPr>
        <p:spPr bwMode="auto">
          <a:xfrm>
            <a:off x="2300288" y="5157788"/>
            <a:ext cx="444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Arial Narrow" pitchFamily="34" charset="0"/>
              </a:rPr>
              <a:t>Dodekaeder    	            Dodekaeder-Stern</a:t>
            </a:r>
            <a:endParaRPr lang="de-CH" sz="1400">
              <a:latin typeface="Arial Narrow" pitchFamily="34" charset="0"/>
            </a:endParaRPr>
          </a:p>
        </p:txBody>
      </p:sp>
      <p:sp>
        <p:nvSpPr>
          <p:cNvPr id="30724" name="Textfeld 2"/>
          <p:cNvSpPr txBox="1">
            <a:spLocks noChangeArrowheads="1"/>
          </p:cNvSpPr>
          <p:nvPr/>
        </p:nvSpPr>
        <p:spPr bwMode="auto">
          <a:xfrm>
            <a:off x="2917825" y="5876925"/>
            <a:ext cx="3290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/>
              <a:t>Vom Pentagondodekaeder </a:t>
            </a:r>
          </a:p>
          <a:p>
            <a:pPr algn="ctr"/>
            <a:r>
              <a:rPr lang="de-CH" sz="2000"/>
              <a:t>Dodekaederstern</a:t>
            </a:r>
          </a:p>
        </p:txBody>
      </p:sp>
      <p:pic>
        <p:nvPicPr>
          <p:cNvPr id="30725" name="Picture 2" descr="C:\Dokumente und Einstellungen\Ueli Wittorf\Eigene Dateien\Eigene Bilder\ZHaW Depot\Dode-Stern 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4200" y="2708275"/>
            <a:ext cx="2598738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 descr="C:\Dokumente und Einstellungen\Ueli Wittorf\Eigene Dateien\Eigene Bilder\ZHaW Depot\Dode-Stern 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6175" y="3590925"/>
            <a:ext cx="11064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C:\Dokumente und Einstellungen\Ueli Wittorf\Eigene Dateien\Eigene Bilder\ZHaW 3 10.Dez.09\019 Tetraeder-Stern.JPG"/>
          <p:cNvPicPr>
            <a:picLocks noChangeAspect="1" noChangeArrowheads="1"/>
          </p:cNvPicPr>
          <p:nvPr/>
        </p:nvPicPr>
        <p:blipFill>
          <a:blip r:embed="rId3"/>
          <a:srcRect l="16234" t="3433" r="14798" b="6638"/>
          <a:stretch>
            <a:fillRect/>
          </a:stretch>
        </p:blipFill>
        <p:spPr bwMode="auto">
          <a:xfrm>
            <a:off x="0" y="0"/>
            <a:ext cx="328453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 descr="C:\Dokumente und Einstellungen\Ueli Wittorf\Eigene Dateien\Eigene Bilder\ZHaW 3 10.Dez.09\019b Tetraeder-Stern-Element.jpg"/>
          <p:cNvPicPr>
            <a:picLocks noChangeAspect="1" noChangeArrowheads="1"/>
          </p:cNvPicPr>
          <p:nvPr/>
        </p:nvPicPr>
        <p:blipFill>
          <a:blip r:embed="rId4"/>
          <a:srcRect l="54459"/>
          <a:stretch>
            <a:fillRect/>
          </a:stretch>
        </p:blipFill>
        <p:spPr bwMode="auto">
          <a:xfrm>
            <a:off x="3132138" y="3589338"/>
            <a:ext cx="21844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feld 1"/>
          <p:cNvSpPr txBox="1">
            <a:spLocks noChangeArrowheads="1"/>
          </p:cNvSpPr>
          <p:nvPr/>
        </p:nvSpPr>
        <p:spPr bwMode="auto">
          <a:xfrm>
            <a:off x="1112838" y="3316288"/>
            <a:ext cx="89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solidFill>
                  <a:srgbClr val="FF0000"/>
                </a:solidFill>
                <a:latin typeface="Calibri" pitchFamily="34" charset="0"/>
              </a:rPr>
              <a:t>Feuer</a:t>
            </a:r>
          </a:p>
        </p:txBody>
      </p:sp>
      <p:pic>
        <p:nvPicPr>
          <p:cNvPr id="31748" name="Picture 3" descr="C:\Dokumente und Einstellungen\Ueli Wittorf\Eigene Dateien\Eigene Bilder\ZHaW Depot\Sternelemte.jpg"/>
          <p:cNvPicPr>
            <a:picLocks noChangeAspect="1" noChangeArrowheads="1"/>
          </p:cNvPicPr>
          <p:nvPr/>
        </p:nvPicPr>
        <p:blipFill>
          <a:blip r:embed="rId5"/>
          <a:srcRect l="3636" r="69415" b="17999"/>
          <a:stretch>
            <a:fillRect/>
          </a:stretch>
        </p:blipFill>
        <p:spPr bwMode="auto">
          <a:xfrm>
            <a:off x="395288" y="4005263"/>
            <a:ext cx="2259012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1" descr="Image1208-1705(S-Video)[2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5188" y="3789363"/>
            <a:ext cx="3190875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9" descr="DSCN00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5188" y="0"/>
            <a:ext cx="319881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Textfeld 2"/>
          <p:cNvSpPr txBox="1">
            <a:spLocks noChangeArrowheads="1"/>
          </p:cNvSpPr>
          <p:nvPr/>
        </p:nvSpPr>
        <p:spPr bwMode="auto">
          <a:xfrm>
            <a:off x="7053263" y="3254375"/>
            <a:ext cx="1046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Feuerlilie</a:t>
            </a:r>
          </a:p>
        </p:txBody>
      </p:sp>
      <p:sp>
        <p:nvSpPr>
          <p:cNvPr id="31752" name="Textfeld 3"/>
          <p:cNvSpPr txBox="1">
            <a:spLocks noChangeArrowheads="1"/>
          </p:cNvSpPr>
          <p:nvPr/>
        </p:nvSpPr>
        <p:spPr bwMode="auto">
          <a:xfrm>
            <a:off x="6875463" y="6237288"/>
            <a:ext cx="1352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Gallensteine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3"/>
          <a:srcRect l="21317" r="8687"/>
          <a:stretch>
            <a:fillRect/>
          </a:stretch>
        </p:blipFill>
        <p:spPr bwMode="auto">
          <a:xfrm>
            <a:off x="3203575" y="-4763"/>
            <a:ext cx="2592388" cy="277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feld 1"/>
          <p:cNvSpPr txBox="1">
            <a:spLocks noChangeArrowheads="1"/>
          </p:cNvSpPr>
          <p:nvPr/>
        </p:nvSpPr>
        <p:spPr bwMode="auto">
          <a:xfrm>
            <a:off x="1076325" y="3279775"/>
            <a:ext cx="752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800">
                <a:solidFill>
                  <a:srgbClr val="FFC000"/>
                </a:solidFill>
                <a:latin typeface="Calibri" pitchFamily="34" charset="0"/>
              </a:rPr>
              <a:t>Luft</a:t>
            </a:r>
          </a:p>
        </p:txBody>
      </p:sp>
      <p:pic>
        <p:nvPicPr>
          <p:cNvPr id="32771" name="Picture 2" descr="C:\Dokumente und Einstellungen\Ueli Wittorf\Eigene Dateien\Eigene Bilder\ZHaW Depot\Sternelemte.jpg"/>
          <p:cNvPicPr>
            <a:picLocks noChangeAspect="1" noChangeArrowheads="1"/>
          </p:cNvPicPr>
          <p:nvPr/>
        </p:nvPicPr>
        <p:blipFill>
          <a:blip r:embed="rId4"/>
          <a:srcRect l="71022" t="16800" r="10114" b="23599"/>
          <a:stretch>
            <a:fillRect/>
          </a:stretch>
        </p:blipFill>
        <p:spPr bwMode="auto">
          <a:xfrm>
            <a:off x="434975" y="3686175"/>
            <a:ext cx="212090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2" descr="Img0237"/>
          <p:cNvPicPr>
            <a:picLocks noChangeAspect="1" noChangeArrowheads="1"/>
          </p:cNvPicPr>
          <p:nvPr/>
        </p:nvPicPr>
        <p:blipFill>
          <a:blip r:embed="rId5"/>
          <a:srcRect b="11835"/>
          <a:stretch>
            <a:fillRect/>
          </a:stretch>
        </p:blipFill>
        <p:spPr bwMode="auto">
          <a:xfrm>
            <a:off x="3203575" y="3582988"/>
            <a:ext cx="58943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feld 3"/>
          <p:cNvSpPr txBox="1">
            <a:spLocks noChangeArrowheads="1"/>
          </p:cNvSpPr>
          <p:nvPr/>
        </p:nvSpPr>
        <p:spPr bwMode="auto">
          <a:xfrm>
            <a:off x="3451225" y="2782888"/>
            <a:ext cx="2319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Das Vectorequilibrium </a:t>
            </a:r>
          </a:p>
          <a:p>
            <a:pPr algn="ctr"/>
            <a:r>
              <a:rPr lang="de-CH">
                <a:latin typeface="Calibri" pitchFamily="34" charset="0"/>
              </a:rPr>
              <a:t>tanzt den Jitterbug</a:t>
            </a:r>
          </a:p>
        </p:txBody>
      </p:sp>
      <p:sp>
        <p:nvSpPr>
          <p:cNvPr id="32774" name="Textfeld 4"/>
          <p:cNvSpPr txBox="1">
            <a:spLocks noChangeArrowheads="1"/>
          </p:cNvSpPr>
          <p:nvPr/>
        </p:nvSpPr>
        <p:spPr bwMode="auto">
          <a:xfrm>
            <a:off x="3429000" y="6502400"/>
            <a:ext cx="5445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Fallschirm: Leonardo da Vinci nach einer Skizze von 1485</a:t>
            </a:r>
          </a:p>
        </p:txBody>
      </p:sp>
      <p:sp>
        <p:nvSpPr>
          <p:cNvPr id="32775" name="Textfeld 2"/>
          <p:cNvSpPr txBox="1">
            <a:spLocks noChangeArrowheads="1"/>
          </p:cNvSpPr>
          <p:nvPr/>
        </p:nvSpPr>
        <p:spPr bwMode="auto">
          <a:xfrm>
            <a:off x="6453188" y="2771775"/>
            <a:ext cx="2201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Ägyptische Pyramide</a:t>
            </a:r>
          </a:p>
        </p:txBody>
      </p:sp>
      <p:pic>
        <p:nvPicPr>
          <p:cNvPr id="32776" name="Picture 5" descr="Kopie von PyramidDatePalms_g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6775" y="-4763"/>
            <a:ext cx="3197225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2" descr="C:\Dokumente und Einstellungen\Ueli Wittorf\Eigene Dateien\Eigene Bilder\Graz\Graz\DSCN000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75" y="0"/>
            <a:ext cx="3076575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G:\GEOMETRIK I\Sommertagungen\Sommertagung 2011\gol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5170488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C:\Dokumente und Einstellungen\Ueli Wittorf\Eigene Dateien\Eigene Bilder\ZHaW 3 10.Dez.09\Kopie von 021aHexaederstruktur.jpg"/>
          <p:cNvPicPr>
            <a:picLocks noChangeAspect="1" noChangeArrowheads="1"/>
          </p:cNvPicPr>
          <p:nvPr/>
        </p:nvPicPr>
        <p:blipFill>
          <a:blip r:embed="rId3"/>
          <a:srcRect l="4488" t="12749" r="54720"/>
          <a:stretch>
            <a:fillRect/>
          </a:stretch>
        </p:blipFill>
        <p:spPr bwMode="auto">
          <a:xfrm>
            <a:off x="3506788" y="-11113"/>
            <a:ext cx="2698750" cy="468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feld 1"/>
          <p:cNvSpPr txBox="1">
            <a:spLocks noChangeArrowheads="1"/>
          </p:cNvSpPr>
          <p:nvPr/>
        </p:nvSpPr>
        <p:spPr bwMode="auto">
          <a:xfrm>
            <a:off x="971550" y="3084513"/>
            <a:ext cx="754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Erde</a:t>
            </a:r>
          </a:p>
        </p:txBody>
      </p:sp>
      <p:sp>
        <p:nvSpPr>
          <p:cNvPr id="34819" name="Textfeld 2"/>
          <p:cNvSpPr txBox="1">
            <a:spLocks noChangeArrowheads="1"/>
          </p:cNvSpPr>
          <p:nvPr/>
        </p:nvSpPr>
        <p:spPr bwMode="auto">
          <a:xfrm>
            <a:off x="3419475" y="6167438"/>
            <a:ext cx="2808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CH">
                <a:latin typeface="Arial Narrow" pitchFamily="34" charset="0"/>
              </a:rPr>
              <a:t>Von der Würfelstruktur zur Tetraeder-Oktaederstruktur</a:t>
            </a:r>
          </a:p>
        </p:txBody>
      </p:sp>
      <p:pic>
        <p:nvPicPr>
          <p:cNvPr id="34820" name="Picture 2" descr="C:\Dokumente und Einstellungen\Ueli Wittorf\Eigene Dateien\Eigene Bilder\ZHaW 3 10.Dez.09\018Hexaeder-Stern a.JPG"/>
          <p:cNvPicPr>
            <a:picLocks noChangeAspect="1" noChangeArrowheads="1"/>
          </p:cNvPicPr>
          <p:nvPr/>
        </p:nvPicPr>
        <p:blipFill>
          <a:blip r:embed="rId4"/>
          <a:srcRect l="4076" r="4384"/>
          <a:stretch>
            <a:fillRect/>
          </a:stretch>
        </p:blipFill>
        <p:spPr bwMode="auto">
          <a:xfrm>
            <a:off x="0" y="0"/>
            <a:ext cx="27813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 descr="C:\Dokumente und Einstellungen\Ueli Wittorf\Eigene Dateien\Eigene Bilder\ZHaW Depot\Sternelemte.jpg"/>
          <p:cNvPicPr>
            <a:picLocks noChangeAspect="1" noChangeArrowheads="1"/>
          </p:cNvPicPr>
          <p:nvPr/>
        </p:nvPicPr>
        <p:blipFill>
          <a:blip r:embed="rId5"/>
          <a:srcRect l="34772" t="6689" r="40909" b="7117"/>
          <a:stretch>
            <a:fillRect/>
          </a:stretch>
        </p:blipFill>
        <p:spPr bwMode="auto">
          <a:xfrm>
            <a:off x="323850" y="3608388"/>
            <a:ext cx="2038350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6"/>
          <a:srcRect l="56853" r="2045" b="70764"/>
          <a:stretch>
            <a:fillRect/>
          </a:stretch>
        </p:blipFill>
        <p:spPr bwMode="auto">
          <a:xfrm>
            <a:off x="3452813" y="4495800"/>
            <a:ext cx="27749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89750" y="9525"/>
            <a:ext cx="225425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C:\Dokumente und Einstellungen\Ueli Wittorf\Eigene Dateien\Eigene Bilder\ZHaW Depot\Img08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" y="-38100"/>
            <a:ext cx="90614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feld 1"/>
          <p:cNvSpPr txBox="1">
            <a:spLocks noChangeArrowheads="1"/>
          </p:cNvSpPr>
          <p:nvPr/>
        </p:nvSpPr>
        <p:spPr bwMode="auto">
          <a:xfrm>
            <a:off x="196850" y="3278188"/>
            <a:ext cx="88392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3200">
                <a:latin typeface="Calibri" pitchFamily="34" charset="0"/>
              </a:rPr>
              <a:t>Pyrit</a:t>
            </a:r>
          </a:p>
          <a:p>
            <a:pPr algn="ctr"/>
            <a:endParaRPr lang="de-CH" sz="3200">
              <a:latin typeface="Calibri" pitchFamily="34" charset="0"/>
            </a:endParaRPr>
          </a:p>
          <a:p>
            <a:pPr algn="ctr"/>
            <a:r>
              <a:rPr lang="de-CH" sz="2400">
                <a:latin typeface="Calibri" pitchFamily="34" charset="0"/>
              </a:rPr>
              <a:t>ikosaedrisch          oktaedrisch             hexaedrisch           dodekaedrisch</a:t>
            </a:r>
          </a:p>
        </p:txBody>
      </p:sp>
      <p:sp>
        <p:nvSpPr>
          <p:cNvPr id="35843" name="Textfeld 2"/>
          <p:cNvSpPr txBox="1">
            <a:spLocks noChangeArrowheads="1"/>
          </p:cNvSpPr>
          <p:nvPr/>
        </p:nvSpPr>
        <p:spPr bwMode="auto">
          <a:xfrm>
            <a:off x="1747838" y="5026025"/>
            <a:ext cx="5661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alle Pyritkristallformen haben eine kubische Struktur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0"/>
            <a:ext cx="831532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feld 2"/>
          <p:cNvSpPr txBox="1">
            <a:spLocks noChangeArrowheads="1"/>
          </p:cNvSpPr>
          <p:nvPr/>
        </p:nvSpPr>
        <p:spPr bwMode="auto">
          <a:xfrm>
            <a:off x="2470150" y="6308725"/>
            <a:ext cx="4351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Calibri" pitchFamily="34" charset="0"/>
              </a:rPr>
              <a:t>Pyrit dodekaedrisch mit Streifung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G:\GEOMETRIK I\Sommertagungen\Sommertagung 2011\vom Hexaeder zum Rh.dodekaed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kumente und Einstellungen\Ueli Wittorf\Eigene Dateien\Eigene Bilder\ZHaW 3 10.Dez.09\016Ikosaeder-Stern.JPG"/>
          <p:cNvPicPr>
            <a:picLocks noChangeAspect="1" noChangeArrowheads="1"/>
          </p:cNvPicPr>
          <p:nvPr/>
        </p:nvPicPr>
        <p:blipFill>
          <a:blip r:embed="rId3"/>
          <a:srcRect l="12489" t="3973" r="19646" b="3992"/>
          <a:stretch>
            <a:fillRect/>
          </a:stretch>
        </p:blipFill>
        <p:spPr bwMode="auto">
          <a:xfrm>
            <a:off x="12700" y="15875"/>
            <a:ext cx="2881313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3" descr="C:\Dokumente und Einstellungen\Ueli Wittorf\Eigene Dateien\Eigene Bilder\ZHaW 3 10.Dez.09\026a HIV-Virus.jpg"/>
          <p:cNvPicPr>
            <a:picLocks noChangeAspect="1" noChangeArrowheads="1"/>
          </p:cNvPicPr>
          <p:nvPr/>
        </p:nvPicPr>
        <p:blipFill>
          <a:blip r:embed="rId4"/>
          <a:srcRect l="526" t="897" r="3194"/>
          <a:stretch>
            <a:fillRect/>
          </a:stretch>
        </p:blipFill>
        <p:spPr bwMode="auto">
          <a:xfrm>
            <a:off x="5951538" y="0"/>
            <a:ext cx="31464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feld 1"/>
          <p:cNvSpPr txBox="1">
            <a:spLocks noChangeArrowheads="1"/>
          </p:cNvSpPr>
          <p:nvPr/>
        </p:nvSpPr>
        <p:spPr bwMode="auto">
          <a:xfrm>
            <a:off x="900113" y="3281363"/>
            <a:ext cx="1096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solidFill>
                  <a:schemeClr val="accent1"/>
                </a:solidFill>
                <a:latin typeface="Calibri" pitchFamily="34" charset="0"/>
              </a:rPr>
              <a:t>Wasser</a:t>
            </a:r>
          </a:p>
        </p:txBody>
      </p:sp>
      <p:sp>
        <p:nvSpPr>
          <p:cNvPr id="39940" name="Textfeld 2"/>
          <p:cNvSpPr txBox="1">
            <a:spLocks noChangeArrowheads="1"/>
          </p:cNvSpPr>
          <p:nvPr/>
        </p:nvSpPr>
        <p:spPr bwMode="auto">
          <a:xfrm>
            <a:off x="6942138" y="2960688"/>
            <a:ext cx="1165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solidFill>
                  <a:schemeClr val="tx2"/>
                </a:solidFill>
                <a:latin typeface="Calibri" pitchFamily="34" charset="0"/>
              </a:rPr>
              <a:t>HIV-Virus</a:t>
            </a:r>
          </a:p>
        </p:txBody>
      </p:sp>
      <p:pic>
        <p:nvPicPr>
          <p:cNvPr id="39941" name="Picture 2" descr="C:\Dokumente und Einstellungen\Ueli Wittorf\Eigene Dateien\Eigene Bilder\ZHaW Depot\Sternelemente 2.jpg"/>
          <p:cNvPicPr>
            <a:picLocks noChangeAspect="1" noChangeArrowheads="1"/>
          </p:cNvPicPr>
          <p:nvPr/>
        </p:nvPicPr>
        <p:blipFill>
          <a:blip r:embed="rId5"/>
          <a:srcRect l="63046" t="26682" r="13622" b="20888"/>
          <a:stretch>
            <a:fillRect/>
          </a:stretch>
        </p:blipFill>
        <p:spPr bwMode="auto">
          <a:xfrm>
            <a:off x="266700" y="4030663"/>
            <a:ext cx="228917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3" descr="C:\Dokumente und Einstellungen\Ueli Wittorf\Eigene Dateien\Eigene Bilder\ZHaW Depot\wassertropfen-high-speed.jpg"/>
          <p:cNvPicPr>
            <a:picLocks noChangeAspect="1" noChangeArrowheads="1"/>
          </p:cNvPicPr>
          <p:nvPr/>
        </p:nvPicPr>
        <p:blipFill>
          <a:blip r:embed="rId6"/>
          <a:srcRect r="25871"/>
          <a:stretch>
            <a:fillRect/>
          </a:stretch>
        </p:blipFill>
        <p:spPr bwMode="auto">
          <a:xfrm>
            <a:off x="5930900" y="4003675"/>
            <a:ext cx="32131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4" descr="G:\ASTRONOMIE\Planeten Zwergplaneten\Erde 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89263" y="15875"/>
            <a:ext cx="2909887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5" descr="C:\Dokumente und Einstellungen\Ueli Wittorf\Eigene Dateien\Eigene Bilder\ZHaW Depot\untitled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7675" y="4003675"/>
            <a:ext cx="285432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kumente und Einstellungen\Ueli Wittorf\Eigene Dateien\Eigene Bilder\ZHW 3 10.Dez.09\0001 Timaios 2.jpg"/>
          <p:cNvPicPr>
            <a:picLocks noChangeAspect="1" noChangeArrowheads="1"/>
          </p:cNvPicPr>
          <p:nvPr/>
        </p:nvPicPr>
        <p:blipFill>
          <a:blip r:embed="rId3"/>
          <a:srcRect b="28171"/>
          <a:stretch>
            <a:fillRect/>
          </a:stretch>
        </p:blipFill>
        <p:spPr bwMode="auto">
          <a:xfrm>
            <a:off x="0" y="-26988"/>
            <a:ext cx="9144000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4"/>
          <a:srcRect t="92776"/>
          <a:stretch>
            <a:fillRect/>
          </a:stretch>
        </p:blipFill>
        <p:spPr bwMode="auto">
          <a:xfrm>
            <a:off x="0" y="6286500"/>
            <a:ext cx="91440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Gerade Verbindung 4"/>
          <p:cNvCxnSpPr/>
          <p:nvPr/>
        </p:nvCxnSpPr>
        <p:spPr>
          <a:xfrm>
            <a:off x="6659563" y="1268413"/>
            <a:ext cx="1152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>
          <a:xfrm>
            <a:off x="3203575" y="1700213"/>
            <a:ext cx="3600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kumente und Einstellungen\Ueli Wittorf\Eigene Dateien\Eigene Bilder\ZHaW 3 10.Dez.09\015Dodekaeder-Stern.JPG"/>
          <p:cNvPicPr>
            <a:picLocks noChangeAspect="1" noChangeArrowheads="1"/>
          </p:cNvPicPr>
          <p:nvPr/>
        </p:nvPicPr>
        <p:blipFill>
          <a:blip r:embed="rId3"/>
          <a:srcRect l="13881" r="11852" b="4813"/>
          <a:stretch>
            <a:fillRect/>
          </a:stretch>
        </p:blipFill>
        <p:spPr bwMode="auto">
          <a:xfrm>
            <a:off x="20638" y="-14288"/>
            <a:ext cx="3716337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feld 1"/>
          <p:cNvSpPr txBox="1"/>
          <p:nvPr/>
        </p:nvSpPr>
        <p:spPr>
          <a:xfrm>
            <a:off x="412750" y="3656013"/>
            <a:ext cx="293528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2400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Kosmos / Quintessenz</a:t>
            </a:r>
            <a:endParaRPr lang="de-CH" sz="2400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63" name="Picture 2" descr="C:\Dokumente und Einstellungen\Ueli Wittorf\Eigene Dateien\Eigene Bilder\ZHaW Depot\Sternelemente 2.jpg"/>
          <p:cNvPicPr>
            <a:picLocks noChangeAspect="1" noChangeArrowheads="1"/>
          </p:cNvPicPr>
          <p:nvPr/>
        </p:nvPicPr>
        <p:blipFill>
          <a:blip r:embed="rId4"/>
          <a:srcRect l="6853" t="8228" r="59305" b="11182"/>
          <a:stretch>
            <a:fillRect/>
          </a:stretch>
        </p:blipFill>
        <p:spPr bwMode="auto">
          <a:xfrm>
            <a:off x="852488" y="4437063"/>
            <a:ext cx="2052637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1" descr="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6975" y="260350"/>
            <a:ext cx="5407025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feld 5"/>
          <p:cNvSpPr txBox="1">
            <a:spLocks noChangeArrowheads="1"/>
          </p:cNvSpPr>
          <p:nvPr/>
        </p:nvSpPr>
        <p:spPr bwMode="auto">
          <a:xfrm>
            <a:off x="4140200" y="5559425"/>
            <a:ext cx="4570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/>
              <a:t>Regenbogen über dem Horizont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Ballistik"/>
          <p:cNvPicPr>
            <a:picLocks noChangeAspect="1" noChangeArrowheads="1"/>
          </p:cNvPicPr>
          <p:nvPr/>
        </p:nvPicPr>
        <p:blipFill>
          <a:blip r:embed="rId3"/>
          <a:srcRect l="864" t="25473" b="8284"/>
          <a:stretch>
            <a:fillRect/>
          </a:stretch>
        </p:blipFill>
        <p:spPr bwMode="auto">
          <a:xfrm>
            <a:off x="468313" y="1628775"/>
            <a:ext cx="83756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827088" y="974725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CH">
                <a:latin typeface="Futura Lt BT"/>
              </a:rPr>
              <a:t>The flight path of a satellit depends of its speed</a:t>
            </a:r>
            <a:endParaRPr lang="de-DE">
              <a:latin typeface="Futura Lt BT"/>
            </a:endParaRP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160588" y="6019800"/>
            <a:ext cx="4621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CH" sz="1600">
                <a:latin typeface="Calibri" pitchFamily="34" charset="0"/>
              </a:rPr>
              <a:t>11.2 : 7.9 = 1.4177 ; 2.5 per mil difference of </a:t>
            </a:r>
            <a:r>
              <a:rPr lang="de-DE">
                <a:latin typeface="Calibri" pitchFamily="34" charset="0"/>
              </a:rPr>
              <a:t>√2 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 descr="C:\Dokumente und Einstellungen\Ueli Wittorf\Eigene Dateien\Eigene Bilder\ZHaW Depot\P.SCH.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75"/>
            <a:ext cx="2484438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4" descr="C:\Dokumente und Einstellungen\Ueli Wittorf\Eigene Dateien\Eigene Bilder\ZHaW Depot\P.SCH.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3163" y="0"/>
            <a:ext cx="6700837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6" descr="C:\Dokumente und Einstellungen\Ueli Wittorf\Eigene Dateien\Eigene Bilder\ZHaW Depot\DSCN0421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587264">
            <a:off x="7300119" y="4734719"/>
            <a:ext cx="16621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7" descr="C:\Dokumente und Einstellungen\Ueli Wittorf\Eigene Dateien\Eigene Bilder\ZHaW Depot\DSCN0423.JPG"/>
          <p:cNvPicPr>
            <a:picLocks noChangeAspect="1" noChangeArrowheads="1"/>
          </p:cNvPicPr>
          <p:nvPr/>
        </p:nvPicPr>
        <p:blipFill>
          <a:blip r:embed="rId6"/>
          <a:srcRect t="18028" b="7942"/>
          <a:stretch>
            <a:fillRect/>
          </a:stretch>
        </p:blipFill>
        <p:spPr bwMode="auto">
          <a:xfrm>
            <a:off x="2876550" y="4481513"/>
            <a:ext cx="4198938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3924300" y="4067175"/>
            <a:ext cx="40655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Der </a:t>
            </a:r>
            <a:r>
              <a:rPr lang="de-CH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umstülpbare</a:t>
            </a:r>
            <a:r>
              <a:rPr lang="de-CH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 Würfel nach Paul Schatz</a:t>
            </a:r>
            <a:endParaRPr lang="de-CH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3014" name="Picture 5" descr="C:\Dokumente und Einstellungen\Ueli Wittorf\Eigene Dateien\Eigene Bilder\ZHaW Depot\PS-Würfe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92600"/>
            <a:ext cx="2813050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339975" y="2997200"/>
            <a:ext cx="426878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Der Tierkreis auf dem Pentagondodekaeder</a:t>
            </a:r>
            <a:endParaRPr lang="de-CH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kumente und Einstellungen\Ueli Wittorf\Eigene Dateien\Eigene Bilder\ZHW Depot\Dode-Stern 1.jpg"/>
          <p:cNvPicPr>
            <a:picLocks noChangeAspect="1" noChangeArrowheads="1"/>
          </p:cNvPicPr>
          <p:nvPr/>
        </p:nvPicPr>
        <p:blipFill>
          <a:blip r:embed="rId3"/>
          <a:srcRect l="21301" r="18167"/>
          <a:stretch>
            <a:fillRect/>
          </a:stretch>
        </p:blipFill>
        <p:spPr bwMode="auto">
          <a:xfrm>
            <a:off x="515938" y="692150"/>
            <a:ext cx="151606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4" descr="C:\Dokumente und Einstellungen\Ueli Wittorf\Eigene Dateien\Eigene Bilder\ZHW Depot\Dode-Stern 2.jpg"/>
          <p:cNvPicPr>
            <a:picLocks noChangeAspect="1" noChangeArrowheads="1"/>
          </p:cNvPicPr>
          <p:nvPr/>
        </p:nvPicPr>
        <p:blipFill>
          <a:blip r:embed="rId4"/>
          <a:srcRect l="5049" t="5426" r="4398" b="5698"/>
          <a:stretch>
            <a:fillRect/>
          </a:stretch>
        </p:blipFill>
        <p:spPr bwMode="auto">
          <a:xfrm>
            <a:off x="2660650" y="163513"/>
            <a:ext cx="271303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6" descr="C:\Dokumente und Einstellungen\Ueli Wittorf\Eigene Dateien\Eigene Bilder\ZHW Depot\Dode-Stern 3.jpg"/>
          <p:cNvPicPr>
            <a:picLocks noChangeAspect="1" noChangeArrowheads="1"/>
          </p:cNvPicPr>
          <p:nvPr/>
        </p:nvPicPr>
        <p:blipFill>
          <a:blip r:embed="rId5"/>
          <a:srcRect l="3088" t="3375" r="3937" b="4294"/>
          <a:stretch>
            <a:fillRect/>
          </a:stretch>
        </p:blipFill>
        <p:spPr bwMode="auto">
          <a:xfrm>
            <a:off x="5867400" y="33338"/>
            <a:ext cx="3022600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feld 1"/>
          <p:cNvSpPr txBox="1">
            <a:spLocks noChangeArrowheads="1"/>
          </p:cNvSpPr>
          <p:nvPr/>
        </p:nvSpPr>
        <p:spPr bwMode="auto">
          <a:xfrm>
            <a:off x="604838" y="5526088"/>
            <a:ext cx="7572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Arial Narrow" pitchFamily="34" charset="0"/>
              </a:rPr>
              <a:t>Dodekaeder    	            Dodekaeder-Stern	 	             Ikosaeder</a:t>
            </a:r>
            <a:r>
              <a:rPr lang="de-CH" sz="1400">
                <a:latin typeface="Arial Narrow" pitchFamily="34" charset="0"/>
              </a:rPr>
              <a:t>	</a:t>
            </a:r>
          </a:p>
        </p:txBody>
      </p:sp>
      <p:sp>
        <p:nvSpPr>
          <p:cNvPr id="44037" name="Textfeld 2"/>
          <p:cNvSpPr txBox="1">
            <a:spLocks noChangeArrowheads="1"/>
          </p:cNvSpPr>
          <p:nvPr/>
        </p:nvSpPr>
        <p:spPr bwMode="auto">
          <a:xfrm>
            <a:off x="2147888" y="6237288"/>
            <a:ext cx="4670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/>
              <a:t>Vom Dodekaeder zum Ikosaeder</a:t>
            </a:r>
          </a:p>
        </p:txBody>
      </p:sp>
      <p:pic>
        <p:nvPicPr>
          <p:cNvPr id="44038" name="Picture 2" descr="C:\Dokumente und Einstellungen\Ueli Wittorf\Eigene Dateien\Eigene Bilder\ZHaW Depot\Dode-Stern 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2924175"/>
            <a:ext cx="2597150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3" descr="C:\Dokumente und Einstellungen\Ueli Wittorf\Eigene Dateien\Eigene Bilder\ZHaW Depot\Dode-Stern 0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0725" y="3806825"/>
            <a:ext cx="11064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4" descr="C:\Dokumente und Einstellungen\Ueli Wittorf\Eigene Dateien\Eigene Bilder\ZHaW Depot\Dode-Stern 00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2038" y="2876550"/>
            <a:ext cx="2620962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8" descr="C:\Dokumente und Einstellungen\Ueli Wittorf\Eigene Dateien\Eigene Bilder\ZHW Depot\Dode-Stern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0"/>
            <a:ext cx="4070350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3" descr="C:\Dokumente und Einstellungen\Ueli Wittorf\Eigene Dateien\Eigene Bilder\ZHW Depot\P11106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933825"/>
            <a:ext cx="29368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5" descr="C:\Dokumente und Einstellungen\Ueli Wittorf\Eigene Dateien\Eigene Bilder\ZHW Depot\Dode-Stern 004.jpg"/>
          <p:cNvPicPr>
            <a:picLocks noChangeAspect="1" noChangeArrowheads="1"/>
          </p:cNvPicPr>
          <p:nvPr/>
        </p:nvPicPr>
        <p:blipFill>
          <a:blip r:embed="rId5"/>
          <a:srcRect t="5621"/>
          <a:stretch>
            <a:fillRect/>
          </a:stretch>
        </p:blipFill>
        <p:spPr bwMode="auto">
          <a:xfrm>
            <a:off x="504825" y="3886200"/>
            <a:ext cx="31321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feld 2"/>
          <p:cNvSpPr txBox="1">
            <a:spLocks noChangeArrowheads="1"/>
          </p:cNvSpPr>
          <p:nvPr/>
        </p:nvSpPr>
        <p:spPr bwMode="auto">
          <a:xfrm>
            <a:off x="3132138" y="4005263"/>
            <a:ext cx="2762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/>
              <a:t>Grosser Ikosaeder Stern </a:t>
            </a:r>
          </a:p>
          <a:p>
            <a:pPr algn="ctr"/>
            <a:r>
              <a:rPr lang="de-CH"/>
              <a:t>und </a:t>
            </a:r>
          </a:p>
          <a:p>
            <a:pPr algn="ctr"/>
            <a:r>
              <a:rPr lang="de-CH"/>
              <a:t>Pentagrammdodekaeder</a:t>
            </a:r>
          </a:p>
        </p:txBody>
      </p:sp>
      <p:sp>
        <p:nvSpPr>
          <p:cNvPr id="45061" name="Textfeld 1"/>
          <p:cNvSpPr txBox="1">
            <a:spLocks noChangeArrowheads="1"/>
          </p:cNvSpPr>
          <p:nvPr/>
        </p:nvSpPr>
        <p:spPr bwMode="auto">
          <a:xfrm>
            <a:off x="6372225" y="5764213"/>
            <a:ext cx="14462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Hyperfünfeck</a:t>
            </a:r>
          </a:p>
        </p:txBody>
      </p:sp>
      <p:pic>
        <p:nvPicPr>
          <p:cNvPr id="45062" name="Picture 4" descr="Pentagrammdodekaed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0"/>
            <a:ext cx="39036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G:\GEOMETRIK II\DSCN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0"/>
            <a:ext cx="2963862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3" descr="G:\GEOMETRIK II\DSCN00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0"/>
            <a:ext cx="2941638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5" descr="G:\GEOMETRIK II\DSCN00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2363" y="-26988"/>
            <a:ext cx="293211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6" descr="G:\GEOMETRIK II\DSCN00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2613" y="3913188"/>
            <a:ext cx="29622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7" descr="G:\GEOMETRIK II\DSCN001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2363" y="3913188"/>
            <a:ext cx="2941637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feld 1"/>
          <p:cNvSpPr txBox="1">
            <a:spLocks noChangeArrowheads="1"/>
          </p:cNvSpPr>
          <p:nvPr/>
        </p:nvSpPr>
        <p:spPr bwMode="auto">
          <a:xfrm>
            <a:off x="3448050" y="3182938"/>
            <a:ext cx="21859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Ikosaedersterne</a:t>
            </a:r>
          </a:p>
        </p:txBody>
      </p:sp>
      <p:sp>
        <p:nvSpPr>
          <p:cNvPr id="46087" name="Textfeld 2"/>
          <p:cNvSpPr txBox="1">
            <a:spLocks noChangeArrowheads="1"/>
          </p:cNvSpPr>
          <p:nvPr/>
        </p:nvSpPr>
        <p:spPr bwMode="auto">
          <a:xfrm>
            <a:off x="903288" y="2560638"/>
            <a:ext cx="10937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Ikosaeder</a:t>
            </a:r>
          </a:p>
        </p:txBody>
      </p:sp>
      <p:sp>
        <p:nvSpPr>
          <p:cNvPr id="46088" name="Textfeld 3"/>
          <p:cNvSpPr txBox="1">
            <a:spLocks noChangeArrowheads="1"/>
          </p:cNvSpPr>
          <p:nvPr/>
        </p:nvSpPr>
        <p:spPr bwMode="auto">
          <a:xfrm>
            <a:off x="3970338" y="2574925"/>
            <a:ext cx="1252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Bindelstern</a:t>
            </a:r>
          </a:p>
        </p:txBody>
      </p:sp>
      <p:sp>
        <p:nvSpPr>
          <p:cNvPr id="46089" name="Textfeld 4"/>
          <p:cNvSpPr txBox="1">
            <a:spLocks noChangeArrowheads="1"/>
          </p:cNvSpPr>
          <p:nvPr/>
        </p:nvSpPr>
        <p:spPr bwMode="auto">
          <a:xfrm>
            <a:off x="6683375" y="2533650"/>
            <a:ext cx="1882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Oktaeder-Fünfling</a:t>
            </a:r>
          </a:p>
        </p:txBody>
      </p:sp>
      <p:pic>
        <p:nvPicPr>
          <p:cNvPr id="46090" name="Picture 9" descr="G:\GEOMETRIK II\DSCN000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894138"/>
            <a:ext cx="29876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1" name="Textfeld 5"/>
          <p:cNvSpPr txBox="1">
            <a:spLocks noChangeArrowheads="1"/>
          </p:cNvSpPr>
          <p:nvPr/>
        </p:nvSpPr>
        <p:spPr bwMode="auto">
          <a:xfrm>
            <a:off x="555625" y="6488113"/>
            <a:ext cx="1911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Tetraeder-Fünfling</a:t>
            </a:r>
          </a:p>
        </p:txBody>
      </p:sp>
      <p:sp>
        <p:nvSpPr>
          <p:cNvPr id="46092" name="Textfeld 7"/>
          <p:cNvSpPr txBox="1">
            <a:spLocks noChangeArrowheads="1"/>
          </p:cNvSpPr>
          <p:nvPr/>
        </p:nvSpPr>
        <p:spPr bwMode="auto">
          <a:xfrm>
            <a:off x="6962775" y="6489700"/>
            <a:ext cx="1603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Baravalle-Stern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Dokumente und Einstellungen\Ueli Wittorf\Eigene Dateien\Eigene Bilder\ZHaW 3 10.Dez.09\026 Tetraederfünfling.JPG"/>
          <p:cNvPicPr>
            <a:picLocks noChangeAspect="1" noChangeArrowheads="1"/>
          </p:cNvPicPr>
          <p:nvPr/>
        </p:nvPicPr>
        <p:blipFill>
          <a:blip r:embed="rId3"/>
          <a:srcRect l="8636" r="8896"/>
          <a:stretch>
            <a:fillRect/>
          </a:stretch>
        </p:blipFill>
        <p:spPr bwMode="auto">
          <a:xfrm>
            <a:off x="3657600" y="20638"/>
            <a:ext cx="54864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3" descr="C:\Dokumente und Einstellungen\Ueli Wittorf\Eigene Dateien\Eigene Bilder\ZHaW Depot\Ikosaeder und seine Sterne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1947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 descr="C:\Dokumente und Einstellungen\Ueli Wittorf\Eigene Dateien\Eigene Bilder\ZHaW Depot\Kopie von Ikosaeder und seine Sterne 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638" y="3179763"/>
            <a:ext cx="3678238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feld 2"/>
          <p:cNvSpPr txBox="1">
            <a:spLocks noChangeArrowheads="1"/>
          </p:cNvSpPr>
          <p:nvPr/>
        </p:nvSpPr>
        <p:spPr bwMode="auto">
          <a:xfrm>
            <a:off x="4502150" y="5316538"/>
            <a:ext cx="35401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solidFill>
                  <a:schemeClr val="accent1"/>
                </a:solidFill>
                <a:latin typeface="Calibri" pitchFamily="34" charset="0"/>
              </a:rPr>
              <a:t>Tetraederfünfling</a:t>
            </a:r>
          </a:p>
          <a:p>
            <a:pPr algn="ctr"/>
            <a:r>
              <a:rPr lang="de-CH">
                <a:solidFill>
                  <a:schemeClr val="accent1"/>
                </a:solidFill>
                <a:latin typeface="Calibri" pitchFamily="34" charset="0"/>
              </a:rPr>
              <a:t>Der Kern ist ein Ikosaeder</a:t>
            </a:r>
          </a:p>
          <a:p>
            <a:pPr algn="ctr"/>
            <a:endParaRPr lang="de-CH">
              <a:solidFill>
                <a:schemeClr val="accent1"/>
              </a:solidFill>
              <a:latin typeface="Calibri" pitchFamily="34" charset="0"/>
            </a:endParaRPr>
          </a:p>
          <a:p>
            <a:pPr algn="ctr"/>
            <a:r>
              <a:rPr lang="de-CH">
                <a:solidFill>
                  <a:schemeClr val="accent1"/>
                </a:solidFill>
                <a:latin typeface="Calibri" pitchFamily="34" charset="0"/>
              </a:rPr>
              <a:t>angeblich soll es 58 «Sterne» geben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C:\Dokumente und Einstellungen\Ueli Wittorf\Eigene Dateien\Eigene Bilder\ZHaW 3 10.Dez.09\015Dodekaeder-Stern.JPG"/>
          <p:cNvPicPr>
            <a:picLocks noChangeAspect="1" noChangeArrowheads="1"/>
          </p:cNvPicPr>
          <p:nvPr/>
        </p:nvPicPr>
        <p:blipFill>
          <a:blip r:embed="rId3"/>
          <a:srcRect l="12889" r="10126" b="6364"/>
          <a:stretch>
            <a:fillRect/>
          </a:stretch>
        </p:blipFill>
        <p:spPr bwMode="auto">
          <a:xfrm>
            <a:off x="6067425" y="0"/>
            <a:ext cx="30480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4" descr="C:\Dokumente und Einstellungen\Ueli Wittorf\Eigene Dateien\Eigene Bilder\ZHaW 3 10.Dez.09\016Ikosaeder-Stern.JPG"/>
          <p:cNvPicPr>
            <a:picLocks noChangeAspect="1" noChangeArrowheads="1"/>
          </p:cNvPicPr>
          <p:nvPr/>
        </p:nvPicPr>
        <p:blipFill>
          <a:blip r:embed="rId4"/>
          <a:srcRect l="8920" t="3786" r="17393" b="3159"/>
          <a:stretch>
            <a:fillRect/>
          </a:stretch>
        </p:blipFill>
        <p:spPr bwMode="auto">
          <a:xfrm>
            <a:off x="3079750" y="3175"/>
            <a:ext cx="2932113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5" descr="C:\Dokumente und Einstellungen\Ueli Wittorf\Eigene Dateien\Eigene Bilder\ZHaW 3 10.Dez.09\Kopie von 017Oktaeder-Stern.JPG"/>
          <p:cNvPicPr>
            <a:picLocks noChangeAspect="1" noChangeArrowheads="1"/>
          </p:cNvPicPr>
          <p:nvPr/>
        </p:nvPicPr>
        <p:blipFill>
          <a:blip r:embed="rId5"/>
          <a:srcRect l="4065" t="3479" r="4762" b="4538"/>
          <a:stretch>
            <a:fillRect/>
          </a:stretch>
        </p:blipFill>
        <p:spPr bwMode="auto">
          <a:xfrm>
            <a:off x="34925" y="3175"/>
            <a:ext cx="2678113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feld 2"/>
          <p:cNvSpPr txBox="1">
            <a:spLocks noChangeArrowheads="1"/>
          </p:cNvSpPr>
          <p:nvPr/>
        </p:nvSpPr>
        <p:spPr bwMode="auto">
          <a:xfrm>
            <a:off x="-17463" y="2924175"/>
            <a:ext cx="2886076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Calibri" pitchFamily="34" charset="0"/>
              </a:rPr>
              <a:t>Hexaeder</a:t>
            </a:r>
          </a:p>
          <a:p>
            <a:pPr algn="ctr"/>
            <a:r>
              <a:rPr lang="de-CH" sz="2400">
                <a:latin typeface="Calibri" pitchFamily="34" charset="0"/>
              </a:rPr>
              <a:t>Oktaeder</a:t>
            </a:r>
          </a:p>
          <a:p>
            <a:pPr algn="ctr"/>
            <a:r>
              <a:rPr lang="de-CH" sz="2400">
                <a:latin typeface="Calibri" pitchFamily="34" charset="0"/>
              </a:rPr>
              <a:t>Tetraeder</a:t>
            </a:r>
          </a:p>
          <a:p>
            <a:pPr algn="ctr"/>
            <a:endParaRPr lang="de-CH" sz="1600">
              <a:latin typeface="Calibri" pitchFamily="34" charset="0"/>
            </a:endParaRPr>
          </a:p>
          <a:p>
            <a:pPr algn="ctr"/>
            <a:r>
              <a:rPr lang="de-CH" sz="2400">
                <a:solidFill>
                  <a:schemeClr val="tx2"/>
                </a:solidFill>
                <a:latin typeface="Arial Narrow" pitchFamily="34" charset="0"/>
              </a:rPr>
              <a:t>raumfüllende Strukturen</a:t>
            </a:r>
          </a:p>
          <a:p>
            <a:pPr algn="ctr"/>
            <a:endParaRPr lang="de-CH" sz="800">
              <a:latin typeface="Arial Narrow" pitchFamily="34" charset="0"/>
            </a:endParaRPr>
          </a:p>
          <a:p>
            <a:pPr algn="ctr"/>
            <a:r>
              <a:rPr lang="de-CH" sz="2800">
                <a:latin typeface="Calibri" pitchFamily="34" charset="0"/>
              </a:rPr>
              <a:t>tote Natur</a:t>
            </a:r>
          </a:p>
          <a:p>
            <a:pPr algn="ctr"/>
            <a:endParaRPr lang="de-CH" sz="800">
              <a:latin typeface="Calibri" pitchFamily="34" charset="0"/>
            </a:endParaRPr>
          </a:p>
          <a:p>
            <a:pPr algn="ctr"/>
            <a:r>
              <a:rPr lang="de-CH" sz="2400">
                <a:solidFill>
                  <a:schemeClr val="accent2"/>
                </a:solidFill>
                <a:latin typeface="Calibri" pitchFamily="34" charset="0"/>
              </a:rPr>
              <a:t>Mineralreich</a:t>
            </a:r>
          </a:p>
          <a:p>
            <a:pPr algn="ctr"/>
            <a:endParaRPr lang="de-CH" sz="2400">
              <a:solidFill>
                <a:schemeClr val="accent2"/>
              </a:solidFill>
              <a:latin typeface="Calibri" pitchFamily="34" charset="0"/>
            </a:endParaRPr>
          </a:p>
          <a:p>
            <a:pPr algn="ctr"/>
            <a:endParaRPr lang="de-CH" sz="1000">
              <a:solidFill>
                <a:schemeClr val="accent2"/>
              </a:solidFill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Dreieck und Quadrat</a:t>
            </a:r>
          </a:p>
        </p:txBody>
      </p:sp>
      <p:sp>
        <p:nvSpPr>
          <p:cNvPr id="48133" name="Textfeld 4"/>
          <p:cNvSpPr txBox="1">
            <a:spLocks noChangeArrowheads="1"/>
          </p:cNvSpPr>
          <p:nvPr/>
        </p:nvSpPr>
        <p:spPr bwMode="auto">
          <a:xfrm>
            <a:off x="3644900" y="2924175"/>
            <a:ext cx="484663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Calibri" pitchFamily="34" charset="0"/>
              </a:rPr>
              <a:t>Ikosaeder </a:t>
            </a:r>
          </a:p>
          <a:p>
            <a:pPr algn="ctr"/>
            <a:r>
              <a:rPr lang="de-CH" sz="2400">
                <a:latin typeface="Calibri" pitchFamily="34" charset="0"/>
              </a:rPr>
              <a:t>und </a:t>
            </a:r>
          </a:p>
          <a:p>
            <a:pPr algn="ctr"/>
            <a:r>
              <a:rPr lang="de-CH" sz="2400">
                <a:latin typeface="Calibri" pitchFamily="34" charset="0"/>
              </a:rPr>
              <a:t>Pentagondodekaeder</a:t>
            </a:r>
          </a:p>
          <a:p>
            <a:pPr algn="ctr"/>
            <a:endParaRPr lang="de-CH" sz="1600">
              <a:latin typeface="Calibri" pitchFamily="34" charset="0"/>
            </a:endParaRPr>
          </a:p>
          <a:p>
            <a:pPr algn="ctr"/>
            <a:r>
              <a:rPr lang="de-CH" sz="2400">
                <a:solidFill>
                  <a:schemeClr val="tx2"/>
                </a:solidFill>
                <a:latin typeface="Arial Narrow" pitchFamily="34" charset="0"/>
              </a:rPr>
              <a:t>sphärisch, jedes Objekt ist ein Individuum</a:t>
            </a:r>
          </a:p>
          <a:p>
            <a:pPr algn="ctr"/>
            <a:endParaRPr lang="de-CH" sz="800">
              <a:latin typeface="Arial Narrow" pitchFamily="34" charset="0"/>
            </a:endParaRPr>
          </a:p>
          <a:p>
            <a:pPr algn="ctr"/>
            <a:r>
              <a:rPr lang="de-CH" sz="2800">
                <a:latin typeface="Calibri" pitchFamily="34" charset="0"/>
              </a:rPr>
              <a:t>lebendige Natur</a:t>
            </a:r>
          </a:p>
          <a:p>
            <a:pPr algn="ctr"/>
            <a:endParaRPr lang="de-CH" sz="800">
              <a:latin typeface="Calibri" pitchFamily="34" charset="0"/>
            </a:endParaRPr>
          </a:p>
          <a:p>
            <a:pPr algn="ctr"/>
            <a:r>
              <a:rPr lang="de-CH" sz="2400">
                <a:solidFill>
                  <a:schemeClr val="accent2"/>
                </a:solidFill>
                <a:latin typeface="Calibri" pitchFamily="34" charset="0"/>
              </a:rPr>
              <a:t>Pflanzen- und Tierreich</a:t>
            </a:r>
          </a:p>
          <a:p>
            <a:pPr algn="ctr"/>
            <a:r>
              <a:rPr lang="de-CH" sz="2400">
                <a:solidFill>
                  <a:schemeClr val="accent2"/>
                </a:solidFill>
                <a:latin typeface="Calibri" pitchFamily="34" charset="0"/>
              </a:rPr>
              <a:t>Mensch</a:t>
            </a:r>
          </a:p>
          <a:p>
            <a:pPr algn="ctr"/>
            <a:endParaRPr lang="de-CH" sz="1000">
              <a:solidFill>
                <a:schemeClr val="accent2"/>
              </a:solidFill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Dreieck und Fünfeck</a:t>
            </a:r>
          </a:p>
        </p:txBody>
      </p:sp>
      <p:pic>
        <p:nvPicPr>
          <p:cNvPr id="48134" name="Picture 5" descr="C:\Dokumente und Einstellungen\Ueli Wittorf\Eigene Dateien\Eigene Bilder\ZHaW 3 10.Dez.09\Kopie von 017Oktaeder-Stern.JPG"/>
          <p:cNvPicPr>
            <a:picLocks noChangeAspect="1" noChangeArrowheads="1"/>
          </p:cNvPicPr>
          <p:nvPr/>
        </p:nvPicPr>
        <p:blipFill>
          <a:blip r:embed="rId5"/>
          <a:srcRect l="4065" t="3479" r="4762" b="4538"/>
          <a:stretch>
            <a:fillRect/>
          </a:stretch>
        </p:blipFill>
        <p:spPr bwMode="auto">
          <a:xfrm>
            <a:off x="22225" y="3175"/>
            <a:ext cx="2676525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C:\Dokumente und Einstellungen\Ueli Wittorf\Eigene Dateien\Eigene Bilder\Hyperpolyeder\Dodekaeder gepresst schwarzwei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7975" y="-14288"/>
            <a:ext cx="502285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4" descr="C:\Dokumente und Einstellungen\Ueli Wittorf\Eigene Dateien\Eigene Bilder\Hyperpolyeder\Dodekaeder gepresst schwarzwei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57663" y="0"/>
            <a:ext cx="502285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 descr="G:\GEOMETRIK III\Hyperpolyeder\Hyperdodekaeder Karton.jpg"/>
          <p:cNvPicPr>
            <a:picLocks noChangeAspect="1" noChangeArrowheads="1"/>
          </p:cNvPicPr>
          <p:nvPr/>
        </p:nvPicPr>
        <p:blipFill>
          <a:blip r:embed="rId5"/>
          <a:srcRect l="1917" r="1135"/>
          <a:stretch>
            <a:fillRect/>
          </a:stretch>
        </p:blipFill>
        <p:spPr bwMode="auto">
          <a:xfrm>
            <a:off x="-36513" y="1588"/>
            <a:ext cx="3746501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 descr="G:\GEOMETRIK I\Sommertagungen\Sommertagung 2011\P1090876.JPG"/>
          <p:cNvPicPr>
            <a:picLocks noChangeAspect="1" noChangeArrowheads="1"/>
          </p:cNvPicPr>
          <p:nvPr/>
        </p:nvPicPr>
        <p:blipFill>
          <a:blip r:embed="rId6"/>
          <a:srcRect l="12724" t="3957" r="12724" b="4451"/>
          <a:stretch>
            <a:fillRect/>
          </a:stretch>
        </p:blipFill>
        <p:spPr bwMode="auto">
          <a:xfrm>
            <a:off x="6350" y="3429000"/>
            <a:ext cx="37020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0"/>
            <a:ext cx="4500563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5488" y="0"/>
            <a:ext cx="45720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feld 1"/>
          <p:cNvSpPr txBox="1">
            <a:spLocks noChangeArrowheads="1"/>
          </p:cNvSpPr>
          <p:nvPr/>
        </p:nvSpPr>
        <p:spPr bwMode="auto">
          <a:xfrm>
            <a:off x="2100263" y="4719638"/>
            <a:ext cx="4832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latin typeface="Calibri" pitchFamily="34" charset="0"/>
              </a:rPr>
              <a:t>Hyperdodekaeder  in dreizähliger Symmetrie</a:t>
            </a:r>
          </a:p>
          <a:p>
            <a:pPr algn="ctr"/>
            <a:r>
              <a:rPr lang="de-CH" sz="2000">
                <a:latin typeface="Calibri" pitchFamily="34" charset="0"/>
              </a:rPr>
              <a:t>als Skelett und als Zellengebilde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kumente und Einstellungen\Ueli Wittorf\Eigene Dateien\Eigene Bilder\ZHW 3 10.Dez.09\0001 Timaios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0"/>
            <a:ext cx="9144000" cy="66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Gerade Verbindung 2"/>
          <p:cNvCxnSpPr/>
          <p:nvPr/>
        </p:nvCxnSpPr>
        <p:spPr>
          <a:xfrm>
            <a:off x="6659563" y="1268413"/>
            <a:ext cx="11525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684213" y="3429000"/>
            <a:ext cx="14398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G:\GEOMETRIK III\Natur\bienenschwarm.jpg"/>
          <p:cNvPicPr>
            <a:picLocks noChangeAspect="1" noChangeArrowheads="1"/>
          </p:cNvPicPr>
          <p:nvPr/>
        </p:nvPicPr>
        <p:blipFill>
          <a:blip r:embed="rId3"/>
          <a:srcRect l="25246" r="16734"/>
          <a:stretch>
            <a:fillRect/>
          </a:stretch>
        </p:blipFill>
        <p:spPr bwMode="auto">
          <a:xfrm>
            <a:off x="17463" y="-6350"/>
            <a:ext cx="5329237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3" descr="G:\GEOMETRIK I\Sommertagungen\Sommertagung 2011\Bienen und Wab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0"/>
            <a:ext cx="3609975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Dokumente und Einstellungen\Ueli Wittorf\Eigene Dateien\Eigene Bilder\Sommertagung 2011\P1050011a.JPG"/>
          <p:cNvPicPr>
            <a:picLocks noChangeAspect="1" noChangeArrowheads="1"/>
          </p:cNvPicPr>
          <p:nvPr/>
        </p:nvPicPr>
        <p:blipFill>
          <a:blip r:embed="rId3"/>
          <a:srcRect l="11548" t="4597" r="10320" b="7277"/>
          <a:stretch>
            <a:fillRect/>
          </a:stretch>
        </p:blipFill>
        <p:spPr bwMode="auto">
          <a:xfrm>
            <a:off x="4995863" y="188913"/>
            <a:ext cx="3614737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3" descr="C:\Dokumente und Einstellungen\Ueli Wittorf\Eigene Dateien\Eigene Bilder\Geometrik ab 2011\Kopie von DSCN0023.JPG"/>
          <p:cNvPicPr>
            <a:picLocks noChangeAspect="1" noChangeArrowheads="1"/>
          </p:cNvPicPr>
          <p:nvPr/>
        </p:nvPicPr>
        <p:blipFill>
          <a:blip r:embed="rId4"/>
          <a:srcRect r="5481" b="5341"/>
          <a:stretch>
            <a:fillRect/>
          </a:stretch>
        </p:blipFill>
        <p:spPr bwMode="auto">
          <a:xfrm>
            <a:off x="0" y="188913"/>
            <a:ext cx="35702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6" descr="Rechteck-Proportionen 0"/>
          <p:cNvPicPr>
            <a:picLocks noChangeAspect="1" noChangeArrowheads="1"/>
          </p:cNvPicPr>
          <p:nvPr/>
        </p:nvPicPr>
        <p:blipFill>
          <a:blip r:embed="rId5"/>
          <a:srcRect l="13951" t="20769" r="11224" b="59685"/>
          <a:stretch>
            <a:fillRect/>
          </a:stretch>
        </p:blipFill>
        <p:spPr bwMode="auto">
          <a:xfrm>
            <a:off x="106363" y="4254500"/>
            <a:ext cx="19685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7" descr="Rechteck-Proportionen 2"/>
          <p:cNvPicPr>
            <a:picLocks noChangeAspect="1" noChangeArrowheads="1"/>
          </p:cNvPicPr>
          <p:nvPr/>
        </p:nvPicPr>
        <p:blipFill>
          <a:blip r:embed="rId6"/>
          <a:srcRect l="8734" t="18344" r="24307" b="58844"/>
          <a:stretch>
            <a:fillRect/>
          </a:stretch>
        </p:blipFill>
        <p:spPr bwMode="auto">
          <a:xfrm>
            <a:off x="2074863" y="3860800"/>
            <a:ext cx="22415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8" descr="Rechteck-Proportionen 0"/>
          <p:cNvPicPr>
            <a:picLocks noChangeAspect="1" noChangeArrowheads="1"/>
          </p:cNvPicPr>
          <p:nvPr/>
        </p:nvPicPr>
        <p:blipFill>
          <a:blip r:embed="rId5"/>
          <a:srcRect l="9357" t="45201" r="6433" b="31587"/>
          <a:stretch>
            <a:fillRect/>
          </a:stretch>
        </p:blipFill>
        <p:spPr bwMode="auto">
          <a:xfrm>
            <a:off x="4572000" y="4024313"/>
            <a:ext cx="19431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9" descr="Rechteck-Proportionen 2"/>
          <p:cNvPicPr>
            <a:picLocks noChangeAspect="1" noChangeArrowheads="1"/>
          </p:cNvPicPr>
          <p:nvPr/>
        </p:nvPicPr>
        <p:blipFill>
          <a:blip r:embed="rId6"/>
          <a:srcRect l="7278" t="41924" r="19940" b="31760"/>
          <a:stretch>
            <a:fillRect/>
          </a:stretch>
        </p:blipFill>
        <p:spPr bwMode="auto">
          <a:xfrm>
            <a:off x="6781800" y="3965575"/>
            <a:ext cx="215900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Textfeld 1"/>
          <p:cNvSpPr txBox="1">
            <a:spLocks noChangeArrowheads="1"/>
          </p:cNvSpPr>
          <p:nvPr/>
        </p:nvSpPr>
        <p:spPr bwMode="auto">
          <a:xfrm>
            <a:off x="2987675" y="36513"/>
            <a:ext cx="2665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latin typeface="Calibri" pitchFamily="34" charset="0"/>
              </a:rPr>
              <a:t>Rechteck-Proportionen:</a:t>
            </a:r>
          </a:p>
          <a:p>
            <a:pPr algn="ctr"/>
            <a:r>
              <a:rPr lang="de-CH" sz="2000">
                <a:latin typeface="Calibri" pitchFamily="34" charset="0"/>
              </a:rPr>
              <a:t>Würfel und Ikosaeder </a:t>
            </a:r>
          </a:p>
          <a:p>
            <a:pPr algn="ctr"/>
            <a:r>
              <a:rPr lang="de-CH" sz="2000">
                <a:latin typeface="Calibri" pitchFamily="34" charset="0"/>
              </a:rPr>
              <a:t>aus Diagonalrechtecken</a:t>
            </a:r>
          </a:p>
        </p:txBody>
      </p:sp>
      <p:sp>
        <p:nvSpPr>
          <p:cNvPr id="53256" name="Textfeld 2"/>
          <p:cNvSpPr txBox="1">
            <a:spLocks noChangeArrowheads="1"/>
          </p:cNvSpPr>
          <p:nvPr/>
        </p:nvSpPr>
        <p:spPr bwMode="auto">
          <a:xfrm>
            <a:off x="914400" y="6300788"/>
            <a:ext cx="6804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Eins zu Wurzel aus Zwei			        Goldener Schnitt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Dokumente und Einstellungen\Ueli Wittorf\Eigene Dateien\Eigene Bilder\Graz\Graz Bilder\P1120884.JPG"/>
          <p:cNvPicPr>
            <a:picLocks noChangeAspect="1" noChangeArrowheads="1"/>
          </p:cNvPicPr>
          <p:nvPr/>
        </p:nvPicPr>
        <p:blipFill>
          <a:blip r:embed="rId3"/>
          <a:srcRect l="2176" t="2727" r="3159" b="3934"/>
          <a:stretch>
            <a:fillRect/>
          </a:stretch>
        </p:blipFill>
        <p:spPr bwMode="auto">
          <a:xfrm>
            <a:off x="-17463" y="-11113"/>
            <a:ext cx="9197976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feld 2"/>
          <p:cNvSpPr txBox="1">
            <a:spLocks noChangeArrowheads="1"/>
          </p:cNvSpPr>
          <p:nvPr/>
        </p:nvSpPr>
        <p:spPr bwMode="auto">
          <a:xfrm>
            <a:off x="2763838" y="2052638"/>
            <a:ext cx="166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3200">
                <a:latin typeface="Calibri" pitchFamily="34" charset="0"/>
              </a:rPr>
              <a:t>85.8 mm</a:t>
            </a:r>
          </a:p>
        </p:txBody>
      </p:sp>
      <p:sp>
        <p:nvSpPr>
          <p:cNvPr id="55299" name="Textfeld 3"/>
          <p:cNvSpPr txBox="1">
            <a:spLocks noChangeArrowheads="1"/>
          </p:cNvSpPr>
          <p:nvPr/>
        </p:nvSpPr>
        <p:spPr bwMode="auto">
          <a:xfrm rot="-5400000">
            <a:off x="84931" y="3809207"/>
            <a:ext cx="1350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3200">
                <a:latin typeface="Calibri" pitchFamily="34" charset="0"/>
              </a:rPr>
              <a:t>54 mm</a:t>
            </a:r>
          </a:p>
        </p:txBody>
      </p:sp>
      <p:sp>
        <p:nvSpPr>
          <p:cNvPr id="55300" name="Textfeld 4"/>
          <p:cNvSpPr txBox="1">
            <a:spLocks noChangeArrowheads="1"/>
          </p:cNvSpPr>
          <p:nvPr/>
        </p:nvSpPr>
        <p:spPr bwMode="auto">
          <a:xfrm>
            <a:off x="3057525" y="5949950"/>
            <a:ext cx="304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3200">
                <a:latin typeface="Calibri" pitchFamily="34" charset="0"/>
              </a:rPr>
              <a:t>85.8 : 54 = 0. 629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3" descr="C:\Dokumente und Einstellungen\Ueli Wittorf\Eigene Dateien\Eigene Bilder\Graz\Graz Bilder\P1120883.JPG"/>
          <p:cNvPicPr>
            <a:picLocks noChangeAspect="1" noChangeArrowheads="1"/>
          </p:cNvPicPr>
          <p:nvPr/>
        </p:nvPicPr>
        <p:blipFill>
          <a:blip r:embed="rId3"/>
          <a:srcRect l="6680" t="385" r="420" b="6808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feld 1"/>
          <p:cNvSpPr txBox="1">
            <a:spLocks noChangeArrowheads="1"/>
          </p:cNvSpPr>
          <p:nvPr/>
        </p:nvSpPr>
        <p:spPr bwMode="auto">
          <a:xfrm>
            <a:off x="3567113" y="836613"/>
            <a:ext cx="1509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3200">
                <a:latin typeface="Calibri" pitchFamily="34" charset="0"/>
              </a:rPr>
              <a:t>10.0 cm</a:t>
            </a:r>
          </a:p>
        </p:txBody>
      </p:sp>
      <p:sp>
        <p:nvSpPr>
          <p:cNvPr id="56323" name="Textfeld 2"/>
          <p:cNvSpPr txBox="1">
            <a:spLocks noChangeArrowheads="1"/>
          </p:cNvSpPr>
          <p:nvPr/>
        </p:nvSpPr>
        <p:spPr bwMode="auto">
          <a:xfrm rot="-5400000">
            <a:off x="7597775" y="3282950"/>
            <a:ext cx="130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3200">
                <a:latin typeface="Calibri" pitchFamily="34" charset="0"/>
              </a:rPr>
              <a:t>6.1 cm</a:t>
            </a:r>
          </a:p>
        </p:txBody>
      </p:sp>
      <p:sp>
        <p:nvSpPr>
          <p:cNvPr id="56324" name="Textfeld 3"/>
          <p:cNvSpPr txBox="1">
            <a:spLocks noChangeArrowheads="1"/>
          </p:cNvSpPr>
          <p:nvPr/>
        </p:nvSpPr>
        <p:spPr bwMode="auto">
          <a:xfrm>
            <a:off x="2484438" y="5876925"/>
            <a:ext cx="39544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3200">
                <a:latin typeface="Calibri" pitchFamily="34" charset="0"/>
              </a:rPr>
              <a:t>Magnolien-Blütenblatt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G:\GEOMETRIK III\Proportionen gemischt\Pflanzen im Goldenen Schn itt.jpg"/>
          <p:cNvPicPr>
            <a:picLocks noChangeAspect="1" noChangeArrowheads="1"/>
          </p:cNvPicPr>
          <p:nvPr/>
        </p:nvPicPr>
        <p:blipFill>
          <a:blip r:embed="rId3"/>
          <a:srcRect l="3938" t="19160" r="2560" b="16074"/>
          <a:stretch>
            <a:fillRect/>
          </a:stretch>
        </p:blipFill>
        <p:spPr bwMode="auto">
          <a:xfrm>
            <a:off x="0" y="-9525"/>
            <a:ext cx="9144000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feld 1"/>
          <p:cNvSpPr txBox="1">
            <a:spLocks noChangeArrowheads="1"/>
          </p:cNvSpPr>
          <p:nvPr/>
        </p:nvSpPr>
        <p:spPr bwMode="auto">
          <a:xfrm>
            <a:off x="2339975" y="4386263"/>
            <a:ext cx="4068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latin typeface="Calibri" pitchFamily="34" charset="0"/>
              </a:rPr>
              <a:t>Der Goldene Schnitt im Pflanzenreich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feld 1"/>
          <p:cNvSpPr txBox="1">
            <a:spLocks noChangeArrowheads="1"/>
          </p:cNvSpPr>
          <p:nvPr/>
        </p:nvSpPr>
        <p:spPr bwMode="auto">
          <a:xfrm>
            <a:off x="595313" y="2349500"/>
            <a:ext cx="79311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Der Goldene Schnitt als</a:t>
            </a:r>
          </a:p>
          <a:p>
            <a:pPr algn="ctr"/>
            <a:r>
              <a:rPr lang="de-CH" sz="4000">
                <a:latin typeface="Calibri" pitchFamily="34" charset="0"/>
              </a:rPr>
              <a:t>Zahlenverhältnis in der Pflanzenwelt</a:t>
            </a:r>
          </a:p>
          <a:p>
            <a:pPr algn="ctr"/>
            <a:r>
              <a:rPr lang="de-CH" sz="3200">
                <a:latin typeface="Calibri" pitchFamily="34" charset="0"/>
              </a:rPr>
              <a:t>Fibonacci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G:\GEOMETRIK I\Rüttihubelbad Plat. Körper 09\Folien Kursvortrag I\Bild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28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feld 1"/>
          <p:cNvSpPr txBox="1">
            <a:spLocks noChangeArrowheads="1"/>
          </p:cNvSpPr>
          <p:nvPr/>
        </p:nvSpPr>
        <p:spPr bwMode="auto">
          <a:xfrm>
            <a:off x="1152525" y="6340475"/>
            <a:ext cx="6588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Der Goldene Schnitt als Zahlenverhältnis:  die Fibonacci-Folge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3"/>
          <p:cNvPicPr>
            <a:picLocks noChangeAspect="1" noChangeArrowheads="1"/>
          </p:cNvPicPr>
          <p:nvPr/>
        </p:nvPicPr>
        <p:blipFill>
          <a:blip r:embed="rId3"/>
          <a:srcRect b="27960"/>
          <a:stretch>
            <a:fillRect/>
          </a:stretch>
        </p:blipFill>
        <p:spPr bwMode="auto">
          <a:xfrm>
            <a:off x="0" y="36513"/>
            <a:ext cx="9144000" cy="488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feld 1"/>
          <p:cNvSpPr txBox="1">
            <a:spLocks noChangeArrowheads="1"/>
          </p:cNvSpPr>
          <p:nvPr/>
        </p:nvSpPr>
        <p:spPr bwMode="auto">
          <a:xfrm>
            <a:off x="3635375" y="4797425"/>
            <a:ext cx="16652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Fibonacci-Reihe</a:t>
            </a:r>
          </a:p>
          <a:p>
            <a:endParaRPr lang="de-CH" sz="1200">
              <a:latin typeface="Calibri" pitchFamily="34" charset="0"/>
            </a:endParaRPr>
          </a:p>
          <a:p>
            <a:r>
              <a:rPr lang="de-CH" sz="2400">
                <a:latin typeface="Calibri" pitchFamily="34" charset="0"/>
              </a:rPr>
              <a:t>Korbblütler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C:\Dokumente und Einstellungen\Ueli Wittorf\Eigene Dateien\Eigene Bilder\Blumen ab April 11\Kopie von d P10507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4450"/>
            <a:ext cx="6697662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feld 1"/>
          <p:cNvSpPr txBox="1">
            <a:spLocks noChangeArrowheads="1"/>
          </p:cNvSpPr>
          <p:nvPr/>
        </p:nvSpPr>
        <p:spPr bwMode="auto">
          <a:xfrm>
            <a:off x="404813" y="5045075"/>
            <a:ext cx="4191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3</a:t>
            </a:r>
          </a:p>
          <a:p>
            <a:pPr algn="ctr"/>
            <a:r>
              <a:rPr lang="de-CH">
                <a:latin typeface="Calibri" pitchFamily="34" charset="0"/>
              </a:rPr>
              <a:t>5</a:t>
            </a:r>
          </a:p>
          <a:p>
            <a:pPr algn="ctr"/>
            <a:r>
              <a:rPr lang="de-CH">
                <a:latin typeface="Calibri" pitchFamily="34" charset="0"/>
              </a:rPr>
              <a:t>8</a:t>
            </a:r>
          </a:p>
          <a:p>
            <a:pPr algn="ctr"/>
            <a:r>
              <a:rPr lang="de-CH">
                <a:latin typeface="Calibri" pitchFamily="34" charset="0"/>
              </a:rPr>
              <a:t>55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6" descr="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81000"/>
            <a:ext cx="49006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8" descr="radiolaria_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429000"/>
            <a:ext cx="3033712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9"/>
          <p:cNvSpPr txBox="1">
            <a:spLocks noChangeArrowheads="1"/>
          </p:cNvSpPr>
          <p:nvPr/>
        </p:nvSpPr>
        <p:spPr bwMode="auto">
          <a:xfrm>
            <a:off x="1417638" y="2987675"/>
            <a:ext cx="85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Seeigel</a:t>
            </a:r>
            <a:endParaRPr lang="de-DE">
              <a:latin typeface="Calibri" pitchFamily="34" charset="0"/>
            </a:endParaRPr>
          </a:p>
        </p:txBody>
      </p:sp>
      <p:sp>
        <p:nvSpPr>
          <p:cNvPr id="62468" name="Text Box 10"/>
          <p:cNvSpPr txBox="1">
            <a:spLocks noChangeArrowheads="1"/>
          </p:cNvSpPr>
          <p:nvPr/>
        </p:nvSpPr>
        <p:spPr bwMode="auto">
          <a:xfrm>
            <a:off x="1295400" y="6453188"/>
            <a:ext cx="121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Radiolarie</a:t>
            </a:r>
            <a:endParaRPr lang="de-DE">
              <a:latin typeface="Calibri" pitchFamily="34" charset="0"/>
            </a:endParaRPr>
          </a:p>
        </p:txBody>
      </p:sp>
      <p:pic>
        <p:nvPicPr>
          <p:cNvPr id="62469" name="Picture 6" descr="DSCN00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7938"/>
            <a:ext cx="3033712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Kopie von kepler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46175"/>
            <a:ext cx="4681538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Kopie (2) von kepler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557338"/>
            <a:ext cx="3419475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31775" y="4338638"/>
            <a:ext cx="46704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600" i="1">
                <a:latin typeface="Times New Roman" pitchFamily="18" charset="0"/>
              </a:rPr>
              <a:t>Vollkommenste</a:t>
            </a:r>
            <a:r>
              <a:rPr lang="de-CH" sz="1600">
                <a:latin typeface="Times New Roman" pitchFamily="18" charset="0"/>
              </a:rPr>
              <a:t> und reguläre </a:t>
            </a:r>
            <a:r>
              <a:rPr lang="de-CH" sz="1600" i="1">
                <a:latin typeface="Times New Roman" pitchFamily="18" charset="0"/>
              </a:rPr>
              <a:t>Kongruenzen</a:t>
            </a:r>
            <a:r>
              <a:rPr lang="de-CH" sz="1600">
                <a:latin typeface="Times New Roman" pitchFamily="18" charset="0"/>
              </a:rPr>
              <a:t> von ebenen </a:t>
            </a:r>
          </a:p>
          <a:p>
            <a:r>
              <a:rPr lang="de-CH" sz="1600">
                <a:latin typeface="Times New Roman" pitchFamily="18" charset="0"/>
              </a:rPr>
              <a:t>Figuren zur Bildung einer räumlichen gibt es fünf.</a:t>
            </a:r>
          </a:p>
          <a:p>
            <a:endParaRPr lang="de-CH" sz="1600">
              <a:latin typeface="Times New Roman" pitchFamily="18" charset="0"/>
            </a:endParaRPr>
          </a:p>
          <a:p>
            <a:endParaRPr lang="de-CH" sz="1600">
              <a:latin typeface="Times New Roman" pitchFamily="18" charset="0"/>
            </a:endParaRPr>
          </a:p>
          <a:p>
            <a:r>
              <a:rPr lang="de-CH" sz="1200">
                <a:latin typeface="Times New Roman" pitchFamily="18" charset="0"/>
              </a:rPr>
              <a:t>Kongruenz: Übereinstimmung, Deckungsgleichheit</a:t>
            </a:r>
          </a:p>
          <a:p>
            <a:r>
              <a:rPr lang="de-CH" sz="1200">
                <a:latin typeface="Times New Roman" pitchFamily="18" charset="0"/>
              </a:rPr>
              <a:t>Essenz: Wesen, Wesenheit</a:t>
            </a:r>
            <a:endParaRPr lang="de-DE" sz="1200">
              <a:latin typeface="Times New Roman" pitchFamily="18" charset="0"/>
            </a:endParaRP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5003800" y="4365625"/>
            <a:ext cx="4049713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>
                <a:latin typeface="Times New Roman" pitchFamily="18" charset="0"/>
              </a:rPr>
              <a:t>Nach Aristoteles ist es allgemeine Überzeugung, jene</a:t>
            </a:r>
          </a:p>
          <a:p>
            <a:r>
              <a:rPr lang="de-CH" sz="1400">
                <a:latin typeface="Times New Roman" pitchFamily="18" charset="0"/>
              </a:rPr>
              <a:t>Philosophen hätten sich, entsprechend der Fünfzahl</a:t>
            </a:r>
          </a:p>
          <a:p>
            <a:r>
              <a:rPr lang="de-CH" sz="1400">
                <a:latin typeface="Times New Roman" pitchFamily="18" charset="0"/>
              </a:rPr>
              <a:t>dieser Figuren nach fünf einfachen Weltkörpern um-</a:t>
            </a:r>
          </a:p>
          <a:p>
            <a:r>
              <a:rPr lang="de-CH" sz="1400">
                <a:latin typeface="Times New Roman" pitchFamily="18" charset="0"/>
              </a:rPr>
              <a:t>geschaut, nämlich nach den vier Elementen Feuer, </a:t>
            </a:r>
          </a:p>
          <a:p>
            <a:r>
              <a:rPr lang="de-CH" sz="1400">
                <a:latin typeface="Times New Roman" pitchFamily="18" charset="0"/>
              </a:rPr>
              <a:t>Luft, Wasser, Erde und der so genannten Quintessenz </a:t>
            </a:r>
          </a:p>
          <a:p>
            <a:r>
              <a:rPr lang="de-CH" sz="1400">
                <a:latin typeface="Times New Roman" pitchFamily="18" charset="0"/>
              </a:rPr>
              <a:t>oder Himmelsmaterie.</a:t>
            </a:r>
          </a:p>
          <a:p>
            <a:endParaRPr lang="de-CH" sz="1400">
              <a:latin typeface="Times New Roman" pitchFamily="18" charset="0"/>
            </a:endParaRPr>
          </a:p>
          <a:p>
            <a:r>
              <a:rPr lang="de-CH" sz="1400">
                <a:latin typeface="Times New Roman" pitchFamily="18" charset="0"/>
              </a:rPr>
              <a:t>Übersetzung Max Caspar</a:t>
            </a:r>
            <a:endParaRPr lang="de-DE" sz="1400">
              <a:latin typeface="Times New Roman" pitchFamily="18" charset="0"/>
            </a:endParaRP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1816100" y="568325"/>
            <a:ext cx="603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Aus der Weltharmonik von Johannes Kepler 1571 – 1630 </a:t>
            </a:r>
            <a:endParaRPr lang="de-DE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feld 1"/>
          <p:cNvSpPr txBox="1">
            <a:spLocks noChangeArrowheads="1"/>
          </p:cNvSpPr>
          <p:nvPr/>
        </p:nvSpPr>
        <p:spPr bwMode="auto">
          <a:xfrm>
            <a:off x="2139950" y="2781300"/>
            <a:ext cx="4746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Der Goldene Schnitt</a:t>
            </a:r>
          </a:p>
          <a:p>
            <a:pPr algn="ctr"/>
            <a:r>
              <a:rPr lang="de-CH" sz="3200">
                <a:latin typeface="Calibri" pitchFamily="34" charset="0"/>
              </a:rPr>
              <a:t>Architektur, Musik, Mensch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Fechner 2"/>
          <p:cNvPicPr>
            <a:picLocks noChangeAspect="1" noChangeArrowheads="1"/>
          </p:cNvPicPr>
          <p:nvPr/>
        </p:nvPicPr>
        <p:blipFill>
          <a:blip r:embed="rId3"/>
          <a:srcRect t="2361"/>
          <a:stretch>
            <a:fillRect/>
          </a:stretch>
        </p:blipFill>
        <p:spPr bwMode="auto">
          <a:xfrm>
            <a:off x="250825" y="549275"/>
            <a:ext cx="8640763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4" descr="Apollon von Belvedere im Vatik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52400"/>
            <a:ext cx="32194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5" descr="Dionysische Prozess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962400"/>
            <a:ext cx="3959225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6" descr="Kölner Dom"/>
          <p:cNvPicPr>
            <a:picLocks noChangeAspect="1" noChangeArrowheads="1"/>
          </p:cNvPicPr>
          <p:nvPr/>
        </p:nvPicPr>
        <p:blipFill>
          <a:blip r:embed="rId5"/>
          <a:srcRect l="4843" t="8571" r="1495" b="421"/>
          <a:stretch>
            <a:fillRect/>
          </a:stretch>
        </p:blipFill>
        <p:spPr bwMode="auto">
          <a:xfrm>
            <a:off x="4495800" y="304800"/>
            <a:ext cx="438150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Le Corbusier, Unité Marseille"/>
          <p:cNvPicPr>
            <a:picLocks noChangeAspect="1" noChangeArrowheads="1"/>
          </p:cNvPicPr>
          <p:nvPr/>
        </p:nvPicPr>
        <p:blipFill>
          <a:blip r:embed="rId3"/>
          <a:srcRect l="1480" t="5936" r="4475" b="4976"/>
          <a:stretch>
            <a:fillRect/>
          </a:stretch>
        </p:blipFill>
        <p:spPr bwMode="auto">
          <a:xfrm>
            <a:off x="250825" y="3068638"/>
            <a:ext cx="45370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3" descr="Le Corbusier Küch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500438"/>
            <a:ext cx="403225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4" descr="Le Corbusier, der Mensch als Mass"/>
          <p:cNvPicPr>
            <a:picLocks noChangeAspect="1" noChangeArrowheads="1"/>
          </p:cNvPicPr>
          <p:nvPr/>
        </p:nvPicPr>
        <p:blipFill>
          <a:blip r:embed="rId5"/>
          <a:srcRect l="1741" t="2602" r="1741" b="2489"/>
          <a:stretch>
            <a:fillRect/>
          </a:stretch>
        </p:blipFill>
        <p:spPr bwMode="auto">
          <a:xfrm>
            <a:off x="4859338" y="765175"/>
            <a:ext cx="39608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611188" y="712788"/>
            <a:ext cx="37766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Futura Lt BT"/>
              </a:rPr>
              <a:t>Le Corbusier (1887 – 1965)</a:t>
            </a:r>
          </a:p>
          <a:p>
            <a:endParaRPr lang="de-CH" sz="2400">
              <a:latin typeface="Futura Lt BT"/>
            </a:endParaRPr>
          </a:p>
          <a:p>
            <a:r>
              <a:rPr lang="de-CH">
                <a:latin typeface="Futura Lt BT"/>
              </a:rPr>
              <a:t>Unité d‘ habitation in Marseille</a:t>
            </a:r>
          </a:p>
          <a:p>
            <a:endParaRPr lang="de-CH">
              <a:latin typeface="Futura Lt BT"/>
            </a:endParaRPr>
          </a:p>
          <a:p>
            <a:r>
              <a:rPr lang="de-CH">
                <a:latin typeface="Futura Lt BT"/>
              </a:rPr>
              <a:t>Der Modulor: eine Entwurfshilfe im </a:t>
            </a:r>
          </a:p>
          <a:p>
            <a:r>
              <a:rPr lang="de-CH">
                <a:latin typeface="Futura Lt BT"/>
              </a:rPr>
              <a:t>Goldenen Schnitt</a:t>
            </a:r>
            <a:endParaRPr lang="de-DE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Sol LeWitt"/>
          <p:cNvPicPr>
            <a:picLocks noChangeAspect="1" noChangeArrowheads="1"/>
          </p:cNvPicPr>
          <p:nvPr/>
        </p:nvPicPr>
        <p:blipFill>
          <a:blip r:embed="rId3"/>
          <a:srcRect l="2744" b="2112"/>
          <a:stretch>
            <a:fillRect/>
          </a:stretch>
        </p:blipFill>
        <p:spPr bwMode="auto">
          <a:xfrm>
            <a:off x="323850" y="3141663"/>
            <a:ext cx="4679950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Text Box 3"/>
          <p:cNvSpPr txBox="1">
            <a:spLocks noChangeArrowheads="1"/>
          </p:cNvSpPr>
          <p:nvPr/>
        </p:nvSpPr>
        <p:spPr bwMode="auto">
          <a:xfrm>
            <a:off x="2268538" y="5949950"/>
            <a:ext cx="25415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e-CH" sz="1000" b="1">
                <a:solidFill>
                  <a:schemeClr val="bg1"/>
                </a:solidFill>
                <a:latin typeface="Futura Lt BT"/>
              </a:rPr>
              <a:t>Sol LeWitt</a:t>
            </a:r>
          </a:p>
          <a:p>
            <a:pPr algn="r"/>
            <a:r>
              <a:rPr lang="de-CH" sz="1000" b="1">
                <a:solidFill>
                  <a:schemeClr val="bg1"/>
                </a:solidFill>
                <a:latin typeface="Futura Lt BT"/>
              </a:rPr>
              <a:t>Cube Structure Based on Five Modules</a:t>
            </a:r>
          </a:p>
          <a:p>
            <a:pPr algn="r"/>
            <a:r>
              <a:rPr lang="de-CH" sz="1000" b="1">
                <a:solidFill>
                  <a:schemeClr val="bg1"/>
                </a:solidFill>
                <a:latin typeface="Futura Lt BT"/>
              </a:rPr>
              <a:t>1971-1974, Holz, bemalt, 38x62x38 cm.</a:t>
            </a:r>
            <a:endParaRPr lang="de-DE" sz="1000" b="1">
              <a:solidFill>
                <a:schemeClr val="bg1"/>
              </a:solidFill>
              <a:latin typeface="Futura Lt BT"/>
            </a:endParaRPr>
          </a:p>
        </p:txBody>
      </p:sp>
      <p:pic>
        <p:nvPicPr>
          <p:cNvPr id="68611" name="Picture 4" descr="450px-2005_zurich_bahnhofstrasse_max_bi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138488"/>
            <a:ext cx="3600450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 Box 5"/>
          <p:cNvSpPr txBox="1">
            <a:spLocks noChangeArrowheads="1"/>
          </p:cNvSpPr>
          <p:nvPr/>
        </p:nvSpPr>
        <p:spPr bwMode="auto">
          <a:xfrm>
            <a:off x="6804025" y="6127750"/>
            <a:ext cx="1927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e-CH" sz="1000" b="1">
                <a:solidFill>
                  <a:schemeClr val="bg1"/>
                </a:solidFill>
                <a:latin typeface="Calibri" pitchFamily="34" charset="0"/>
              </a:rPr>
              <a:t>Max Bill: Granitskulptur 1983</a:t>
            </a:r>
          </a:p>
          <a:p>
            <a:pPr algn="r"/>
            <a:r>
              <a:rPr lang="de-CH" sz="1000" b="1">
                <a:solidFill>
                  <a:schemeClr val="bg1"/>
                </a:solidFill>
                <a:latin typeface="Calibri" pitchFamily="34" charset="0"/>
              </a:rPr>
              <a:t>Bahnhofstrasse, Zürich</a:t>
            </a:r>
            <a:endParaRPr lang="de-DE" sz="10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8613" name="Picture 6" descr="800px-Louvre_Pyramide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41288"/>
            <a:ext cx="8496300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7"/>
          <p:cNvSpPr txBox="1">
            <a:spLocks noChangeArrowheads="1"/>
          </p:cNvSpPr>
          <p:nvPr/>
        </p:nvSpPr>
        <p:spPr bwMode="auto">
          <a:xfrm>
            <a:off x="3708400" y="2781300"/>
            <a:ext cx="18018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000" b="1">
                <a:solidFill>
                  <a:schemeClr val="bg1"/>
                </a:solidFill>
                <a:latin typeface="Calibri" pitchFamily="34" charset="0"/>
              </a:rPr>
              <a:t>Ming Pei : Louvrepyramide</a:t>
            </a:r>
            <a:endParaRPr lang="de-DE" sz="10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5" descr="Kopie von PyramidDatePalms_g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0"/>
            <a:ext cx="4111626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9" descr="Img02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1425"/>
            <a:ext cx="4140200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10" descr="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0"/>
            <a:ext cx="4806950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2" descr="C:\Dokumente und Einstellungen\Ueli Wittorf\Eigene Dateien\Eigene Bilder\Graz\Graz Bilder\Synagoge in der Nege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3155950"/>
            <a:ext cx="47529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G:\GEOMETRIK III\Proportionen\Proportionen\Geige gs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0"/>
            <a:ext cx="650875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feld 1"/>
          <p:cNvSpPr txBox="1">
            <a:spLocks noChangeArrowheads="1"/>
          </p:cNvSpPr>
          <p:nvPr/>
        </p:nvSpPr>
        <p:spPr bwMode="auto">
          <a:xfrm>
            <a:off x="2700338" y="6443663"/>
            <a:ext cx="3662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Der Goldene Schnitt an der Geige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C:\Dokumente und Einstellungen\Ueli Wittorf\Eigene Dateien\Eigene Bilder\Sommertagung 2011\Handskelet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13263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Textfeld 1"/>
          <p:cNvSpPr txBox="1">
            <a:spLocks noChangeArrowheads="1"/>
          </p:cNvSpPr>
          <p:nvPr/>
        </p:nvSpPr>
        <p:spPr bwMode="auto">
          <a:xfrm>
            <a:off x="1187450" y="6092825"/>
            <a:ext cx="2284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Frau Röntgens Hand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C:\Dokumente und Einstellungen\Ueli Wittorf\Eigene Dateien\Eigene Bilder\Sommertagung 2011\Handskelet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13263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4" descr="G:\CD 1 Geometrik  7. Dez. 2010\5. Proportionen\Handskelett Proportion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1688" y="-26988"/>
            <a:ext cx="4532312" cy="590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feld 4"/>
          <p:cNvSpPr txBox="1">
            <a:spLocks noChangeArrowheads="1"/>
          </p:cNvSpPr>
          <p:nvPr/>
        </p:nvSpPr>
        <p:spPr bwMode="auto">
          <a:xfrm>
            <a:off x="2141538" y="6126163"/>
            <a:ext cx="4878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Frau Röntgens Hand und der Goldene Schnitt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feld 1"/>
          <p:cNvSpPr txBox="1">
            <a:spLocks noChangeArrowheads="1"/>
          </p:cNvSpPr>
          <p:nvPr/>
        </p:nvSpPr>
        <p:spPr bwMode="auto">
          <a:xfrm>
            <a:off x="2132013" y="2425700"/>
            <a:ext cx="488791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Die Schwerkraft</a:t>
            </a:r>
          </a:p>
          <a:p>
            <a:pPr algn="ctr"/>
            <a:r>
              <a:rPr lang="de-CH" sz="4000">
                <a:latin typeface="Calibri" pitchFamily="34" charset="0"/>
              </a:rPr>
              <a:t>und das </a:t>
            </a:r>
          </a:p>
          <a:p>
            <a:pPr algn="ctr"/>
            <a:r>
              <a:rPr lang="de-CH" sz="4000">
                <a:latin typeface="Calibri" pitchFamily="34" charset="0"/>
              </a:rPr>
              <a:t>Vorstellen und Denken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Tetrae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15888"/>
            <a:ext cx="2124075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5" descr="DSCN00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88913"/>
            <a:ext cx="18732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DSCN00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412875"/>
            <a:ext cx="1798637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Oktaed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1225" y="1411288"/>
            <a:ext cx="20161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Würfe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3879850"/>
            <a:ext cx="2087562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 descr="DSCN00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00788" y="3879850"/>
            <a:ext cx="1871662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1" descr="Ikosaede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7088" y="2565400"/>
            <a:ext cx="2016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2" descr="DSCN00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27763" y="2492375"/>
            <a:ext cx="208915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3" descr="Dodekaeder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4213" y="5165725"/>
            <a:ext cx="2292350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4" descr="DSCN000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11863" y="5110163"/>
            <a:ext cx="236537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Text Box 15"/>
          <p:cNvSpPr txBox="1">
            <a:spLocks noChangeArrowheads="1"/>
          </p:cNvSpPr>
          <p:nvPr/>
        </p:nvSpPr>
        <p:spPr bwMode="auto">
          <a:xfrm>
            <a:off x="2560638" y="182563"/>
            <a:ext cx="374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Herleitung der Platonischen Körper</a:t>
            </a:r>
            <a:endParaRPr lang="de-DE">
              <a:latin typeface="Calibri" pitchFamily="34" charset="0"/>
            </a:endParaRPr>
          </a:p>
        </p:txBody>
      </p:sp>
      <p:sp>
        <p:nvSpPr>
          <p:cNvPr id="21516" name="Text Box 16"/>
          <p:cNvSpPr txBox="1">
            <a:spLocks noChangeArrowheads="1"/>
          </p:cNvSpPr>
          <p:nvPr/>
        </p:nvSpPr>
        <p:spPr bwMode="auto">
          <a:xfrm>
            <a:off x="3059113" y="908050"/>
            <a:ext cx="270510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600">
                <a:latin typeface="Calibri" pitchFamily="34" charset="0"/>
              </a:rPr>
              <a:t>Tetraeder</a:t>
            </a:r>
          </a:p>
          <a:p>
            <a:pPr algn="ctr"/>
            <a:r>
              <a:rPr lang="de-CH" sz="1200" b="1">
                <a:latin typeface="Calibri" pitchFamily="34" charset="0"/>
              </a:rPr>
              <a:t>4</a:t>
            </a:r>
            <a:r>
              <a:rPr lang="de-CH" sz="1200">
                <a:latin typeface="Calibri" pitchFamily="34" charset="0"/>
              </a:rPr>
              <a:t> Flächen	</a:t>
            </a:r>
            <a:r>
              <a:rPr lang="de-CH" sz="1200" b="1">
                <a:latin typeface="Calibri" pitchFamily="34" charset="0"/>
              </a:rPr>
              <a:t>4</a:t>
            </a:r>
            <a:r>
              <a:rPr lang="de-CH" sz="1200">
                <a:latin typeface="Calibri" pitchFamily="34" charset="0"/>
              </a:rPr>
              <a:t> Ecken	</a:t>
            </a:r>
            <a:r>
              <a:rPr lang="de-CH" sz="1200" b="1">
                <a:latin typeface="Calibri" pitchFamily="34" charset="0"/>
              </a:rPr>
              <a:t>6</a:t>
            </a:r>
            <a:r>
              <a:rPr lang="de-CH" sz="1200">
                <a:latin typeface="Calibri" pitchFamily="34" charset="0"/>
              </a:rPr>
              <a:t> Kanten</a:t>
            </a:r>
          </a:p>
          <a:p>
            <a:pPr algn="ctr"/>
            <a:endParaRPr lang="de-CH" sz="1400">
              <a:solidFill>
                <a:srgbClr val="FF0066"/>
              </a:solidFill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r>
              <a:rPr lang="de-CH" sz="1600">
                <a:latin typeface="Calibri" pitchFamily="34" charset="0"/>
              </a:rPr>
              <a:t>Oktaeder</a:t>
            </a:r>
          </a:p>
          <a:p>
            <a:pPr algn="ctr"/>
            <a:r>
              <a:rPr lang="de-CH" sz="1200" b="1">
                <a:latin typeface="Calibri" pitchFamily="34" charset="0"/>
              </a:rPr>
              <a:t>8</a:t>
            </a:r>
            <a:r>
              <a:rPr lang="de-CH" sz="1200">
                <a:latin typeface="Calibri" pitchFamily="34" charset="0"/>
              </a:rPr>
              <a:t> Flächen	</a:t>
            </a:r>
            <a:r>
              <a:rPr lang="de-CH" sz="1200" b="1">
                <a:latin typeface="Calibri" pitchFamily="34" charset="0"/>
              </a:rPr>
              <a:t>6</a:t>
            </a:r>
            <a:r>
              <a:rPr lang="de-CH" sz="1200">
                <a:latin typeface="Calibri" pitchFamily="34" charset="0"/>
              </a:rPr>
              <a:t> Ecken	</a:t>
            </a:r>
            <a:r>
              <a:rPr lang="de-CH" sz="1200" b="1">
                <a:latin typeface="Calibri" pitchFamily="34" charset="0"/>
              </a:rPr>
              <a:t>12</a:t>
            </a:r>
            <a:r>
              <a:rPr lang="de-CH" sz="1200">
                <a:latin typeface="Calibri" pitchFamily="34" charset="0"/>
              </a:rPr>
              <a:t> Kanten</a:t>
            </a:r>
          </a:p>
          <a:p>
            <a:pPr algn="ctr"/>
            <a:endParaRPr lang="de-CH" sz="14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de-CH" sz="14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de-CH" sz="1400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de-CH" sz="1600">
                <a:latin typeface="Calibri" pitchFamily="34" charset="0"/>
              </a:rPr>
              <a:t>Ikosaeder</a:t>
            </a:r>
          </a:p>
          <a:p>
            <a:pPr algn="ctr"/>
            <a:r>
              <a:rPr lang="de-CH" sz="1200" b="1">
                <a:latin typeface="Calibri" pitchFamily="34" charset="0"/>
              </a:rPr>
              <a:t>20</a:t>
            </a:r>
            <a:r>
              <a:rPr lang="de-CH" sz="1200">
                <a:latin typeface="Calibri" pitchFamily="34" charset="0"/>
              </a:rPr>
              <a:t> Flächen	</a:t>
            </a:r>
            <a:r>
              <a:rPr lang="de-CH" sz="1200" b="1">
                <a:latin typeface="Calibri" pitchFamily="34" charset="0"/>
              </a:rPr>
              <a:t>12</a:t>
            </a:r>
            <a:r>
              <a:rPr lang="de-CH" sz="1200">
                <a:latin typeface="Calibri" pitchFamily="34" charset="0"/>
              </a:rPr>
              <a:t> Ecken	</a:t>
            </a:r>
            <a:r>
              <a:rPr lang="de-CH" sz="1200" b="1">
                <a:latin typeface="Calibri" pitchFamily="34" charset="0"/>
              </a:rPr>
              <a:t>30</a:t>
            </a:r>
            <a:r>
              <a:rPr lang="de-CH" sz="1200">
                <a:latin typeface="Calibri" pitchFamily="34" charset="0"/>
              </a:rPr>
              <a:t> Kanten</a:t>
            </a:r>
          </a:p>
          <a:p>
            <a:pPr algn="ctr"/>
            <a:endParaRPr lang="de-CH" sz="1200" b="1">
              <a:solidFill>
                <a:srgbClr val="0000FF"/>
              </a:solidFill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r>
              <a:rPr lang="de-CH" sz="1600">
                <a:latin typeface="Calibri" pitchFamily="34" charset="0"/>
              </a:rPr>
              <a:t>Hexaeder</a:t>
            </a:r>
          </a:p>
          <a:p>
            <a:pPr algn="ctr"/>
            <a:r>
              <a:rPr lang="de-CH" sz="1200" b="1">
                <a:latin typeface="Calibri" pitchFamily="34" charset="0"/>
              </a:rPr>
              <a:t>6</a:t>
            </a:r>
            <a:r>
              <a:rPr lang="de-CH" sz="1200">
                <a:latin typeface="Calibri" pitchFamily="34" charset="0"/>
              </a:rPr>
              <a:t> Flächen	</a:t>
            </a:r>
            <a:r>
              <a:rPr lang="de-CH" sz="1200" b="1">
                <a:latin typeface="Calibri" pitchFamily="34" charset="0"/>
              </a:rPr>
              <a:t>8</a:t>
            </a:r>
            <a:r>
              <a:rPr lang="de-CH" sz="1200">
                <a:latin typeface="Calibri" pitchFamily="34" charset="0"/>
              </a:rPr>
              <a:t> Ecken	</a:t>
            </a:r>
            <a:r>
              <a:rPr lang="de-CH" sz="1200" b="1">
                <a:latin typeface="Calibri" pitchFamily="34" charset="0"/>
              </a:rPr>
              <a:t>12</a:t>
            </a:r>
            <a:r>
              <a:rPr lang="de-CH" sz="1200">
                <a:latin typeface="Calibri" pitchFamily="34" charset="0"/>
              </a:rPr>
              <a:t> Kanten</a:t>
            </a: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endParaRPr lang="de-CH" sz="1400">
              <a:latin typeface="Calibri" pitchFamily="34" charset="0"/>
            </a:endParaRPr>
          </a:p>
          <a:p>
            <a:pPr algn="ctr"/>
            <a:r>
              <a:rPr lang="de-CH" sz="1600">
                <a:latin typeface="Calibri" pitchFamily="34" charset="0"/>
              </a:rPr>
              <a:t>Pentagondodekaeder</a:t>
            </a:r>
          </a:p>
          <a:p>
            <a:pPr algn="ctr"/>
            <a:r>
              <a:rPr lang="de-CH" sz="1200" b="1">
                <a:latin typeface="Calibri" pitchFamily="34" charset="0"/>
              </a:rPr>
              <a:t>12</a:t>
            </a:r>
            <a:r>
              <a:rPr lang="de-CH" sz="1200">
                <a:latin typeface="Calibri" pitchFamily="34" charset="0"/>
              </a:rPr>
              <a:t> Flächen	</a:t>
            </a:r>
            <a:r>
              <a:rPr lang="de-CH" sz="1200" b="1">
                <a:latin typeface="Calibri" pitchFamily="34" charset="0"/>
              </a:rPr>
              <a:t>20</a:t>
            </a:r>
            <a:r>
              <a:rPr lang="de-CH" sz="1200">
                <a:latin typeface="Calibri" pitchFamily="34" charset="0"/>
              </a:rPr>
              <a:t> Ecken	</a:t>
            </a:r>
            <a:r>
              <a:rPr lang="de-CH" sz="1200" b="1">
                <a:latin typeface="Calibri" pitchFamily="34" charset="0"/>
              </a:rPr>
              <a:t>30</a:t>
            </a:r>
            <a:r>
              <a:rPr lang="de-CH" sz="1200">
                <a:latin typeface="Calibri" pitchFamily="34" charset="0"/>
              </a:rPr>
              <a:t> Kanten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 descr="Aus Rhythmusforschung und Technik"/>
          <p:cNvPicPr>
            <a:picLocks noChangeAspect="1" noChangeArrowheads="1"/>
          </p:cNvPicPr>
          <p:nvPr/>
        </p:nvPicPr>
        <p:blipFill>
          <a:blip r:embed="rId3"/>
          <a:srcRect l="27087" t="51884" r="36456" b="2119"/>
          <a:stretch>
            <a:fillRect/>
          </a:stretch>
        </p:blipFill>
        <p:spPr bwMode="auto">
          <a:xfrm>
            <a:off x="6156325" y="188913"/>
            <a:ext cx="260508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Text Box 5"/>
          <p:cNvSpPr txBox="1">
            <a:spLocks noChangeArrowheads="1"/>
          </p:cNvSpPr>
          <p:nvPr/>
        </p:nvSpPr>
        <p:spPr bwMode="auto">
          <a:xfrm>
            <a:off x="5913438" y="6165850"/>
            <a:ext cx="32273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aus Paul Schatz: </a:t>
            </a:r>
          </a:p>
          <a:p>
            <a:pPr algn="ctr"/>
            <a:r>
              <a:rPr lang="de-CH">
                <a:latin typeface="Calibri" pitchFamily="34" charset="0"/>
              </a:rPr>
              <a:t>Rhythmusforschung und Technik</a:t>
            </a:r>
            <a:endParaRPr lang="de-DE">
              <a:latin typeface="Calibri" pitchFamily="34" charset="0"/>
            </a:endParaRPr>
          </a:p>
        </p:txBody>
      </p:sp>
      <p:pic>
        <p:nvPicPr>
          <p:cNvPr id="77827" name="Picture 4" descr="Aus Rhythmusforschung und Technik"/>
          <p:cNvPicPr>
            <a:picLocks noChangeAspect="1" noChangeArrowheads="1"/>
          </p:cNvPicPr>
          <p:nvPr/>
        </p:nvPicPr>
        <p:blipFill>
          <a:blip r:embed="rId3"/>
          <a:srcRect l="62219" t="3773" r="2509" b="48114"/>
          <a:stretch>
            <a:fillRect/>
          </a:stretch>
        </p:blipFill>
        <p:spPr bwMode="auto">
          <a:xfrm>
            <a:off x="6245225" y="2127250"/>
            <a:ext cx="2520950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4" descr="Aus Rhythmusforschung und Technik"/>
          <p:cNvPicPr>
            <a:picLocks noChangeAspect="1" noChangeArrowheads="1"/>
          </p:cNvPicPr>
          <p:nvPr/>
        </p:nvPicPr>
        <p:blipFill>
          <a:blip r:embed="rId3"/>
          <a:srcRect l="2100" t="3847" r="62880" b="48241"/>
          <a:stretch>
            <a:fillRect/>
          </a:stretch>
        </p:blipFill>
        <p:spPr bwMode="auto">
          <a:xfrm>
            <a:off x="6316663" y="4160838"/>
            <a:ext cx="2501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2" descr="G:\GEOMETRIK III\Geometrik ab 2010\DSCN0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63" y="0"/>
            <a:ext cx="549275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Textfeld 1"/>
          <p:cNvSpPr txBox="1">
            <a:spLocks noChangeArrowheads="1"/>
          </p:cNvSpPr>
          <p:nvPr/>
        </p:nvSpPr>
        <p:spPr bwMode="auto">
          <a:xfrm>
            <a:off x="1100138" y="5516563"/>
            <a:ext cx="3327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Calibri" pitchFamily="34" charset="0"/>
              </a:rPr>
              <a:t>Der Würfel auf der Spitze</a:t>
            </a:r>
          </a:p>
          <a:p>
            <a:pPr algn="ctr"/>
            <a:r>
              <a:rPr lang="de-CH" sz="2400">
                <a:latin typeface="Calibri" pitchFamily="34" charset="0"/>
              </a:rPr>
              <a:t>und die Schwerkraft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Img0286"/>
          <p:cNvPicPr>
            <a:picLocks noChangeAspect="1" noChangeArrowheads="1"/>
          </p:cNvPicPr>
          <p:nvPr/>
        </p:nvPicPr>
        <p:blipFill>
          <a:blip r:embed="rId3"/>
          <a:srcRect l="14931" t="5751" r="20465" b="13077"/>
          <a:stretch>
            <a:fillRect/>
          </a:stretch>
        </p:blipFill>
        <p:spPr bwMode="auto">
          <a:xfrm>
            <a:off x="71438" y="547688"/>
            <a:ext cx="1512887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3" descr="Img0282"/>
          <p:cNvPicPr>
            <a:picLocks noChangeAspect="1" noChangeArrowheads="1"/>
          </p:cNvPicPr>
          <p:nvPr/>
        </p:nvPicPr>
        <p:blipFill>
          <a:blip r:embed="rId4"/>
          <a:srcRect l="14931" t="813" r="18633" b="13077"/>
          <a:stretch>
            <a:fillRect/>
          </a:stretch>
        </p:blipFill>
        <p:spPr bwMode="auto">
          <a:xfrm>
            <a:off x="1584325" y="547688"/>
            <a:ext cx="1439863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4" descr="Img0285"/>
          <p:cNvPicPr>
            <a:picLocks noChangeAspect="1" noChangeArrowheads="1"/>
          </p:cNvPicPr>
          <p:nvPr/>
        </p:nvPicPr>
        <p:blipFill>
          <a:blip r:embed="rId5"/>
          <a:srcRect l="14931" t="5751" r="14931" b="8139"/>
          <a:stretch>
            <a:fillRect/>
          </a:stretch>
        </p:blipFill>
        <p:spPr bwMode="auto">
          <a:xfrm>
            <a:off x="3024188" y="547688"/>
            <a:ext cx="1547812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5" descr="Img0287"/>
          <p:cNvPicPr>
            <a:picLocks noChangeAspect="1" noChangeArrowheads="1"/>
          </p:cNvPicPr>
          <p:nvPr/>
        </p:nvPicPr>
        <p:blipFill>
          <a:blip r:embed="rId6">
            <a:lum bright="6000"/>
          </a:blip>
          <a:srcRect l="14931" t="8192" r="26520" b="17960"/>
          <a:stretch>
            <a:fillRect/>
          </a:stretch>
        </p:blipFill>
        <p:spPr bwMode="auto">
          <a:xfrm>
            <a:off x="0" y="2536825"/>
            <a:ext cx="1584325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6" descr="Img0281"/>
          <p:cNvPicPr>
            <a:picLocks noChangeAspect="1" noChangeArrowheads="1"/>
          </p:cNvPicPr>
          <p:nvPr/>
        </p:nvPicPr>
        <p:blipFill>
          <a:blip r:embed="rId7"/>
          <a:srcRect l="14931" t="8192" r="24165" b="10580"/>
          <a:stretch>
            <a:fillRect/>
          </a:stretch>
        </p:blipFill>
        <p:spPr bwMode="auto">
          <a:xfrm>
            <a:off x="1584325" y="253682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7" descr="Img0280"/>
          <p:cNvPicPr>
            <a:picLocks noChangeAspect="1" noChangeArrowheads="1"/>
          </p:cNvPicPr>
          <p:nvPr/>
        </p:nvPicPr>
        <p:blipFill>
          <a:blip r:embed="rId8">
            <a:lum bright="6000"/>
          </a:blip>
          <a:srcRect l="11229" t="3256" r="20464" b="8139"/>
          <a:stretch>
            <a:fillRect/>
          </a:stretch>
        </p:blipFill>
        <p:spPr bwMode="auto">
          <a:xfrm>
            <a:off x="3059113" y="2536825"/>
            <a:ext cx="1512887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8" descr="Img0288"/>
          <p:cNvPicPr>
            <a:picLocks noChangeAspect="1" noChangeArrowheads="1"/>
          </p:cNvPicPr>
          <p:nvPr/>
        </p:nvPicPr>
        <p:blipFill>
          <a:blip r:embed="rId9"/>
          <a:srcRect l="11858" t="3256" r="15118" b="3777"/>
          <a:stretch>
            <a:fillRect/>
          </a:stretch>
        </p:blipFill>
        <p:spPr bwMode="auto">
          <a:xfrm>
            <a:off x="0" y="4697413"/>
            <a:ext cx="15843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9" descr="Img0279"/>
          <p:cNvPicPr>
            <a:picLocks noChangeAspect="1" noChangeArrowheads="1"/>
          </p:cNvPicPr>
          <p:nvPr/>
        </p:nvPicPr>
        <p:blipFill>
          <a:blip r:embed="rId10">
            <a:lum bright="6000"/>
          </a:blip>
          <a:srcRect l="11229" t="3256" r="18633" b="760"/>
          <a:stretch>
            <a:fillRect/>
          </a:stretch>
        </p:blipFill>
        <p:spPr bwMode="auto">
          <a:xfrm>
            <a:off x="1584325" y="4697413"/>
            <a:ext cx="14716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10" descr="Img0277"/>
          <p:cNvPicPr>
            <a:picLocks noChangeAspect="1" noChangeArrowheads="1"/>
          </p:cNvPicPr>
          <p:nvPr/>
        </p:nvPicPr>
        <p:blipFill>
          <a:blip r:embed="rId11">
            <a:lum bright="12000"/>
          </a:blip>
          <a:srcRect l="18633" t="5751" r="18633" b="10580"/>
          <a:stretch>
            <a:fillRect/>
          </a:stretch>
        </p:blipFill>
        <p:spPr bwMode="auto">
          <a:xfrm>
            <a:off x="3060700" y="4697413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Text Box 18"/>
          <p:cNvSpPr txBox="1">
            <a:spLocks noChangeArrowheads="1"/>
          </p:cNvSpPr>
          <p:nvPr/>
        </p:nvSpPr>
        <p:spPr bwMode="auto">
          <a:xfrm>
            <a:off x="1689100" y="1995488"/>
            <a:ext cx="1284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Tetraeder</a:t>
            </a:r>
            <a:endParaRPr lang="de-DE" sz="2000">
              <a:latin typeface="Futura Lt BT"/>
            </a:endParaRPr>
          </a:p>
        </p:txBody>
      </p:sp>
      <p:sp>
        <p:nvSpPr>
          <p:cNvPr id="78859" name="Text Box 19"/>
          <p:cNvSpPr txBox="1">
            <a:spLocks noChangeArrowheads="1"/>
          </p:cNvSpPr>
          <p:nvPr/>
        </p:nvSpPr>
        <p:spPr bwMode="auto">
          <a:xfrm>
            <a:off x="1757363" y="4046538"/>
            <a:ext cx="1227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Oktaeder</a:t>
            </a:r>
            <a:endParaRPr lang="de-DE" sz="2000">
              <a:latin typeface="Futura Lt BT"/>
            </a:endParaRPr>
          </a:p>
        </p:txBody>
      </p:sp>
      <p:sp>
        <p:nvSpPr>
          <p:cNvPr id="78860" name="Text Box 20"/>
          <p:cNvSpPr txBox="1">
            <a:spLocks noChangeArrowheads="1"/>
          </p:cNvSpPr>
          <p:nvPr/>
        </p:nvSpPr>
        <p:spPr bwMode="auto">
          <a:xfrm>
            <a:off x="1420813" y="6243638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Hexaeder/Würfel</a:t>
            </a:r>
            <a:endParaRPr lang="de-DE" sz="2000">
              <a:latin typeface="Futura Lt BT"/>
            </a:endParaRPr>
          </a:p>
        </p:txBody>
      </p:sp>
      <p:sp>
        <p:nvSpPr>
          <p:cNvPr id="78861" name="Text Box 17"/>
          <p:cNvSpPr txBox="1">
            <a:spLocks noChangeArrowheads="1"/>
          </p:cNvSpPr>
          <p:nvPr/>
        </p:nvSpPr>
        <p:spPr bwMode="auto">
          <a:xfrm>
            <a:off x="4716463" y="476250"/>
            <a:ext cx="4286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Futura Lt BT"/>
              </a:rPr>
              <a:t>Die Platonischen Körper</a:t>
            </a:r>
          </a:p>
          <a:p>
            <a:pPr algn="ctr"/>
            <a:endParaRPr lang="de-CH" sz="1600">
              <a:latin typeface="Futura Lt BT"/>
            </a:endParaRPr>
          </a:p>
          <a:p>
            <a:pPr algn="ctr"/>
            <a:r>
              <a:rPr lang="de-CH" sz="1600">
                <a:latin typeface="Futura Lt BT"/>
              </a:rPr>
              <a:t>auf der Fläche, der Kante, der Spitze stehend</a:t>
            </a:r>
            <a:endParaRPr lang="de-DE" sz="160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Img0286"/>
          <p:cNvPicPr>
            <a:picLocks noChangeAspect="1" noChangeArrowheads="1"/>
          </p:cNvPicPr>
          <p:nvPr/>
        </p:nvPicPr>
        <p:blipFill>
          <a:blip r:embed="rId3"/>
          <a:srcRect l="14931" t="5751" r="20465" b="13077"/>
          <a:stretch>
            <a:fillRect/>
          </a:stretch>
        </p:blipFill>
        <p:spPr bwMode="auto">
          <a:xfrm>
            <a:off x="71438" y="547688"/>
            <a:ext cx="1512887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4" name="Picture 3" descr="Img0282"/>
          <p:cNvPicPr>
            <a:picLocks noChangeAspect="1" noChangeArrowheads="1"/>
          </p:cNvPicPr>
          <p:nvPr/>
        </p:nvPicPr>
        <p:blipFill>
          <a:blip r:embed="rId4"/>
          <a:srcRect l="14931" t="813" r="18633" b="13077"/>
          <a:stretch>
            <a:fillRect/>
          </a:stretch>
        </p:blipFill>
        <p:spPr bwMode="auto">
          <a:xfrm>
            <a:off x="1584325" y="547688"/>
            <a:ext cx="1439863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4" descr="Img0285"/>
          <p:cNvPicPr>
            <a:picLocks noChangeAspect="1" noChangeArrowheads="1"/>
          </p:cNvPicPr>
          <p:nvPr/>
        </p:nvPicPr>
        <p:blipFill>
          <a:blip r:embed="rId5"/>
          <a:srcRect l="14931" t="5751" r="14931" b="8139"/>
          <a:stretch>
            <a:fillRect/>
          </a:stretch>
        </p:blipFill>
        <p:spPr bwMode="auto">
          <a:xfrm>
            <a:off x="3024188" y="547688"/>
            <a:ext cx="1547812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5" descr="Img0287"/>
          <p:cNvPicPr>
            <a:picLocks noChangeAspect="1" noChangeArrowheads="1"/>
          </p:cNvPicPr>
          <p:nvPr/>
        </p:nvPicPr>
        <p:blipFill>
          <a:blip r:embed="rId6">
            <a:lum bright="6000"/>
          </a:blip>
          <a:srcRect l="14931" t="8192" r="26520" b="17960"/>
          <a:stretch>
            <a:fillRect/>
          </a:stretch>
        </p:blipFill>
        <p:spPr bwMode="auto">
          <a:xfrm>
            <a:off x="0" y="2536825"/>
            <a:ext cx="1584325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6" descr="Img0281"/>
          <p:cNvPicPr>
            <a:picLocks noChangeAspect="1" noChangeArrowheads="1"/>
          </p:cNvPicPr>
          <p:nvPr/>
        </p:nvPicPr>
        <p:blipFill>
          <a:blip r:embed="rId7"/>
          <a:srcRect l="14931" t="8192" r="24165" b="10580"/>
          <a:stretch>
            <a:fillRect/>
          </a:stretch>
        </p:blipFill>
        <p:spPr bwMode="auto">
          <a:xfrm>
            <a:off x="1584325" y="253682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7" descr="Img0280"/>
          <p:cNvPicPr>
            <a:picLocks noChangeAspect="1" noChangeArrowheads="1"/>
          </p:cNvPicPr>
          <p:nvPr/>
        </p:nvPicPr>
        <p:blipFill>
          <a:blip r:embed="rId8">
            <a:lum bright="6000"/>
          </a:blip>
          <a:srcRect l="11229" t="3256" r="20464" b="8139"/>
          <a:stretch>
            <a:fillRect/>
          </a:stretch>
        </p:blipFill>
        <p:spPr bwMode="auto">
          <a:xfrm>
            <a:off x="3059113" y="2536825"/>
            <a:ext cx="1512887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8" descr="Img0288"/>
          <p:cNvPicPr>
            <a:picLocks noChangeAspect="1" noChangeArrowheads="1"/>
          </p:cNvPicPr>
          <p:nvPr/>
        </p:nvPicPr>
        <p:blipFill>
          <a:blip r:embed="rId9"/>
          <a:srcRect l="11858" t="3256" r="15118" b="3777"/>
          <a:stretch>
            <a:fillRect/>
          </a:stretch>
        </p:blipFill>
        <p:spPr bwMode="auto">
          <a:xfrm>
            <a:off x="0" y="4697413"/>
            <a:ext cx="15843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0" name="Picture 9" descr="Img0279"/>
          <p:cNvPicPr>
            <a:picLocks noChangeAspect="1" noChangeArrowheads="1"/>
          </p:cNvPicPr>
          <p:nvPr/>
        </p:nvPicPr>
        <p:blipFill>
          <a:blip r:embed="rId10">
            <a:lum bright="6000"/>
          </a:blip>
          <a:srcRect l="11229" t="3256" r="18633" b="760"/>
          <a:stretch>
            <a:fillRect/>
          </a:stretch>
        </p:blipFill>
        <p:spPr bwMode="auto">
          <a:xfrm>
            <a:off x="1584325" y="4697413"/>
            <a:ext cx="14716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1" name="Picture 10" descr="Img0277"/>
          <p:cNvPicPr>
            <a:picLocks noChangeAspect="1" noChangeArrowheads="1"/>
          </p:cNvPicPr>
          <p:nvPr/>
        </p:nvPicPr>
        <p:blipFill>
          <a:blip r:embed="rId11">
            <a:lum bright="12000"/>
          </a:blip>
          <a:srcRect l="18633" t="5751" r="18633" b="10580"/>
          <a:stretch>
            <a:fillRect/>
          </a:stretch>
        </p:blipFill>
        <p:spPr bwMode="auto">
          <a:xfrm>
            <a:off x="3060700" y="4697413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2" name="Picture 11" descr="Img0290"/>
          <p:cNvPicPr>
            <a:picLocks noChangeAspect="1" noChangeArrowheads="1"/>
          </p:cNvPicPr>
          <p:nvPr/>
        </p:nvPicPr>
        <p:blipFill>
          <a:blip r:embed="rId12">
            <a:lum bright="6000"/>
          </a:blip>
          <a:srcRect l="13100" t="813" r="14931" b="5698"/>
          <a:stretch>
            <a:fillRect/>
          </a:stretch>
        </p:blipFill>
        <p:spPr bwMode="auto">
          <a:xfrm>
            <a:off x="4643438" y="4160838"/>
            <a:ext cx="14763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3" name="Picture 12" descr="Img0275"/>
          <p:cNvPicPr>
            <a:picLocks noChangeAspect="1" noChangeArrowheads="1"/>
          </p:cNvPicPr>
          <p:nvPr/>
        </p:nvPicPr>
        <p:blipFill>
          <a:blip r:embed="rId13"/>
          <a:srcRect l="20464" t="813" r="18633" b="17960"/>
          <a:stretch>
            <a:fillRect/>
          </a:stretch>
        </p:blipFill>
        <p:spPr bwMode="auto">
          <a:xfrm>
            <a:off x="6119813" y="4160838"/>
            <a:ext cx="14398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3" descr="Img0276"/>
          <p:cNvPicPr>
            <a:picLocks noChangeAspect="1" noChangeArrowheads="1"/>
          </p:cNvPicPr>
          <p:nvPr/>
        </p:nvPicPr>
        <p:blipFill>
          <a:blip r:embed="rId14"/>
          <a:srcRect l="18430" t="4938" r="18837" b="13890"/>
          <a:stretch>
            <a:fillRect/>
          </a:stretch>
        </p:blipFill>
        <p:spPr bwMode="auto">
          <a:xfrm>
            <a:off x="7559675" y="4160838"/>
            <a:ext cx="14763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5" name="Picture 14" descr="Img0291"/>
          <p:cNvPicPr>
            <a:picLocks noChangeAspect="1" noChangeArrowheads="1"/>
          </p:cNvPicPr>
          <p:nvPr/>
        </p:nvPicPr>
        <p:blipFill>
          <a:blip r:embed="rId15"/>
          <a:srcRect l="14931" t="3256" r="16803" b="13077"/>
          <a:stretch>
            <a:fillRect/>
          </a:stretch>
        </p:blipFill>
        <p:spPr bwMode="auto">
          <a:xfrm>
            <a:off x="4643438" y="2000250"/>
            <a:ext cx="1584325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6" name="Picture 15" descr="Img0273"/>
          <p:cNvPicPr>
            <a:picLocks noChangeAspect="1" noChangeArrowheads="1"/>
          </p:cNvPicPr>
          <p:nvPr/>
        </p:nvPicPr>
        <p:blipFill>
          <a:blip r:embed="rId16"/>
          <a:srcRect l="16803" t="3256" r="20464" b="10580"/>
          <a:stretch>
            <a:fillRect/>
          </a:stretch>
        </p:blipFill>
        <p:spPr bwMode="auto">
          <a:xfrm>
            <a:off x="6234113" y="2000250"/>
            <a:ext cx="1397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7" name="Picture 16" descr="Img0274"/>
          <p:cNvPicPr>
            <a:picLocks noChangeAspect="1" noChangeArrowheads="1"/>
          </p:cNvPicPr>
          <p:nvPr/>
        </p:nvPicPr>
        <p:blipFill>
          <a:blip r:embed="rId17"/>
          <a:srcRect l="22336" t="3255" r="15207" b="15518"/>
          <a:stretch>
            <a:fillRect/>
          </a:stretch>
        </p:blipFill>
        <p:spPr bwMode="auto">
          <a:xfrm>
            <a:off x="7594600" y="2000250"/>
            <a:ext cx="14763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8" name="Text Box 17"/>
          <p:cNvSpPr txBox="1">
            <a:spLocks noChangeArrowheads="1"/>
          </p:cNvSpPr>
          <p:nvPr/>
        </p:nvSpPr>
        <p:spPr bwMode="auto">
          <a:xfrm>
            <a:off x="4716463" y="476250"/>
            <a:ext cx="4286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Futura Lt BT"/>
              </a:rPr>
              <a:t>Die Platonischen Körper</a:t>
            </a:r>
          </a:p>
          <a:p>
            <a:pPr algn="ctr"/>
            <a:endParaRPr lang="de-CH" sz="1600">
              <a:latin typeface="Futura Lt BT"/>
            </a:endParaRPr>
          </a:p>
          <a:p>
            <a:pPr algn="ctr"/>
            <a:r>
              <a:rPr lang="de-CH" sz="1600">
                <a:latin typeface="Futura Lt BT"/>
              </a:rPr>
              <a:t>auf der Fläche, der Kante, der Spitze stehend</a:t>
            </a:r>
            <a:endParaRPr lang="de-DE" sz="1600">
              <a:latin typeface="Futura Lt BT"/>
            </a:endParaRPr>
          </a:p>
        </p:txBody>
      </p:sp>
      <p:sp>
        <p:nvSpPr>
          <p:cNvPr id="79889" name="Text Box 18"/>
          <p:cNvSpPr txBox="1">
            <a:spLocks noChangeArrowheads="1"/>
          </p:cNvSpPr>
          <p:nvPr/>
        </p:nvSpPr>
        <p:spPr bwMode="auto">
          <a:xfrm>
            <a:off x="1689100" y="1995488"/>
            <a:ext cx="1284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Tetraeder</a:t>
            </a:r>
            <a:endParaRPr lang="de-DE" sz="2000">
              <a:latin typeface="Futura Lt BT"/>
            </a:endParaRPr>
          </a:p>
        </p:txBody>
      </p:sp>
      <p:sp>
        <p:nvSpPr>
          <p:cNvPr id="79890" name="Text Box 19"/>
          <p:cNvSpPr txBox="1">
            <a:spLocks noChangeArrowheads="1"/>
          </p:cNvSpPr>
          <p:nvPr/>
        </p:nvSpPr>
        <p:spPr bwMode="auto">
          <a:xfrm>
            <a:off x="1757363" y="4046538"/>
            <a:ext cx="1227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Oktaeder</a:t>
            </a:r>
            <a:endParaRPr lang="de-DE" sz="2000">
              <a:latin typeface="Futura Lt BT"/>
            </a:endParaRPr>
          </a:p>
        </p:txBody>
      </p:sp>
      <p:sp>
        <p:nvSpPr>
          <p:cNvPr id="79891" name="Text Box 20"/>
          <p:cNvSpPr txBox="1">
            <a:spLocks noChangeArrowheads="1"/>
          </p:cNvSpPr>
          <p:nvPr/>
        </p:nvSpPr>
        <p:spPr bwMode="auto">
          <a:xfrm>
            <a:off x="1420813" y="6243638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Hexaeder/Würfel</a:t>
            </a:r>
            <a:endParaRPr lang="de-DE" sz="2000">
              <a:latin typeface="Futura Lt BT"/>
            </a:endParaRPr>
          </a:p>
        </p:txBody>
      </p:sp>
      <p:sp>
        <p:nvSpPr>
          <p:cNvPr id="79892" name="Text Box 21"/>
          <p:cNvSpPr txBox="1">
            <a:spLocks noChangeArrowheads="1"/>
          </p:cNvSpPr>
          <p:nvPr/>
        </p:nvSpPr>
        <p:spPr bwMode="auto">
          <a:xfrm>
            <a:off x="6350000" y="3475038"/>
            <a:ext cx="129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Ikosaeder</a:t>
            </a:r>
            <a:endParaRPr lang="de-DE" sz="2000">
              <a:latin typeface="Futura Lt BT"/>
            </a:endParaRPr>
          </a:p>
        </p:txBody>
      </p:sp>
      <p:sp>
        <p:nvSpPr>
          <p:cNvPr id="79893" name="Text Box 22"/>
          <p:cNvSpPr txBox="1">
            <a:spLocks noChangeArrowheads="1"/>
          </p:cNvSpPr>
          <p:nvPr/>
        </p:nvSpPr>
        <p:spPr bwMode="auto">
          <a:xfrm>
            <a:off x="5614988" y="5597525"/>
            <a:ext cx="2613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Futura Lt BT"/>
              </a:rPr>
              <a:t>Pentagondodekaeder</a:t>
            </a:r>
            <a:endParaRPr lang="de-DE" sz="2000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feld 1"/>
          <p:cNvSpPr txBox="1">
            <a:spLocks noChangeArrowheads="1"/>
          </p:cNvSpPr>
          <p:nvPr/>
        </p:nvSpPr>
        <p:spPr bwMode="auto">
          <a:xfrm>
            <a:off x="1706563" y="2282825"/>
            <a:ext cx="57451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Richard Buckminster Fuller</a:t>
            </a:r>
          </a:p>
        </p:txBody>
      </p:sp>
      <p:sp>
        <p:nvSpPr>
          <p:cNvPr id="80898" name="Textfeld 2"/>
          <p:cNvSpPr txBox="1">
            <a:spLocks noChangeArrowheads="1"/>
          </p:cNvSpPr>
          <p:nvPr/>
        </p:nvSpPr>
        <p:spPr bwMode="auto">
          <a:xfrm>
            <a:off x="1706563" y="3213100"/>
            <a:ext cx="5703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3200">
                <a:latin typeface="Calibri" pitchFamily="34" charset="0"/>
              </a:rPr>
              <a:t>«Don’t fight forces – use them!»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 descr="DSCN0032"/>
          <p:cNvPicPr>
            <a:picLocks noChangeAspect="1" noChangeArrowheads="1"/>
          </p:cNvPicPr>
          <p:nvPr/>
        </p:nvPicPr>
        <p:blipFill>
          <a:blip r:embed="rId3"/>
          <a:srcRect l="3583" t="21481" r="7814" b="12123"/>
          <a:stretch>
            <a:fillRect/>
          </a:stretch>
        </p:blipFill>
        <p:spPr bwMode="auto">
          <a:xfrm>
            <a:off x="6096000" y="2590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3" descr="DSCN0034"/>
          <p:cNvPicPr>
            <a:picLocks noChangeAspect="1" noChangeArrowheads="1"/>
          </p:cNvPicPr>
          <p:nvPr/>
        </p:nvPicPr>
        <p:blipFill>
          <a:blip r:embed="rId4"/>
          <a:srcRect l="5209" t="15622" r="8844" b="21887"/>
          <a:stretch>
            <a:fillRect/>
          </a:stretch>
        </p:blipFill>
        <p:spPr bwMode="auto">
          <a:xfrm>
            <a:off x="1447800" y="2590800"/>
            <a:ext cx="160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4" descr="DSCN0033"/>
          <p:cNvPicPr>
            <a:picLocks noChangeAspect="1" noChangeArrowheads="1"/>
          </p:cNvPicPr>
          <p:nvPr/>
        </p:nvPicPr>
        <p:blipFill>
          <a:blip r:embed="rId5"/>
          <a:srcRect l="5751" t="14850" r="8302" b="18755"/>
          <a:stretch>
            <a:fillRect/>
          </a:stretch>
        </p:blipFill>
        <p:spPr bwMode="auto">
          <a:xfrm>
            <a:off x="0" y="2590800"/>
            <a:ext cx="1479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5" descr="DSCN0035"/>
          <p:cNvPicPr>
            <a:picLocks noChangeAspect="1" noChangeArrowheads="1"/>
          </p:cNvPicPr>
          <p:nvPr/>
        </p:nvPicPr>
        <p:blipFill>
          <a:blip r:embed="rId6"/>
          <a:srcRect l="5751" t="18755" r="5696" b="16801"/>
          <a:stretch>
            <a:fillRect/>
          </a:stretch>
        </p:blipFill>
        <p:spPr bwMode="auto">
          <a:xfrm>
            <a:off x="3048000" y="2590800"/>
            <a:ext cx="1600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6" descr="DSCN0036"/>
          <p:cNvPicPr>
            <a:picLocks noChangeAspect="1" noChangeArrowheads="1"/>
          </p:cNvPicPr>
          <p:nvPr/>
        </p:nvPicPr>
        <p:blipFill>
          <a:blip r:embed="rId7"/>
          <a:srcRect l="8356" t="20985" r="17982" b="20708"/>
          <a:stretch>
            <a:fillRect/>
          </a:stretch>
        </p:blipFill>
        <p:spPr bwMode="auto">
          <a:xfrm>
            <a:off x="4651375" y="2590800"/>
            <a:ext cx="14446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7" descr="DSCN0037"/>
          <p:cNvPicPr>
            <a:picLocks noChangeAspect="1" noChangeArrowheads="1"/>
          </p:cNvPicPr>
          <p:nvPr/>
        </p:nvPicPr>
        <p:blipFill>
          <a:blip r:embed="rId8"/>
          <a:srcRect l="8356" t="22623" r="18594" b="19936"/>
          <a:stretch>
            <a:fillRect/>
          </a:stretch>
        </p:blipFill>
        <p:spPr bwMode="auto">
          <a:xfrm>
            <a:off x="7696200" y="2620963"/>
            <a:ext cx="14478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8" descr="DSCN0038"/>
          <p:cNvPicPr>
            <a:picLocks noChangeAspect="1" noChangeArrowheads="1"/>
          </p:cNvPicPr>
          <p:nvPr/>
        </p:nvPicPr>
        <p:blipFill>
          <a:blip r:embed="rId9"/>
          <a:srcRect l="-946" t="16803" r="14998" b="18755"/>
          <a:stretch>
            <a:fillRect/>
          </a:stretch>
        </p:blipFill>
        <p:spPr bwMode="auto">
          <a:xfrm>
            <a:off x="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8" name="Picture 9" descr="DSCN0039"/>
          <p:cNvPicPr>
            <a:picLocks noChangeAspect="1" noChangeArrowheads="1"/>
          </p:cNvPicPr>
          <p:nvPr/>
        </p:nvPicPr>
        <p:blipFill>
          <a:blip r:embed="rId10"/>
          <a:srcRect l="542" t="18755" r="13510" b="16803"/>
          <a:stretch>
            <a:fillRect/>
          </a:stretch>
        </p:blipFill>
        <p:spPr bwMode="auto">
          <a:xfrm>
            <a:off x="16002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9" name="Picture 10" descr="DSCN0040"/>
          <p:cNvPicPr>
            <a:picLocks noChangeAspect="1" noChangeArrowheads="1"/>
          </p:cNvPicPr>
          <p:nvPr/>
        </p:nvPicPr>
        <p:blipFill>
          <a:blip r:embed="rId11"/>
          <a:srcRect t="22661" r="16115" b="12897"/>
          <a:stretch>
            <a:fillRect/>
          </a:stretch>
        </p:blipFill>
        <p:spPr bwMode="auto">
          <a:xfrm>
            <a:off x="3200400" y="4724400"/>
            <a:ext cx="15605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0" name="Picture 11" descr="DSCN0041"/>
          <p:cNvPicPr>
            <a:picLocks noChangeAspect="1" noChangeArrowheads="1"/>
          </p:cNvPicPr>
          <p:nvPr/>
        </p:nvPicPr>
        <p:blipFill>
          <a:blip r:embed="rId12"/>
          <a:srcRect l="3146" t="24614" r="13510" b="12897"/>
          <a:stretch>
            <a:fillRect/>
          </a:stretch>
        </p:blipFill>
        <p:spPr bwMode="auto">
          <a:xfrm>
            <a:off x="47244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1" name="Picture 12" descr="DSCN0042"/>
          <p:cNvPicPr>
            <a:picLocks noChangeAspect="1" noChangeArrowheads="1"/>
          </p:cNvPicPr>
          <p:nvPr/>
        </p:nvPicPr>
        <p:blipFill>
          <a:blip r:embed="rId13"/>
          <a:srcRect l="5751" t="24614" r="10907" b="12897"/>
          <a:stretch>
            <a:fillRect/>
          </a:stretch>
        </p:blipFill>
        <p:spPr bwMode="auto">
          <a:xfrm>
            <a:off x="63246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2" name="Picture 13" descr="DSCN0043"/>
          <p:cNvPicPr>
            <a:picLocks noChangeAspect="1" noChangeArrowheads="1"/>
          </p:cNvPicPr>
          <p:nvPr/>
        </p:nvPicPr>
        <p:blipFill>
          <a:blip r:embed="rId14"/>
          <a:srcRect l="29192" t="24612" r="11325" b="12897"/>
          <a:stretch>
            <a:fillRect/>
          </a:stretch>
        </p:blipFill>
        <p:spPr bwMode="auto">
          <a:xfrm>
            <a:off x="8001000" y="4724400"/>
            <a:ext cx="1143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3" name="Text Box 14"/>
          <p:cNvSpPr txBox="1">
            <a:spLocks noChangeArrowheads="1"/>
          </p:cNvSpPr>
          <p:nvPr/>
        </p:nvSpPr>
        <p:spPr bwMode="auto">
          <a:xfrm>
            <a:off x="533400" y="228600"/>
            <a:ext cx="7772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CH" sz="2400">
                <a:latin typeface="Futura Lt BT"/>
              </a:rPr>
              <a:t>Richard Buckminster Fullers </a:t>
            </a:r>
            <a:r>
              <a:rPr lang="de-CH" sz="2400" b="1">
                <a:latin typeface="Futura Lt BT"/>
              </a:rPr>
              <a:t>Vektorequilibrium</a:t>
            </a:r>
          </a:p>
          <a:p>
            <a:endParaRPr lang="de-CH" sz="800" b="1">
              <a:latin typeface="Futura Lt BT"/>
            </a:endParaRPr>
          </a:p>
          <a:p>
            <a:pPr>
              <a:buFontTx/>
              <a:buChar char="•"/>
            </a:pPr>
            <a:r>
              <a:rPr lang="de-CH">
                <a:latin typeface="Futura Lt BT"/>
              </a:rPr>
              <a:t> Das Schwingen zwischen Oktaeder und Kuboktaeder (</a:t>
            </a:r>
            <a:r>
              <a:rPr lang="de-CH" i="1">
                <a:latin typeface="Futura Lt BT"/>
              </a:rPr>
              <a:t>ohne Verdrehung</a:t>
            </a:r>
            <a:r>
              <a:rPr lang="de-CH">
                <a:latin typeface="Futura Lt BT"/>
              </a:rPr>
              <a:t> gegenüberliegender Dreiecke) nannte Fuller den Tanz des „</a:t>
            </a:r>
            <a:r>
              <a:rPr lang="de-CH" b="1">
                <a:latin typeface="Futura Lt BT"/>
              </a:rPr>
              <a:t>Jitterbug</a:t>
            </a:r>
            <a:r>
              <a:rPr lang="de-CH">
                <a:latin typeface="Futura Lt BT"/>
              </a:rPr>
              <a:t>“: </a:t>
            </a:r>
          </a:p>
          <a:p>
            <a:r>
              <a:rPr lang="de-CH" b="1">
                <a:latin typeface="Futura Lt BT"/>
              </a:rPr>
              <a:t>1 – 5</a:t>
            </a:r>
            <a:r>
              <a:rPr lang="de-CH">
                <a:latin typeface="Futura Lt BT"/>
              </a:rPr>
              <a:t>, halber Schwung.</a:t>
            </a:r>
          </a:p>
          <a:p>
            <a:pPr>
              <a:buFontTx/>
              <a:buChar char="•"/>
            </a:pPr>
            <a:r>
              <a:rPr lang="de-CH" i="1">
                <a:latin typeface="Futura Lt BT"/>
              </a:rPr>
              <a:t> Durch Verdrehen</a:t>
            </a:r>
            <a:r>
              <a:rPr lang="de-CH">
                <a:latin typeface="Futura Lt BT"/>
              </a:rPr>
              <a:t> gegenüberliegender Dreiecke legt sich das Faltwerk als </a:t>
            </a:r>
          </a:p>
          <a:p>
            <a:r>
              <a:rPr lang="de-CH">
                <a:latin typeface="Futura Lt BT"/>
              </a:rPr>
              <a:t>grosses Dreieck in die Ebene: </a:t>
            </a:r>
            <a:r>
              <a:rPr lang="de-CH" b="1">
                <a:latin typeface="Futura Lt BT"/>
              </a:rPr>
              <a:t>5 – 11</a:t>
            </a:r>
            <a:r>
              <a:rPr lang="de-CH">
                <a:latin typeface="Futura Lt BT"/>
              </a:rPr>
              <a:t>. </a:t>
            </a:r>
          </a:p>
          <a:p>
            <a:pPr>
              <a:buFontTx/>
              <a:buChar char="•"/>
            </a:pPr>
            <a:r>
              <a:rPr lang="de-CH">
                <a:latin typeface="Futura Lt BT"/>
              </a:rPr>
              <a:t> Durch Auffalten entsteht das Tetraeder: </a:t>
            </a:r>
            <a:r>
              <a:rPr lang="de-CH" b="1">
                <a:latin typeface="Futura Lt BT"/>
              </a:rPr>
              <a:t>12</a:t>
            </a:r>
            <a:r>
              <a:rPr lang="de-CH">
                <a:latin typeface="Futura Lt BT"/>
              </a:rPr>
              <a:t>.</a:t>
            </a:r>
            <a:endParaRPr lang="de-DE">
              <a:latin typeface="Futura Lt BT"/>
            </a:endParaRPr>
          </a:p>
        </p:txBody>
      </p:sp>
      <p:sp>
        <p:nvSpPr>
          <p:cNvPr id="81934" name="Text Box 15"/>
          <p:cNvSpPr txBox="1">
            <a:spLocks noChangeArrowheads="1"/>
          </p:cNvSpPr>
          <p:nvPr/>
        </p:nvSpPr>
        <p:spPr bwMode="auto">
          <a:xfrm>
            <a:off x="304800" y="2438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de-CH">
              <a:latin typeface="Futura Lt BT"/>
            </a:endParaRPr>
          </a:p>
        </p:txBody>
      </p:sp>
      <p:sp>
        <p:nvSpPr>
          <p:cNvPr id="81935" name="Text Box 16"/>
          <p:cNvSpPr txBox="1">
            <a:spLocks noChangeArrowheads="1"/>
          </p:cNvSpPr>
          <p:nvPr/>
        </p:nvSpPr>
        <p:spPr bwMode="auto">
          <a:xfrm>
            <a:off x="609600" y="4114800"/>
            <a:ext cx="7907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 b="1">
                <a:latin typeface="Futura Lt BT"/>
              </a:rPr>
              <a:t>1	           2		      3	                  4	            5 		      6</a:t>
            </a:r>
            <a:endParaRPr lang="de-DE" sz="1400" b="1">
              <a:latin typeface="Futura Lt BT"/>
            </a:endParaRPr>
          </a:p>
        </p:txBody>
      </p:sp>
      <p:sp>
        <p:nvSpPr>
          <p:cNvPr id="81936" name="Text Box 17"/>
          <p:cNvSpPr txBox="1">
            <a:spLocks noChangeArrowheads="1"/>
          </p:cNvSpPr>
          <p:nvPr/>
        </p:nvSpPr>
        <p:spPr bwMode="auto">
          <a:xfrm>
            <a:off x="609600" y="6335713"/>
            <a:ext cx="806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 b="1">
                <a:latin typeface="Futura Lt BT"/>
              </a:rPr>
              <a:t>7	              8		         9		  10	                11	       12</a:t>
            </a:r>
            <a:endParaRPr lang="de-DE" sz="1400" b="1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G:\GEOMETRIK I\Luisiabend 2.12.09\Bild25.jpg"/>
          <p:cNvPicPr>
            <a:picLocks noChangeAspect="1" noChangeArrowheads="1"/>
          </p:cNvPicPr>
          <p:nvPr/>
        </p:nvPicPr>
        <p:blipFill>
          <a:blip r:embed="rId3"/>
          <a:srcRect l="54767"/>
          <a:stretch>
            <a:fillRect/>
          </a:stretch>
        </p:blipFill>
        <p:spPr bwMode="auto">
          <a:xfrm>
            <a:off x="5003800" y="0"/>
            <a:ext cx="4067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3" descr="G:\GEOMETRIK I\Luisiabend 2.12.09\Bild24.jpg"/>
          <p:cNvPicPr>
            <a:picLocks noChangeAspect="1" noChangeArrowheads="1"/>
          </p:cNvPicPr>
          <p:nvPr/>
        </p:nvPicPr>
        <p:blipFill>
          <a:blip r:embed="rId4"/>
          <a:srcRect r="67999"/>
          <a:stretch>
            <a:fillRect/>
          </a:stretch>
        </p:blipFill>
        <p:spPr bwMode="auto">
          <a:xfrm>
            <a:off x="114300" y="0"/>
            <a:ext cx="4095750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G:\GEOMETRIK I\Luisiabend 2.12.09\Bild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4" descr="C:\Dokumente und Einstellungen\Ueli Wittorf\Eigene Dateien\Eigene Bilder\Graz\Graz Bilder\DSCN0002.JPG"/>
          <p:cNvPicPr>
            <a:picLocks noChangeAspect="1" noChangeArrowheads="1"/>
          </p:cNvPicPr>
          <p:nvPr/>
        </p:nvPicPr>
        <p:blipFill>
          <a:blip r:embed="rId3"/>
          <a:srcRect l="9454" t="9013" r="3796" b="-687"/>
          <a:stretch>
            <a:fillRect/>
          </a:stretch>
        </p:blipFill>
        <p:spPr bwMode="auto">
          <a:xfrm>
            <a:off x="-33338" y="3228975"/>
            <a:ext cx="4614863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Text Box 3"/>
          <p:cNvSpPr txBox="1">
            <a:spLocks noChangeArrowheads="1"/>
          </p:cNvSpPr>
          <p:nvPr/>
        </p:nvSpPr>
        <p:spPr bwMode="auto">
          <a:xfrm>
            <a:off x="539750" y="5969000"/>
            <a:ext cx="38258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Futura Lt BT"/>
              </a:rPr>
              <a:t>Der Kragarm eines Krans ist ein räum-</a:t>
            </a:r>
          </a:p>
          <a:p>
            <a:r>
              <a:rPr lang="de-CH">
                <a:latin typeface="Futura Lt BT"/>
              </a:rPr>
              <a:t>liches Fachwerk aus Tetraedern und </a:t>
            </a:r>
          </a:p>
          <a:p>
            <a:r>
              <a:rPr lang="de-CH">
                <a:latin typeface="Futura Lt BT"/>
              </a:rPr>
              <a:t>halben Oktaedern</a:t>
            </a:r>
            <a:endParaRPr lang="de-DE">
              <a:latin typeface="Futura Lt BT"/>
            </a:endParaRPr>
          </a:p>
        </p:txBody>
      </p:sp>
      <p:pic>
        <p:nvPicPr>
          <p:cNvPr id="86019" name="Picture 4" descr="fachwerk"/>
          <p:cNvPicPr>
            <a:picLocks noChangeAspect="1" noChangeArrowheads="1"/>
          </p:cNvPicPr>
          <p:nvPr/>
        </p:nvPicPr>
        <p:blipFill>
          <a:blip r:embed="rId4"/>
          <a:srcRect l="7600"/>
          <a:stretch>
            <a:fillRect/>
          </a:stretch>
        </p:blipFill>
        <p:spPr bwMode="auto">
          <a:xfrm>
            <a:off x="4724400" y="0"/>
            <a:ext cx="441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4800600" y="152400"/>
            <a:ext cx="4310063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700" b="1">
                <a:solidFill>
                  <a:schemeClr val="bg1"/>
                </a:solidFill>
                <a:latin typeface="Futura Lt BT"/>
              </a:rPr>
              <a:t>Die Ford-Kuppel zum 50-Jahr-Jubiläum 1953</a:t>
            </a:r>
            <a:endParaRPr lang="de-DE" sz="1700" b="1">
              <a:solidFill>
                <a:schemeClr val="bg1"/>
              </a:solidFill>
              <a:latin typeface="Futura Lt BT"/>
            </a:endParaRPr>
          </a:p>
        </p:txBody>
      </p:sp>
      <p:pic>
        <p:nvPicPr>
          <p:cNvPr id="86021" name="Picture 3" descr="C:\Dokumente und Einstellungen\Ueli Wittorf\Eigene Dateien\Eigene Bilder\Graz\Graz Bilder\DSCN0001.JPG"/>
          <p:cNvPicPr>
            <a:picLocks noChangeAspect="1" noChangeArrowheads="1"/>
          </p:cNvPicPr>
          <p:nvPr/>
        </p:nvPicPr>
        <p:blipFill>
          <a:blip r:embed="rId5"/>
          <a:srcRect t="5040"/>
          <a:stretch>
            <a:fillRect/>
          </a:stretch>
        </p:blipFill>
        <p:spPr bwMode="auto">
          <a:xfrm>
            <a:off x="0" y="0"/>
            <a:ext cx="4535488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4" descr="P11209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C:\Dokumente und Einstellungen\Ueli Wittorf\Eigene Dateien\Eigene Bilder\Architektur 2009-2010\Science City Vancou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" y="0"/>
            <a:ext cx="911225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kumente und Einstellungen\Ueli Wittorf\Eigene Dateien\Eigene Bilder\ZHW 3 10.Dez.09\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7938"/>
            <a:ext cx="8021638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feld 1"/>
          <p:cNvSpPr txBox="1">
            <a:spLocks noChangeArrowheads="1"/>
          </p:cNvSpPr>
          <p:nvPr/>
        </p:nvSpPr>
        <p:spPr bwMode="auto">
          <a:xfrm>
            <a:off x="773113" y="6237288"/>
            <a:ext cx="7694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aus der Weltharmonik 1619 von Johannes Kepler 1571-1630</a:t>
            </a:r>
          </a:p>
        </p:txBody>
      </p:sp>
      <p:pic>
        <p:nvPicPr>
          <p:cNvPr id="22531" name="Picture 2" descr="C:\Dokumente und Einstellungen\Ueli Wittorf\Eigene Dateien\Eigene Bilder\ZHW 3 10.Dez.09\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-11113"/>
            <a:ext cx="8021638" cy="61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4" descr="G:\GEOMETRIK III\Fussball, alles Bisherige\Fussball EM 2008 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823203">
            <a:off x="6195219" y="623094"/>
            <a:ext cx="28416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0" name="Picture 6" descr="G:\GEOMETRIK III\Fussball, alles Bisherige\Kopie von arn f.jpg"/>
          <p:cNvPicPr>
            <a:picLocks noChangeAspect="1" noChangeArrowheads="1"/>
          </p:cNvPicPr>
          <p:nvPr/>
        </p:nvPicPr>
        <p:blipFill>
          <a:blip r:embed="rId4"/>
          <a:srcRect l="13196" t="18259" r="16458" b="19481"/>
          <a:stretch>
            <a:fillRect/>
          </a:stretch>
        </p:blipFill>
        <p:spPr bwMode="auto">
          <a:xfrm rot="2687887">
            <a:off x="-77788" y="533400"/>
            <a:ext cx="31607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5" descr="G:\GEOMETRIK III\Fussball, alles Bisherige\Verschiedene B￤ll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623888"/>
            <a:ext cx="295751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2" name="Textfeld 1"/>
          <p:cNvSpPr txBox="1">
            <a:spLocks noChangeArrowheads="1"/>
          </p:cNvSpPr>
          <p:nvPr/>
        </p:nvSpPr>
        <p:spPr bwMode="auto">
          <a:xfrm>
            <a:off x="395288" y="3759200"/>
            <a:ext cx="7912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Ikosidodekaeder	          Teamgeist 		  Europass</a:t>
            </a:r>
          </a:p>
        </p:txBody>
      </p:sp>
      <p:sp>
        <p:nvSpPr>
          <p:cNvPr id="89093" name="Textfeld 2"/>
          <p:cNvSpPr txBox="1">
            <a:spLocks noChangeArrowheads="1"/>
          </p:cNvSpPr>
          <p:nvPr/>
        </p:nvSpPr>
        <p:spPr bwMode="auto">
          <a:xfrm>
            <a:off x="3278188" y="4724400"/>
            <a:ext cx="2705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800">
                <a:latin typeface="Calibri" pitchFamily="34" charset="0"/>
              </a:rPr>
              <a:t>Der rundeste 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2" descr="G:\GEOMETRIK III\Fussball, alles Bisherige\Adidas 2b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3788" y="6350"/>
            <a:ext cx="681672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feld 1"/>
          <p:cNvSpPr txBox="1"/>
          <p:nvPr/>
        </p:nvSpPr>
        <p:spPr>
          <a:xfrm>
            <a:off x="100013" y="260350"/>
            <a:ext cx="2816225" cy="609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2400" dirty="0">
                <a:latin typeface="+mn-lt"/>
                <a:cs typeface="+mn-cs"/>
              </a:rPr>
              <a:t>«Teamgeist»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2000" dirty="0">
                <a:latin typeface="+mn-lt"/>
                <a:cs typeface="+mn-cs"/>
              </a:rPr>
              <a:t>Die besonderen Punkte: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latin typeface="+mn-lt"/>
                <a:cs typeface="+mn-cs"/>
              </a:rPr>
              <a:t>sechs zweiflüglige Propeller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>
                <a:latin typeface="+mn-lt"/>
                <a:cs typeface="+mn-cs"/>
              </a:rPr>
              <a:t>Würfelflächen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latin typeface="+mn-lt"/>
                <a:cs typeface="+mn-cs"/>
              </a:rPr>
              <a:t>acht </a:t>
            </a:r>
            <a:r>
              <a:rPr lang="de-CH" dirty="0" err="1">
                <a:latin typeface="+mn-lt"/>
                <a:cs typeface="+mn-cs"/>
              </a:rPr>
              <a:t>dreiflüglige</a:t>
            </a:r>
            <a:r>
              <a:rPr lang="de-CH" dirty="0">
                <a:latin typeface="+mn-lt"/>
                <a:cs typeface="+mn-cs"/>
              </a:rPr>
              <a:t> Propeller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 err="1">
                <a:latin typeface="+mn-lt"/>
                <a:cs typeface="+mn-cs"/>
              </a:rPr>
              <a:t>Oktaederflächen</a:t>
            </a:r>
            <a:endParaRPr lang="de-CH" sz="1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1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1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chemeClr val="accent6"/>
                </a:solidFill>
                <a:latin typeface="+mn-lt"/>
                <a:cs typeface="+mn-cs"/>
              </a:rPr>
              <a:t>6 Mitten der </a:t>
            </a:r>
            <a:r>
              <a:rPr lang="de-CH" dirty="0" err="1">
                <a:solidFill>
                  <a:schemeClr val="accent6"/>
                </a:solidFill>
                <a:latin typeface="+mn-lt"/>
                <a:cs typeface="+mn-cs"/>
              </a:rPr>
              <a:t>zweifl</a:t>
            </a:r>
            <a:r>
              <a:rPr lang="de-CH" dirty="0">
                <a:solidFill>
                  <a:schemeClr val="accent6"/>
                </a:solidFill>
                <a:latin typeface="+mn-lt"/>
                <a:cs typeface="+mn-cs"/>
              </a:rPr>
              <a:t>. </a:t>
            </a:r>
            <a:r>
              <a:rPr lang="de-CH" dirty="0" err="1">
                <a:solidFill>
                  <a:schemeClr val="accent6"/>
                </a:solidFill>
                <a:latin typeface="+mn-lt"/>
                <a:cs typeface="+mn-cs"/>
              </a:rPr>
              <a:t>Pr</a:t>
            </a:r>
            <a:r>
              <a:rPr lang="de-CH" dirty="0">
                <a:solidFill>
                  <a:schemeClr val="accent6"/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 err="1">
                <a:solidFill>
                  <a:schemeClr val="accent6"/>
                </a:solidFill>
                <a:latin typeface="+mn-lt"/>
                <a:cs typeface="+mn-cs"/>
              </a:rPr>
              <a:t>Oktaederecken</a:t>
            </a:r>
            <a:endParaRPr lang="de-CH" sz="1400" dirty="0">
              <a:solidFill>
                <a:schemeClr val="accent6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1400" dirty="0">
              <a:solidFill>
                <a:schemeClr val="accent6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8 Mitten der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dreifl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.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Pr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Würfelecken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rgbClr val="00B050"/>
                </a:solidFill>
                <a:latin typeface="+mn-lt"/>
                <a:cs typeface="+mn-cs"/>
              </a:rPr>
              <a:t>12 Berührungspunkte der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 err="1">
                <a:solidFill>
                  <a:srgbClr val="00B050"/>
                </a:solidFill>
                <a:latin typeface="+mn-lt"/>
                <a:cs typeface="+mn-cs"/>
              </a:rPr>
              <a:t>dreifl</a:t>
            </a:r>
            <a:r>
              <a:rPr lang="de-CH" dirty="0">
                <a:solidFill>
                  <a:srgbClr val="00B050"/>
                </a:solidFill>
                <a:latin typeface="+mn-lt"/>
                <a:cs typeface="+mn-cs"/>
              </a:rPr>
              <a:t>. </a:t>
            </a:r>
            <a:r>
              <a:rPr lang="de-CH" dirty="0" err="1">
                <a:solidFill>
                  <a:srgbClr val="00B050"/>
                </a:solidFill>
                <a:latin typeface="+mn-lt"/>
                <a:cs typeface="+mn-cs"/>
              </a:rPr>
              <a:t>Pr</a:t>
            </a:r>
            <a:r>
              <a:rPr lang="de-CH" dirty="0">
                <a:solidFill>
                  <a:srgbClr val="00B050"/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>
                <a:solidFill>
                  <a:srgbClr val="00B050"/>
                </a:solidFill>
                <a:latin typeface="+mn-lt"/>
                <a:cs typeface="+mn-cs"/>
              </a:rPr>
              <a:t>Jitterbug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 sz="14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12 Löffelmitten der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zweifl</a:t>
            </a:r>
            <a:r>
              <a:rPr lang="de-CH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. </a:t>
            </a:r>
            <a:r>
              <a:rPr lang="de-CH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Pr</a:t>
            </a:r>
            <a:r>
              <a:rPr lang="de-CH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1400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Ikosaeder</a:t>
            </a:r>
            <a:endParaRPr lang="de-CH" sz="1400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3" descr="G:\GEOMETRIK III\Fussball, alles Bisherige\Geometrie des WM-Fussball 200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163" y="0"/>
            <a:ext cx="9174163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8" name="Textfeld 1"/>
          <p:cNvSpPr txBox="1">
            <a:spLocks noChangeArrowheads="1"/>
          </p:cNvSpPr>
          <p:nvPr/>
        </p:nvSpPr>
        <p:spPr bwMode="auto">
          <a:xfrm>
            <a:off x="657225" y="5789613"/>
            <a:ext cx="779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000">
                <a:latin typeface="Calibri" pitchFamily="34" charset="0"/>
              </a:rPr>
              <a:t>In der Konstruktion des Fussballs sind alle  Platonischen Körper enthalten</a:t>
            </a:r>
          </a:p>
        </p:txBody>
      </p:sp>
      <p:sp>
        <p:nvSpPr>
          <p:cNvPr id="91139" name="Textfeld 2"/>
          <p:cNvSpPr txBox="1">
            <a:spLocks noChangeArrowheads="1"/>
          </p:cNvSpPr>
          <p:nvPr/>
        </p:nvSpPr>
        <p:spPr bwMode="auto">
          <a:xfrm>
            <a:off x="2473325" y="5113338"/>
            <a:ext cx="1933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600">
                <a:latin typeface="Calibri" pitchFamily="34" charset="0"/>
              </a:rPr>
              <a:t>Dodekaeder-Stellung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feld 1"/>
          <p:cNvSpPr txBox="1">
            <a:spLocks noChangeArrowheads="1"/>
          </p:cNvSpPr>
          <p:nvPr/>
        </p:nvSpPr>
        <p:spPr bwMode="auto">
          <a:xfrm>
            <a:off x="3649663" y="5589588"/>
            <a:ext cx="19065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6600">
                <a:solidFill>
                  <a:schemeClr val="bg1"/>
                </a:solidFill>
                <a:latin typeface="Calibri" pitchFamily="34" charset="0"/>
              </a:rPr>
              <a:t>Ende</a:t>
            </a:r>
          </a:p>
        </p:txBody>
      </p:sp>
      <p:pic>
        <p:nvPicPr>
          <p:cNvPr id="92162" name="Picture 2" descr="G:\GEOMETRIK I\Sommertagungen\Sommertagung 2011\DSCN01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 descr="G:\GEOMETRIK I\Sommertagungen\Sommertagung 2011\DSCN010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2412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4" descr="C:\Dokumente und Einstellungen\Ueli Wittorf\Eigene Dateien\Eigene Bilder\ZHaW Depot\Jitterbug HSZ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035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Textfeld 1"/>
          <p:cNvSpPr txBox="1">
            <a:spLocks noChangeArrowheads="1"/>
          </p:cNvSpPr>
          <p:nvPr/>
        </p:nvSpPr>
        <p:spPr bwMode="auto">
          <a:xfrm>
            <a:off x="2987675" y="5373688"/>
            <a:ext cx="3278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2400">
                <a:latin typeface="Calibri" pitchFamily="34" charset="0"/>
              </a:rPr>
              <a:t>Jitterbug-Transformation</a:t>
            </a:r>
          </a:p>
        </p:txBody>
      </p:sp>
      <p:sp>
        <p:nvSpPr>
          <p:cNvPr id="95235" name="Textfeld 2"/>
          <p:cNvSpPr txBox="1">
            <a:spLocks noChangeArrowheads="1"/>
          </p:cNvSpPr>
          <p:nvPr/>
        </p:nvSpPr>
        <p:spPr bwMode="auto">
          <a:xfrm>
            <a:off x="5386388" y="3779838"/>
            <a:ext cx="17589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600" b="1">
                <a:latin typeface="Calibri" pitchFamily="34" charset="0"/>
              </a:rPr>
              <a:t>‘dodekaedrisches’ </a:t>
            </a:r>
          </a:p>
          <a:p>
            <a:r>
              <a:rPr lang="de-CH" sz="1600" b="1">
                <a:latin typeface="Calibri" pitchFamily="34" charset="0"/>
              </a:rPr>
              <a:t>Ikosaeder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2" descr="C:\Dokumente und Einstellungen\Ueli Wittorf\Eigene Dateien\Eigene Bilder\ZHaW Depot\P1110714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7088" y="0"/>
            <a:ext cx="3273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3" descr="C:\Dokumente und Einstellungen\Ueli Wittorf\Eigene Dateien\Eigene Bilder\ZHaW Depot\P1110714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6513" y="0"/>
            <a:ext cx="327342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4" descr="C:\Dokumente und Einstellungen\Ueli Wittorf\Eigene Dateien\Eigene Bilder\ZHaW Depot\P1110714d.JPG"/>
          <p:cNvPicPr>
            <a:picLocks noChangeAspect="1" noChangeArrowheads="1"/>
          </p:cNvPicPr>
          <p:nvPr/>
        </p:nvPicPr>
        <p:blipFill>
          <a:blip r:embed="rId5"/>
          <a:srcRect l="5528" r="4178"/>
          <a:stretch>
            <a:fillRect/>
          </a:stretch>
        </p:blipFill>
        <p:spPr bwMode="auto">
          <a:xfrm>
            <a:off x="3128963" y="0"/>
            <a:ext cx="29559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Textfeld 1"/>
          <p:cNvSpPr txBox="1">
            <a:spLocks noChangeArrowheads="1"/>
          </p:cNvSpPr>
          <p:nvPr/>
        </p:nvSpPr>
        <p:spPr bwMode="auto">
          <a:xfrm>
            <a:off x="2344738" y="6340475"/>
            <a:ext cx="5137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Jitterbug-Transformation,  Dodekaeder-Stellung</a:t>
            </a:r>
          </a:p>
        </p:txBody>
      </p:sp>
      <p:sp>
        <p:nvSpPr>
          <p:cNvPr id="96261" name="Textfeld 2"/>
          <p:cNvSpPr txBox="1">
            <a:spLocks noChangeArrowheads="1"/>
          </p:cNvSpPr>
          <p:nvPr/>
        </p:nvSpPr>
        <p:spPr bwMode="auto">
          <a:xfrm>
            <a:off x="2771775" y="2773363"/>
            <a:ext cx="6370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1			   2			         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 descr="C:\Dokumente und Einstellungen\Ueli Wittorf\Eigene Dateien\Eigene Bilder\ZHaW Depot\P1110714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7088" y="0"/>
            <a:ext cx="3273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3" descr="C:\Dokumente und Einstellungen\Ueli Wittorf\Eigene Dateien\Eigene Bilder\ZHaW Depot\P1110714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6513" y="0"/>
            <a:ext cx="327342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4" descr="C:\Dokumente und Einstellungen\Ueli Wittorf\Eigene Dateien\Eigene Bilder\ZHaW Depot\P1110714d.JPG"/>
          <p:cNvPicPr>
            <a:picLocks noChangeAspect="1" noChangeArrowheads="1"/>
          </p:cNvPicPr>
          <p:nvPr/>
        </p:nvPicPr>
        <p:blipFill>
          <a:blip r:embed="rId5"/>
          <a:srcRect l="5528" r="4178"/>
          <a:stretch>
            <a:fillRect/>
          </a:stretch>
        </p:blipFill>
        <p:spPr bwMode="auto">
          <a:xfrm>
            <a:off x="3128963" y="0"/>
            <a:ext cx="29559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5" descr="C:\Dokumente und Einstellungen\Ueli Wittorf\Eigene Dateien\Eigene Bilder\ZHaW Depot\P1110714g.JPG"/>
          <p:cNvPicPr>
            <a:picLocks noChangeAspect="1" noChangeArrowheads="1"/>
          </p:cNvPicPr>
          <p:nvPr/>
        </p:nvPicPr>
        <p:blipFill>
          <a:blip r:embed="rId6"/>
          <a:srcRect t="4460"/>
          <a:stretch>
            <a:fillRect/>
          </a:stretch>
        </p:blipFill>
        <p:spPr bwMode="auto">
          <a:xfrm>
            <a:off x="-4763" y="3141663"/>
            <a:ext cx="3241676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Picture 7" descr="C:\Dokumente und Einstellungen\Ueli Wittorf\Eigene Dateien\Eigene Bilder\ZHaW Depot\P1110714i.JPG"/>
          <p:cNvPicPr>
            <a:picLocks noChangeAspect="1" noChangeArrowheads="1"/>
          </p:cNvPicPr>
          <p:nvPr/>
        </p:nvPicPr>
        <p:blipFill>
          <a:blip r:embed="rId7"/>
          <a:srcRect t="4460"/>
          <a:stretch>
            <a:fillRect/>
          </a:stretch>
        </p:blipFill>
        <p:spPr bwMode="auto">
          <a:xfrm>
            <a:off x="5940425" y="3141663"/>
            <a:ext cx="32416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6" descr="C:\Dokumente und Einstellungen\Ueli Wittorf\Eigene Dateien\Eigene Bilder\ZHaW Depot\P1110714h.JPG"/>
          <p:cNvPicPr>
            <a:picLocks noChangeAspect="1" noChangeArrowheads="1"/>
          </p:cNvPicPr>
          <p:nvPr/>
        </p:nvPicPr>
        <p:blipFill>
          <a:blip r:embed="rId8"/>
          <a:srcRect l="5872" t="3619" r="3970" b="929"/>
          <a:stretch>
            <a:fillRect/>
          </a:stretch>
        </p:blipFill>
        <p:spPr bwMode="auto">
          <a:xfrm>
            <a:off x="3203575" y="3141663"/>
            <a:ext cx="2921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7" name="Textfeld 1"/>
          <p:cNvSpPr txBox="1">
            <a:spLocks noChangeArrowheads="1"/>
          </p:cNvSpPr>
          <p:nvPr/>
        </p:nvSpPr>
        <p:spPr bwMode="auto">
          <a:xfrm>
            <a:off x="2344738" y="6340475"/>
            <a:ext cx="5137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Jitterbug-Transformation,  Dodekaeder-Stellung</a:t>
            </a:r>
          </a:p>
        </p:txBody>
      </p:sp>
      <p:sp>
        <p:nvSpPr>
          <p:cNvPr id="97288" name="Textfeld 2"/>
          <p:cNvSpPr txBox="1">
            <a:spLocks noChangeArrowheads="1"/>
          </p:cNvSpPr>
          <p:nvPr/>
        </p:nvSpPr>
        <p:spPr bwMode="auto">
          <a:xfrm>
            <a:off x="2771775" y="2773363"/>
            <a:ext cx="6370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1			   2			          3</a:t>
            </a:r>
          </a:p>
        </p:txBody>
      </p:sp>
      <p:sp>
        <p:nvSpPr>
          <p:cNvPr id="97289" name="Textfeld 3"/>
          <p:cNvSpPr txBox="1">
            <a:spLocks noChangeArrowheads="1"/>
          </p:cNvSpPr>
          <p:nvPr/>
        </p:nvSpPr>
        <p:spPr bwMode="auto">
          <a:xfrm>
            <a:off x="2797175" y="5876925"/>
            <a:ext cx="6264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Calibri" pitchFamily="34" charset="0"/>
              </a:rPr>
              <a:t>4			   5			        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2" descr="C:\Dokumente und Einstellungen\Ueli Wittorf\Eigene Dateien\Eigene Bilder\Sommertagung 2011\Ottiger 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463"/>
            <a:ext cx="5076825" cy="387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6" name="Picture 3" descr="C:\Dokumente und Einstellungen\Ueli Wittorf\Eigene Dateien\Eigene Bilder\Sommertagung 2011\Ottiger 0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-26988"/>
            <a:ext cx="419735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feld 1"/>
          <p:cNvSpPr txBox="1">
            <a:spLocks noChangeArrowheads="1"/>
          </p:cNvSpPr>
          <p:nvPr/>
        </p:nvSpPr>
        <p:spPr bwMode="auto">
          <a:xfrm>
            <a:off x="2051050" y="2565400"/>
            <a:ext cx="49180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4000">
                <a:latin typeface="Calibri" pitchFamily="34" charset="0"/>
              </a:rPr>
              <a:t>Das Hyperdodekaeder </a:t>
            </a:r>
          </a:p>
          <a:p>
            <a:pPr algn="ctr"/>
            <a:r>
              <a:rPr lang="de-CH" sz="4000">
                <a:latin typeface="Calibri" pitchFamily="34" charset="0"/>
              </a:rPr>
              <a:t>eine endliche Sphäre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Pentagondodekae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304800"/>
            <a:ext cx="1752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Würfel 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8675" y="2286000"/>
            <a:ext cx="16605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 descr="Oktaeder 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3505200"/>
            <a:ext cx="19812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Tetraeder 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572000"/>
            <a:ext cx="17414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228600" y="6324600"/>
            <a:ext cx="183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Tetraeder </a:t>
            </a:r>
            <a:r>
              <a:rPr lang="de-CH">
                <a:solidFill>
                  <a:srgbClr val="CC0000"/>
                </a:solidFill>
                <a:latin typeface="Calibri" pitchFamily="34" charset="0"/>
              </a:rPr>
              <a:t>Feuer</a:t>
            </a: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1847850" y="5257800"/>
            <a:ext cx="156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Oktaeder </a:t>
            </a:r>
            <a:r>
              <a:rPr lang="de-CH">
                <a:solidFill>
                  <a:srgbClr val="FF9900"/>
                </a:solidFill>
                <a:latin typeface="Calibri" pitchFamily="34" charset="0"/>
              </a:rPr>
              <a:t>Luft</a:t>
            </a: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5334000" y="2986088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Ikosaeder </a:t>
            </a:r>
            <a:r>
              <a:rPr lang="de-CH">
                <a:solidFill>
                  <a:schemeClr val="hlink"/>
                </a:solidFill>
                <a:latin typeface="Calibri" pitchFamily="34" charset="0"/>
              </a:rPr>
              <a:t>Wasser</a:t>
            </a:r>
          </a:p>
        </p:txBody>
      </p:sp>
      <p:sp>
        <p:nvSpPr>
          <p:cNvPr id="23560" name="Text Box 10"/>
          <p:cNvSpPr txBox="1">
            <a:spLocks noChangeArrowheads="1"/>
          </p:cNvSpPr>
          <p:nvPr/>
        </p:nvSpPr>
        <p:spPr bwMode="auto">
          <a:xfrm>
            <a:off x="3657600" y="4191000"/>
            <a:ext cx="172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Hexaeder </a:t>
            </a:r>
            <a:r>
              <a:rPr lang="de-CH">
                <a:solidFill>
                  <a:srgbClr val="333300"/>
                </a:solidFill>
                <a:latin typeface="Calibri" pitchFamily="34" charset="0"/>
              </a:rPr>
              <a:t>Erde</a:t>
            </a:r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7232650" y="2057400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Dodekaeder</a:t>
            </a:r>
          </a:p>
          <a:p>
            <a:pPr algn="ctr"/>
            <a:r>
              <a:rPr lang="de-CH">
                <a:solidFill>
                  <a:srgbClr val="996633"/>
                </a:solidFill>
                <a:latin typeface="Calibri" pitchFamily="34" charset="0"/>
              </a:rPr>
              <a:t>Himmelsmaterie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746125" y="762000"/>
            <a:ext cx="3897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Die fünf Platonische Körper</a:t>
            </a:r>
          </a:p>
        </p:txBody>
      </p:sp>
      <p:sp>
        <p:nvSpPr>
          <p:cNvPr id="23563" name="Text Box 13"/>
          <p:cNvSpPr txBox="1">
            <a:spLocks noChangeArrowheads="1"/>
          </p:cNvSpPr>
          <p:nvPr/>
        </p:nvSpPr>
        <p:spPr bwMode="auto">
          <a:xfrm>
            <a:off x="762000" y="23622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CH" b="1">
                <a:latin typeface="Calibri" pitchFamily="34" charset="0"/>
              </a:rPr>
              <a:t>Formen der toten Natur</a:t>
            </a:r>
          </a:p>
        </p:txBody>
      </p:sp>
      <p:sp>
        <p:nvSpPr>
          <p:cNvPr id="23564" name="Text Box 14"/>
          <p:cNvSpPr txBox="1">
            <a:spLocks noChangeArrowheads="1"/>
          </p:cNvSpPr>
          <p:nvPr/>
        </p:nvSpPr>
        <p:spPr bwMode="auto">
          <a:xfrm>
            <a:off x="5997575" y="3465513"/>
            <a:ext cx="271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b="1">
                <a:latin typeface="Calibri" pitchFamily="34" charset="0"/>
              </a:rPr>
              <a:t>Formen der lebendigen</a:t>
            </a:r>
          </a:p>
          <a:p>
            <a:pPr algn="ctr"/>
            <a:r>
              <a:rPr lang="de-CH" b="1">
                <a:latin typeface="Calibri" pitchFamily="34" charset="0"/>
              </a:rPr>
              <a:t>Natur</a:t>
            </a:r>
          </a:p>
        </p:txBody>
      </p:sp>
      <p:pic>
        <p:nvPicPr>
          <p:cNvPr id="23565" name="Picture 15" descr="ikosaed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0" y="1130300"/>
            <a:ext cx="1798638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3" descr="C:\Dokumente und Einstellungen\Ueli Wittorf\Eigene Dateien\Eigene Bilder\Hyperpolyeder\Hyperdodekaeder-Netz.jpg"/>
          <p:cNvPicPr>
            <a:picLocks noChangeAspect="1" noChangeArrowheads="1"/>
          </p:cNvPicPr>
          <p:nvPr/>
        </p:nvPicPr>
        <p:blipFill>
          <a:blip r:embed="rId3"/>
          <a:srcRect r="46385"/>
          <a:stretch>
            <a:fillRect/>
          </a:stretch>
        </p:blipFill>
        <p:spPr bwMode="auto">
          <a:xfrm>
            <a:off x="1544638" y="9525"/>
            <a:ext cx="2595562" cy="673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4" name="Textfeld 1"/>
          <p:cNvSpPr txBox="1">
            <a:spLocks noChangeArrowheads="1"/>
          </p:cNvSpPr>
          <p:nvPr/>
        </p:nvSpPr>
        <p:spPr bwMode="auto">
          <a:xfrm>
            <a:off x="158750" y="188913"/>
            <a:ext cx="1385888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e-CH" sz="2000">
                <a:latin typeface="Calibri" pitchFamily="34" charset="0"/>
              </a:rPr>
              <a:t>Symmetrie: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fünfzählig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dreizählig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zweizählig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3" descr="C:\Dokumente und Einstellungen\Ueli Wittorf\Eigene Dateien\Eigene Bilder\Hyperpolyeder\Hyperdodekaeder-Netz.jpg"/>
          <p:cNvPicPr>
            <a:picLocks noChangeAspect="1" noChangeArrowheads="1"/>
          </p:cNvPicPr>
          <p:nvPr/>
        </p:nvPicPr>
        <p:blipFill>
          <a:blip r:embed="rId3"/>
          <a:srcRect r="46385"/>
          <a:stretch>
            <a:fillRect/>
          </a:stretch>
        </p:blipFill>
        <p:spPr bwMode="auto">
          <a:xfrm>
            <a:off x="1544638" y="9525"/>
            <a:ext cx="2595562" cy="673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2" name="Picture 4" descr="C:\Dokumente und Einstellungen\Ueli Wittorf\Eigene Dateien\Eigene Bilder\Hyperpolyeder\Hyperdodekaeder  Sterne.jpg"/>
          <p:cNvPicPr>
            <a:picLocks noChangeAspect="1" noChangeArrowheads="1"/>
          </p:cNvPicPr>
          <p:nvPr/>
        </p:nvPicPr>
        <p:blipFill>
          <a:blip r:embed="rId4"/>
          <a:srcRect r="50000"/>
          <a:stretch>
            <a:fillRect/>
          </a:stretch>
        </p:blipFill>
        <p:spPr bwMode="auto">
          <a:xfrm>
            <a:off x="4119563" y="9525"/>
            <a:ext cx="25304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Textfeld 1"/>
          <p:cNvSpPr txBox="1">
            <a:spLocks noChangeArrowheads="1"/>
          </p:cNvSpPr>
          <p:nvPr/>
        </p:nvSpPr>
        <p:spPr bwMode="auto">
          <a:xfrm>
            <a:off x="158750" y="188913"/>
            <a:ext cx="1385888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e-CH" sz="2000">
                <a:latin typeface="Calibri" pitchFamily="34" charset="0"/>
              </a:rPr>
              <a:t>Symmetrie: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fünfzählig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dreizählig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zweizählig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3" descr="C:\Dokumente und Einstellungen\Ueli Wittorf\Eigene Dateien\Eigene Bilder\Hyperpolyeder\Hyperdodekaeder-Netz.jpg"/>
          <p:cNvPicPr>
            <a:picLocks noChangeAspect="1" noChangeArrowheads="1"/>
          </p:cNvPicPr>
          <p:nvPr/>
        </p:nvPicPr>
        <p:blipFill>
          <a:blip r:embed="rId3"/>
          <a:srcRect r="46385"/>
          <a:stretch>
            <a:fillRect/>
          </a:stretch>
        </p:blipFill>
        <p:spPr bwMode="auto">
          <a:xfrm>
            <a:off x="1544638" y="9525"/>
            <a:ext cx="2595562" cy="673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0" name="Picture 4" descr="C:\Dokumente und Einstellungen\Ueli Wittorf\Eigene Dateien\Eigene Bilder\Hyperpolyeder\Hyperdodekaeder  Ster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9563" y="9525"/>
            <a:ext cx="50609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Textfeld 1"/>
          <p:cNvSpPr txBox="1">
            <a:spLocks noChangeArrowheads="1"/>
          </p:cNvSpPr>
          <p:nvPr/>
        </p:nvSpPr>
        <p:spPr bwMode="auto">
          <a:xfrm>
            <a:off x="158750" y="188913"/>
            <a:ext cx="1385888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de-CH" sz="2000">
                <a:latin typeface="Calibri" pitchFamily="34" charset="0"/>
              </a:rPr>
              <a:t>Symmetrie: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fünfzählig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dreizählig</a:t>
            </a: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endParaRPr lang="de-CH">
              <a:latin typeface="Calibri" pitchFamily="34" charset="0"/>
            </a:endParaRPr>
          </a:p>
          <a:p>
            <a:pPr algn="r"/>
            <a:r>
              <a:rPr lang="de-CH">
                <a:latin typeface="Calibri" pitchFamily="34" charset="0"/>
              </a:rPr>
              <a:t>zweizählig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2" descr="C:\Dokumente und Einstellungen\Ueli Wittorf\Eigene Dateien\Eigene Bilder\ZHaW Depot\030g Hyperdodekaed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163"/>
            <a:ext cx="91789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8" name="Picture 2" descr="C:\Dokumente und Einstellungen\Ueli Wittorf\Eigene Dateien\Eigene Bilder\ZHaW Depot\030g Hyperdodekaed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925" y="30163"/>
            <a:ext cx="91789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2" descr="Hyperikosaeder 2-zahlig"/>
          <p:cNvPicPr>
            <a:picLocks noChangeAspect="1" noChangeArrowheads="1"/>
          </p:cNvPicPr>
          <p:nvPr/>
        </p:nvPicPr>
        <p:blipFill>
          <a:blip r:embed="rId3"/>
          <a:srcRect l="16371" t="4512" r="14745" b="3271"/>
          <a:stretch>
            <a:fillRect/>
          </a:stretch>
        </p:blipFill>
        <p:spPr bwMode="auto">
          <a:xfrm>
            <a:off x="6011863" y="3192463"/>
            <a:ext cx="3240087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3" descr="Hyperikosaeder 3-zahlig"/>
          <p:cNvPicPr>
            <a:picLocks noChangeAspect="1" noChangeArrowheads="1"/>
          </p:cNvPicPr>
          <p:nvPr/>
        </p:nvPicPr>
        <p:blipFill>
          <a:blip r:embed="rId4"/>
          <a:srcRect l="16679" t="4630" r="16679" b="4373"/>
          <a:stretch>
            <a:fillRect/>
          </a:stretch>
        </p:blipFill>
        <p:spPr bwMode="auto">
          <a:xfrm>
            <a:off x="2987675" y="3194050"/>
            <a:ext cx="3240088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4" descr="Hyperikosaeder 5-zahlig"/>
          <p:cNvPicPr>
            <a:picLocks noChangeAspect="1" noChangeArrowheads="1"/>
          </p:cNvPicPr>
          <p:nvPr/>
        </p:nvPicPr>
        <p:blipFill>
          <a:blip r:embed="rId5"/>
          <a:srcRect l="15240" t="2252" r="13560" b="2353"/>
          <a:stretch>
            <a:fillRect/>
          </a:stretch>
        </p:blipFill>
        <p:spPr bwMode="auto">
          <a:xfrm>
            <a:off x="-109538" y="3040063"/>
            <a:ext cx="3313113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5" descr="Bild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7625" y="-100013"/>
            <a:ext cx="9191625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5" name="Text Box 6"/>
          <p:cNvSpPr txBox="1">
            <a:spLocks noChangeArrowheads="1"/>
          </p:cNvSpPr>
          <p:nvPr/>
        </p:nvSpPr>
        <p:spPr bwMode="auto">
          <a:xfrm>
            <a:off x="84138" y="6261100"/>
            <a:ext cx="90249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600">
                <a:latin typeface="Calibri" pitchFamily="34" charset="0"/>
              </a:rPr>
              <a:t>Dualität von Hyperdodekaeder (oben) und Hyperdodekaeder (unten) in den drei Symmetrieachsen</a:t>
            </a:r>
            <a:endParaRPr lang="de-DE" sz="1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C:\Dokumente und Einstellungen\Ueli Wittorf\Eigene Dateien\Eigene Bilder\Sommertagung 2011\Ottiger Metatron-Sterne 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3" y="0"/>
            <a:ext cx="8961437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 descr="Hagia Sophia"/>
          <p:cNvPicPr>
            <a:picLocks noChangeAspect="1" noChangeArrowheads="1"/>
          </p:cNvPicPr>
          <p:nvPr/>
        </p:nvPicPr>
        <p:blipFill>
          <a:blip r:embed="rId3"/>
          <a:srcRect l="8246" t="4189" r="9573" b="3958"/>
          <a:stretch>
            <a:fillRect/>
          </a:stretch>
        </p:blipFill>
        <p:spPr bwMode="auto">
          <a:xfrm>
            <a:off x="323850" y="2276475"/>
            <a:ext cx="43195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0" name="Picture 3" descr="Hagia Sophia, erste kuppel"/>
          <p:cNvPicPr>
            <a:picLocks noChangeAspect="1" noChangeArrowheads="1"/>
          </p:cNvPicPr>
          <p:nvPr/>
        </p:nvPicPr>
        <p:blipFill>
          <a:blip r:embed="rId4"/>
          <a:srcRect t="12379"/>
          <a:stretch>
            <a:fillRect/>
          </a:stretch>
        </p:blipFill>
        <p:spPr bwMode="auto">
          <a:xfrm>
            <a:off x="4572000" y="3273425"/>
            <a:ext cx="4319588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1" name="Picture 4" descr="Hagia Sophia, würfel und kugel"/>
          <p:cNvPicPr>
            <a:picLocks noChangeAspect="1" noChangeArrowheads="1"/>
          </p:cNvPicPr>
          <p:nvPr/>
        </p:nvPicPr>
        <p:blipFill>
          <a:blip r:embed="rId5"/>
          <a:srcRect t="22247" b="25845"/>
          <a:stretch>
            <a:fillRect/>
          </a:stretch>
        </p:blipFill>
        <p:spPr bwMode="auto">
          <a:xfrm>
            <a:off x="4572000" y="765175"/>
            <a:ext cx="43307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2" name="Text Box 5"/>
          <p:cNvSpPr txBox="1">
            <a:spLocks noChangeArrowheads="1"/>
          </p:cNvSpPr>
          <p:nvPr/>
        </p:nvSpPr>
        <p:spPr bwMode="auto">
          <a:xfrm>
            <a:off x="620713" y="1184275"/>
            <a:ext cx="344646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Futura Lt BT"/>
              </a:rPr>
              <a:t>Hagia Sophia</a:t>
            </a:r>
          </a:p>
          <a:p>
            <a:r>
              <a:rPr lang="de-CH">
                <a:latin typeface="Futura Lt BT"/>
              </a:rPr>
              <a:t>Erbaut 532-537 in Konstantinopel</a:t>
            </a:r>
            <a:endParaRPr lang="de-DE">
              <a:latin typeface="Futura Lt BT"/>
            </a:endParaRPr>
          </a:p>
        </p:txBody>
      </p:sp>
      <p:sp>
        <p:nvSpPr>
          <p:cNvPr id="109573" name="Text Box 6"/>
          <p:cNvSpPr txBox="1">
            <a:spLocks noChangeArrowheads="1"/>
          </p:cNvSpPr>
          <p:nvPr/>
        </p:nvSpPr>
        <p:spPr bwMode="auto">
          <a:xfrm>
            <a:off x="5130800" y="5870575"/>
            <a:ext cx="325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Futura Lt BT"/>
              </a:rPr>
              <a:t>Erste Kuppel, eingebrochen 558</a:t>
            </a:r>
            <a:endParaRPr lang="de-DE">
              <a:latin typeface="Futura Lt BT"/>
            </a:endParaRPr>
          </a:p>
        </p:txBody>
      </p:sp>
      <p:sp>
        <p:nvSpPr>
          <p:cNvPr id="109574" name="Text Box 7"/>
          <p:cNvSpPr txBox="1">
            <a:spLocks noChangeArrowheads="1"/>
          </p:cNvSpPr>
          <p:nvPr/>
        </p:nvSpPr>
        <p:spPr bwMode="auto">
          <a:xfrm>
            <a:off x="4840288" y="2514600"/>
            <a:ext cx="37671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Futura Lt BT"/>
              </a:rPr>
              <a:t>Kugel             Würfel      Kantenkugel</a:t>
            </a:r>
            <a:endParaRPr lang="de-DE">
              <a:latin typeface="Futura Lt BT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 descr="Hagia Sophia, erste und zwite Kuppel"/>
          <p:cNvPicPr>
            <a:picLocks noChangeAspect="1" noChangeArrowheads="1"/>
          </p:cNvPicPr>
          <p:nvPr/>
        </p:nvPicPr>
        <p:blipFill>
          <a:blip r:embed="rId3"/>
          <a:srcRect l="21889" t="3119" r="20831" b="3600"/>
          <a:stretch>
            <a:fillRect/>
          </a:stretch>
        </p:blipFill>
        <p:spPr bwMode="auto">
          <a:xfrm>
            <a:off x="468313" y="2060575"/>
            <a:ext cx="39592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3" descr="Hagia Sophia, Schnit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0413" y="549275"/>
            <a:ext cx="4322762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5" name="Picture 4" descr="hagia sophia modell"/>
          <p:cNvPicPr>
            <a:picLocks noChangeAspect="1" noChangeArrowheads="1"/>
          </p:cNvPicPr>
          <p:nvPr/>
        </p:nvPicPr>
        <p:blipFill>
          <a:blip r:embed="rId5"/>
          <a:srcRect t="6664" b="7367"/>
          <a:stretch>
            <a:fillRect/>
          </a:stretch>
        </p:blipFill>
        <p:spPr bwMode="auto">
          <a:xfrm>
            <a:off x="4572000" y="3789363"/>
            <a:ext cx="43164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Text Box 5"/>
          <p:cNvSpPr txBox="1">
            <a:spLocks noChangeArrowheads="1"/>
          </p:cNvSpPr>
          <p:nvPr/>
        </p:nvSpPr>
        <p:spPr bwMode="auto">
          <a:xfrm>
            <a:off x="592138" y="403225"/>
            <a:ext cx="3767137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Futura Lt BT"/>
              </a:rPr>
              <a:t>Hagia Sophia</a:t>
            </a:r>
          </a:p>
          <a:p>
            <a:endParaRPr lang="de-CH" sz="1000">
              <a:latin typeface="Futura Lt BT"/>
            </a:endParaRPr>
          </a:p>
          <a:p>
            <a:r>
              <a:rPr lang="de-CH">
                <a:latin typeface="Futura Lt BT"/>
              </a:rPr>
              <a:t>Querschnitt</a:t>
            </a:r>
          </a:p>
          <a:p>
            <a:r>
              <a:rPr lang="de-CH">
                <a:latin typeface="Futura Lt BT"/>
              </a:rPr>
              <a:t>Längsschnitt (Modell)</a:t>
            </a:r>
          </a:p>
          <a:p>
            <a:r>
              <a:rPr lang="de-CH">
                <a:latin typeface="Futura Lt BT"/>
              </a:rPr>
              <a:t>Kugeln der ersten und zweiten Kuppel</a:t>
            </a:r>
            <a:endParaRPr lang="de-DE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G:\ATELIERSCHULE\Statik 2010\Atelierschule Proportionen\91 ETH-Kam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0113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2" descr="G:\GEOMETRIK III\Proportionen gemischt\Ikosaeder und Schneeflock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28575"/>
            <a:ext cx="9172575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2" name="Textfeld 1"/>
          <p:cNvSpPr txBox="1">
            <a:spLocks noChangeArrowheads="1"/>
          </p:cNvSpPr>
          <p:nvPr/>
        </p:nvSpPr>
        <p:spPr bwMode="auto">
          <a:xfrm>
            <a:off x="381000" y="5084763"/>
            <a:ext cx="822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Wasser kristallisiert hexaedrisch, die Stern entwickeln sich in der Ebene,</a:t>
            </a:r>
          </a:p>
          <a:p>
            <a:pPr algn="ctr"/>
            <a:r>
              <a:rPr lang="de-CH">
                <a:latin typeface="Calibri" pitchFamily="34" charset="0"/>
              </a:rPr>
              <a:t>Das Torsions-Ikosaeder legt sich hexaedrisch in die Ebene, wenn es ganz geöffnet wird:</a:t>
            </a:r>
          </a:p>
          <a:p>
            <a:pPr algn="ctr"/>
            <a:r>
              <a:rPr lang="de-CH">
                <a:latin typeface="Calibri" pitchFamily="34" charset="0"/>
              </a:rPr>
              <a:t>Mineralwelt!</a:t>
            </a:r>
          </a:p>
          <a:p>
            <a:pPr algn="ctr"/>
            <a:endParaRPr lang="de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G:\GEOMETRIK III\Proportionen\kepler 2.jpg"/>
          <p:cNvPicPr>
            <a:picLocks noChangeAspect="1" noChangeArrowheads="1"/>
          </p:cNvPicPr>
          <p:nvPr/>
        </p:nvPicPr>
        <p:blipFill>
          <a:blip r:embed="rId3"/>
          <a:srcRect l="2100" t="33714" r="1990" b="1411"/>
          <a:stretch>
            <a:fillRect/>
          </a:stretch>
        </p:blipFill>
        <p:spPr bwMode="auto">
          <a:xfrm>
            <a:off x="4781550" y="1989138"/>
            <a:ext cx="4327525" cy="43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G:\GEOMETRIK III\Proportionen\Img02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307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G:\GEOMETRIK III\Proportionen\kepler 2.jpg"/>
          <p:cNvPicPr>
            <a:picLocks noChangeAspect="1" noChangeArrowheads="1"/>
          </p:cNvPicPr>
          <p:nvPr/>
        </p:nvPicPr>
        <p:blipFill>
          <a:blip r:embed="rId3"/>
          <a:srcRect l="51051" t="10628" r="995" b="74783"/>
          <a:stretch>
            <a:fillRect/>
          </a:stretch>
        </p:blipFill>
        <p:spPr bwMode="auto">
          <a:xfrm>
            <a:off x="4716463" y="-7938"/>
            <a:ext cx="4433887" cy="198437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5604" name="Textfeld 1"/>
          <p:cNvSpPr txBox="1">
            <a:spLocks noChangeArrowheads="1"/>
          </p:cNvSpPr>
          <p:nvPr/>
        </p:nvSpPr>
        <p:spPr bwMode="auto">
          <a:xfrm>
            <a:off x="3055938" y="6337300"/>
            <a:ext cx="3316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Keplers Weltmodell 1619</a:t>
            </a:r>
          </a:p>
        </p:txBody>
      </p:sp>
      <p:cxnSp>
        <p:nvCxnSpPr>
          <p:cNvPr id="17" name="Gerade Verbindung 16"/>
          <p:cNvCxnSpPr/>
          <p:nvPr/>
        </p:nvCxnSpPr>
        <p:spPr>
          <a:xfrm>
            <a:off x="6588125" y="1268413"/>
            <a:ext cx="6477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2" descr="C:\Dokumente und Einstellungen\Ueli Wittorf\Eigene Dateien\Eigene Bilder\ZHaW 3 10.Dez.09\020Pl.K. als Ster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0"/>
            <a:ext cx="9109075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4" descr="Stern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1657350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0" name="Picture 6" descr="Stern13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263525"/>
            <a:ext cx="1585913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1" name="Picture 7" descr="Stern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266700"/>
            <a:ext cx="15843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2" name="Picture 8" descr="Stern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10213" y="268288"/>
            <a:ext cx="1582737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Picture 9" descr="Stern21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268288"/>
            <a:ext cx="15843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4" name="Picture 10" descr="DSCN00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1989138"/>
            <a:ext cx="165735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5" name="Picture 11" descr="Image1208-1705(S-Video)[2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9388" y="3598863"/>
            <a:ext cx="16922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12" descr="Oeltropfen II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1989138"/>
            <a:ext cx="1563688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7" name="Picture 17" descr="Img165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35825" y="3716338"/>
            <a:ext cx="156686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8" name="Picture 18" descr="Img165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80063" y="5229225"/>
            <a:ext cx="1533525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9" name="Picture 19" descr="Tierkreis Paul Schatz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35600" y="2009775"/>
            <a:ext cx="180022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0" name="Picture 20" descr="Tierkreis Paul Schatz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08625" y="3051175"/>
            <a:ext cx="1697038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1" name="Picture 22" descr="DSCN0008b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51050" y="1844675"/>
            <a:ext cx="1584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2" name="Picture 24" descr="Samuel Schmid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051050" y="5157788"/>
            <a:ext cx="15843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3" name="Picture 26" descr="Img1540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79838" y="2492375"/>
            <a:ext cx="15049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4" name="Picture 28" descr="Kopie von HIV-Virus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235825" y="5300663"/>
            <a:ext cx="154781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5" name="Picture 29" descr="DSCN003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79388" y="5013325"/>
            <a:ext cx="17208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6" name="Picture 30" descr="Morgenstern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708400" y="5157788"/>
            <a:ext cx="1655763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7" name="Picture 31" descr="r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580063" y="3687763"/>
            <a:ext cx="1512887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8" name="Picture 32" descr="Img0237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779838" y="4127500"/>
            <a:ext cx="17272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9" name="Picture 33" descr="Img1539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779838" y="1916113"/>
            <a:ext cx="720725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0" name="Picture 34" descr="dali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051050" y="3357563"/>
            <a:ext cx="159543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1" name="Picture 11" descr="Image1208-1705(S-Video)[2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1788" y="3751263"/>
            <a:ext cx="16922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12" name="Picture 29" descr="DSCN003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31788" y="5165725"/>
            <a:ext cx="17208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4" descr="Stern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890588"/>
            <a:ext cx="165735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4" name="Picture 5" descr="Stern13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893763"/>
            <a:ext cx="1585913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6" descr="Stern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896938"/>
            <a:ext cx="1584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7" descr="Stern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10213" y="898525"/>
            <a:ext cx="1582737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8" descr="Stern21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898525"/>
            <a:ext cx="15843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8" name="Text Box 13"/>
          <p:cNvSpPr txBox="1">
            <a:spLocks noChangeArrowheads="1"/>
          </p:cNvSpPr>
          <p:nvPr/>
        </p:nvSpPr>
        <p:spPr bwMode="auto">
          <a:xfrm>
            <a:off x="2451100" y="44450"/>
            <a:ext cx="4137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CH" sz="2000">
                <a:latin typeface="Calibri" pitchFamily="34" charset="0"/>
              </a:rPr>
              <a:t>Die Platonischen Körper als Sterne</a:t>
            </a:r>
          </a:p>
          <a:p>
            <a:pPr algn="ctr"/>
            <a:r>
              <a:rPr lang="de-CH" sz="1600">
                <a:latin typeface="Calibri" pitchFamily="34" charset="0"/>
              </a:rPr>
              <a:t>aus Flächenbauelementen</a:t>
            </a:r>
            <a:endParaRPr lang="de-DE" sz="1600">
              <a:latin typeface="Calibri" pitchFamily="34" charset="0"/>
            </a:endParaRPr>
          </a:p>
        </p:txBody>
      </p:sp>
      <p:sp>
        <p:nvSpPr>
          <p:cNvPr id="115719" name="Text Box 14"/>
          <p:cNvSpPr txBox="1">
            <a:spLocks noChangeArrowheads="1"/>
          </p:cNvSpPr>
          <p:nvPr/>
        </p:nvSpPr>
        <p:spPr bwMode="auto">
          <a:xfrm>
            <a:off x="107950" y="3933825"/>
            <a:ext cx="16621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400" b="1">
                <a:latin typeface="Calibri" pitchFamily="34" charset="0"/>
              </a:rPr>
              <a:t>Tetaeder </a:t>
            </a:r>
          </a:p>
          <a:p>
            <a:pPr algn="ctr"/>
            <a:r>
              <a:rPr lang="de-CH" sz="1400">
                <a:latin typeface="Calibri" pitchFamily="34" charset="0"/>
              </a:rPr>
              <a:t>4 Strahlendreiecke</a:t>
            </a:r>
            <a:endParaRPr lang="de-DE" sz="1400">
              <a:latin typeface="Calibri" pitchFamily="34" charset="0"/>
            </a:endParaRPr>
          </a:p>
        </p:txBody>
      </p:sp>
      <p:sp>
        <p:nvSpPr>
          <p:cNvPr id="115720" name="Text Box 15"/>
          <p:cNvSpPr txBox="1">
            <a:spLocks noChangeArrowheads="1"/>
          </p:cNvSpPr>
          <p:nvPr/>
        </p:nvSpPr>
        <p:spPr bwMode="auto">
          <a:xfrm>
            <a:off x="2052638" y="3935413"/>
            <a:ext cx="1031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400" b="1">
                <a:latin typeface="Calibri" pitchFamily="34" charset="0"/>
              </a:rPr>
              <a:t>Hexaeder </a:t>
            </a:r>
          </a:p>
          <a:p>
            <a:pPr algn="ctr"/>
            <a:r>
              <a:rPr lang="de-CH" sz="1400">
                <a:latin typeface="Calibri" pitchFamily="34" charset="0"/>
              </a:rPr>
              <a:t>6 Kreuze</a:t>
            </a:r>
            <a:endParaRPr lang="de-DE" sz="1400">
              <a:latin typeface="Calibri" pitchFamily="34" charset="0"/>
            </a:endParaRPr>
          </a:p>
        </p:txBody>
      </p:sp>
      <p:sp>
        <p:nvSpPr>
          <p:cNvPr id="115721" name="Text Box 16"/>
          <p:cNvSpPr txBox="1">
            <a:spLocks noChangeArrowheads="1"/>
          </p:cNvSpPr>
          <p:nvPr/>
        </p:nvSpPr>
        <p:spPr bwMode="auto">
          <a:xfrm>
            <a:off x="3584575" y="3935413"/>
            <a:ext cx="14747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400" b="1">
                <a:latin typeface="Calibri" pitchFamily="34" charset="0"/>
              </a:rPr>
              <a:t>Oktaeder</a:t>
            </a:r>
          </a:p>
          <a:p>
            <a:pPr algn="ctr"/>
            <a:r>
              <a:rPr lang="de-CH" sz="1400">
                <a:latin typeface="Calibri" pitchFamily="34" charset="0"/>
              </a:rPr>
              <a:t>8 Hyperdreiecke</a:t>
            </a:r>
            <a:endParaRPr lang="de-DE" sz="1400">
              <a:latin typeface="Calibri" pitchFamily="34" charset="0"/>
            </a:endParaRPr>
          </a:p>
        </p:txBody>
      </p:sp>
      <p:sp>
        <p:nvSpPr>
          <p:cNvPr id="115722" name="Text Box 17"/>
          <p:cNvSpPr txBox="1">
            <a:spLocks noChangeArrowheads="1"/>
          </p:cNvSpPr>
          <p:nvPr/>
        </p:nvSpPr>
        <p:spPr bwMode="auto">
          <a:xfrm>
            <a:off x="5435600" y="3935413"/>
            <a:ext cx="1543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 sz="1400" b="1">
                <a:latin typeface="Calibri" pitchFamily="34" charset="0"/>
              </a:rPr>
              <a:t>Dodekaeder</a:t>
            </a:r>
          </a:p>
          <a:p>
            <a:pPr algn="ctr"/>
            <a:r>
              <a:rPr lang="de-CH" sz="1400">
                <a:latin typeface="Calibri" pitchFamily="34" charset="0"/>
              </a:rPr>
              <a:t>12 Pentagramme</a:t>
            </a:r>
            <a:endParaRPr lang="de-DE" sz="1400">
              <a:latin typeface="Calibri" pitchFamily="34" charset="0"/>
            </a:endParaRPr>
          </a:p>
        </p:txBody>
      </p:sp>
      <p:sp>
        <p:nvSpPr>
          <p:cNvPr id="115723" name="Text Box 18"/>
          <p:cNvSpPr txBox="1">
            <a:spLocks noChangeArrowheads="1"/>
          </p:cNvSpPr>
          <p:nvPr/>
        </p:nvSpPr>
        <p:spPr bwMode="auto">
          <a:xfrm>
            <a:off x="7450138" y="3935413"/>
            <a:ext cx="12985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CH" sz="1400" b="1">
                <a:latin typeface="Calibri" pitchFamily="34" charset="0"/>
              </a:rPr>
              <a:t>Ikosaeder</a:t>
            </a:r>
          </a:p>
          <a:p>
            <a:r>
              <a:rPr lang="de-CH" sz="1400">
                <a:latin typeface="Calibri" pitchFamily="34" charset="0"/>
              </a:rPr>
              <a:t>20 Sechsecke</a:t>
            </a:r>
            <a:endParaRPr lang="de-DE" sz="1400">
              <a:latin typeface="Calibri" pitchFamily="34" charset="0"/>
            </a:endParaRPr>
          </a:p>
        </p:txBody>
      </p:sp>
      <p:sp>
        <p:nvSpPr>
          <p:cNvPr id="115724" name="Textfeld 15"/>
          <p:cNvSpPr txBox="1">
            <a:spLocks noChangeArrowheads="1"/>
          </p:cNvSpPr>
          <p:nvPr/>
        </p:nvSpPr>
        <p:spPr bwMode="auto">
          <a:xfrm>
            <a:off x="1331913" y="4581525"/>
            <a:ext cx="242887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de-CH" sz="1600"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raumfüllende Strukturen</a:t>
            </a:r>
          </a:p>
          <a:p>
            <a:pPr algn="ctr"/>
            <a:endParaRPr lang="de-CH" sz="1000">
              <a:solidFill>
                <a:schemeClr val="tx2"/>
              </a:solidFill>
              <a:latin typeface="Arial Narrow" pitchFamily="34" charset="0"/>
            </a:endParaRPr>
          </a:p>
          <a:p>
            <a:pPr algn="ctr"/>
            <a:r>
              <a:rPr lang="de-CH" sz="2400">
                <a:latin typeface="Calibri" pitchFamily="34" charset="0"/>
              </a:rPr>
              <a:t>tote Natur</a:t>
            </a:r>
          </a:p>
          <a:p>
            <a:pPr algn="ctr"/>
            <a:endParaRPr lang="de-CH" sz="800"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accent2"/>
                </a:solidFill>
                <a:latin typeface="Calibri" pitchFamily="34" charset="0"/>
              </a:rPr>
              <a:t>Mineralreich</a:t>
            </a:r>
          </a:p>
          <a:p>
            <a:pPr algn="ctr"/>
            <a:endParaRPr lang="de-CH" sz="1000">
              <a:solidFill>
                <a:schemeClr val="accent2"/>
              </a:solidFill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Dreieck und Quadrat</a:t>
            </a:r>
          </a:p>
        </p:txBody>
      </p:sp>
      <p:sp>
        <p:nvSpPr>
          <p:cNvPr id="115725" name="Textfeld 16"/>
          <p:cNvSpPr txBox="1">
            <a:spLocks noChangeArrowheads="1"/>
          </p:cNvSpPr>
          <p:nvPr/>
        </p:nvSpPr>
        <p:spPr bwMode="auto">
          <a:xfrm>
            <a:off x="5081588" y="4581525"/>
            <a:ext cx="40513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de-CH" sz="1600"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sphärisch, jedes Objekt ist ein Individuum</a:t>
            </a:r>
          </a:p>
          <a:p>
            <a:pPr algn="ctr"/>
            <a:endParaRPr lang="de-CH" sz="1000">
              <a:latin typeface="Arial Narrow" pitchFamily="34" charset="0"/>
            </a:endParaRPr>
          </a:p>
          <a:p>
            <a:pPr algn="ctr"/>
            <a:r>
              <a:rPr lang="de-CH" sz="2400">
                <a:latin typeface="Calibri" pitchFamily="34" charset="0"/>
              </a:rPr>
              <a:t>lebendige Natur</a:t>
            </a:r>
          </a:p>
          <a:p>
            <a:pPr algn="ctr"/>
            <a:endParaRPr lang="de-CH" sz="800"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accent2"/>
                </a:solidFill>
                <a:latin typeface="Calibri" pitchFamily="34" charset="0"/>
              </a:rPr>
              <a:t>Pflanzen- und Tierreich und Mensch</a:t>
            </a:r>
          </a:p>
          <a:p>
            <a:pPr algn="ctr"/>
            <a:endParaRPr lang="de-CH" sz="1000">
              <a:solidFill>
                <a:schemeClr val="accent2"/>
              </a:solidFill>
              <a:latin typeface="Calibri" pitchFamily="34" charset="0"/>
            </a:endParaRPr>
          </a:p>
          <a:p>
            <a:pPr algn="ctr"/>
            <a:r>
              <a:rPr lang="de-CH" sz="2000">
                <a:solidFill>
                  <a:schemeClr val="tx2"/>
                </a:solidFill>
                <a:latin typeface="Arial Narrow" pitchFamily="34" charset="0"/>
              </a:rPr>
              <a:t>Dreieck und Fünfeck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5292725" y="2708275"/>
            <a:ext cx="0" cy="1657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727" name="Picture 2" descr="C:\Dokumente und Einstellungen\Ueli Wittorf\Eigene Dateien\Eigene Bilder\ZHaW Depot\Sternelemte.jpg"/>
          <p:cNvPicPr>
            <a:picLocks noChangeAspect="1" noChangeArrowheads="1"/>
          </p:cNvPicPr>
          <p:nvPr/>
        </p:nvPicPr>
        <p:blipFill>
          <a:blip r:embed="rId8"/>
          <a:srcRect b="9352"/>
          <a:stretch>
            <a:fillRect/>
          </a:stretch>
        </p:blipFill>
        <p:spPr bwMode="auto">
          <a:xfrm>
            <a:off x="-3175" y="2554288"/>
            <a:ext cx="5360988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8" name="Picture 3" descr="C:\Dokumente und Einstellungen\Ueli Wittorf\Eigene Dateien\Eigene Bilder\ZHaW Depot\Sternelemente 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35600" y="2516188"/>
            <a:ext cx="3533775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" descr="G:\GEOMETRIK III\Proportionen gemischt\Ikosaeder und Schneeflock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28575"/>
            <a:ext cx="9172575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8" name="Textfeld 1"/>
          <p:cNvSpPr txBox="1">
            <a:spLocks noChangeArrowheads="1"/>
          </p:cNvSpPr>
          <p:nvPr/>
        </p:nvSpPr>
        <p:spPr bwMode="auto">
          <a:xfrm>
            <a:off x="381000" y="5084763"/>
            <a:ext cx="822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CH">
                <a:latin typeface="Calibri" pitchFamily="34" charset="0"/>
              </a:rPr>
              <a:t>Wasser kristallisiert hexaedrisch, die Stern entwickeln sich in der Ebene,</a:t>
            </a:r>
          </a:p>
          <a:p>
            <a:pPr algn="ctr"/>
            <a:r>
              <a:rPr lang="de-CH">
                <a:latin typeface="Calibri" pitchFamily="34" charset="0"/>
              </a:rPr>
              <a:t>Das Torsions-Ikosaeder legt sich hexaedrisch in die Ebene, wenn es ganz geöffnet wird:</a:t>
            </a:r>
          </a:p>
          <a:p>
            <a:pPr algn="ctr"/>
            <a:r>
              <a:rPr lang="de-CH">
                <a:latin typeface="Calibri" pitchFamily="34" charset="0"/>
              </a:rPr>
              <a:t>Mineralwelt!</a:t>
            </a:r>
          </a:p>
          <a:p>
            <a:pPr algn="ctr"/>
            <a:endParaRPr lang="de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2" descr="G:\GEOMETRIK III\Proportionen\Würfelskulptu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6950" y="1377950"/>
            <a:ext cx="5578475" cy="54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2" name="Picture 6" descr="DSCN00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" y="-30163"/>
            <a:ext cx="35306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10" descr="Fromia-nodosa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" y="3478213"/>
            <a:ext cx="3530600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2" descr="DSCN0032"/>
          <p:cNvPicPr>
            <a:picLocks noChangeAspect="1" noChangeArrowheads="1"/>
          </p:cNvPicPr>
          <p:nvPr/>
        </p:nvPicPr>
        <p:blipFill>
          <a:blip r:embed="rId3"/>
          <a:srcRect l="3583" t="21481" r="7814" b="12123"/>
          <a:stretch>
            <a:fillRect/>
          </a:stretch>
        </p:blipFill>
        <p:spPr bwMode="auto">
          <a:xfrm>
            <a:off x="6096000" y="2590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6" name="Picture 3" descr="DSCN0034"/>
          <p:cNvPicPr>
            <a:picLocks noChangeAspect="1" noChangeArrowheads="1"/>
          </p:cNvPicPr>
          <p:nvPr/>
        </p:nvPicPr>
        <p:blipFill>
          <a:blip r:embed="rId4"/>
          <a:srcRect l="5209" t="15622" r="8844" b="21887"/>
          <a:stretch>
            <a:fillRect/>
          </a:stretch>
        </p:blipFill>
        <p:spPr bwMode="auto">
          <a:xfrm>
            <a:off x="1447800" y="2590800"/>
            <a:ext cx="160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7" name="Picture 4" descr="DSCN0033"/>
          <p:cNvPicPr>
            <a:picLocks noChangeAspect="1" noChangeArrowheads="1"/>
          </p:cNvPicPr>
          <p:nvPr/>
        </p:nvPicPr>
        <p:blipFill>
          <a:blip r:embed="rId5"/>
          <a:srcRect l="5751" t="14850" r="8302" b="18755"/>
          <a:stretch>
            <a:fillRect/>
          </a:stretch>
        </p:blipFill>
        <p:spPr bwMode="auto">
          <a:xfrm>
            <a:off x="0" y="2590800"/>
            <a:ext cx="1479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8" name="Picture 5" descr="DSCN0035"/>
          <p:cNvPicPr>
            <a:picLocks noChangeAspect="1" noChangeArrowheads="1"/>
          </p:cNvPicPr>
          <p:nvPr/>
        </p:nvPicPr>
        <p:blipFill>
          <a:blip r:embed="rId6"/>
          <a:srcRect l="5751" t="18755" r="5696" b="16801"/>
          <a:stretch>
            <a:fillRect/>
          </a:stretch>
        </p:blipFill>
        <p:spPr bwMode="auto">
          <a:xfrm>
            <a:off x="3048000" y="2590800"/>
            <a:ext cx="1600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9" name="Picture 6" descr="DSCN0036"/>
          <p:cNvPicPr>
            <a:picLocks noChangeAspect="1" noChangeArrowheads="1"/>
          </p:cNvPicPr>
          <p:nvPr/>
        </p:nvPicPr>
        <p:blipFill>
          <a:blip r:embed="rId7"/>
          <a:srcRect l="8356" t="20985" r="17982" b="20708"/>
          <a:stretch>
            <a:fillRect/>
          </a:stretch>
        </p:blipFill>
        <p:spPr bwMode="auto">
          <a:xfrm>
            <a:off x="4575175" y="2590800"/>
            <a:ext cx="14446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0" name="Picture 7" descr="DSCN0037"/>
          <p:cNvPicPr>
            <a:picLocks noChangeAspect="1" noChangeArrowheads="1"/>
          </p:cNvPicPr>
          <p:nvPr/>
        </p:nvPicPr>
        <p:blipFill>
          <a:blip r:embed="rId8"/>
          <a:srcRect l="8356" t="22623" r="18594" b="19936"/>
          <a:stretch>
            <a:fillRect/>
          </a:stretch>
        </p:blipFill>
        <p:spPr bwMode="auto">
          <a:xfrm>
            <a:off x="7696200" y="2620963"/>
            <a:ext cx="14478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1" name="Picture 8" descr="DSCN0038"/>
          <p:cNvPicPr>
            <a:picLocks noChangeAspect="1" noChangeArrowheads="1"/>
          </p:cNvPicPr>
          <p:nvPr/>
        </p:nvPicPr>
        <p:blipFill>
          <a:blip r:embed="rId9"/>
          <a:srcRect l="-946" t="16803" r="14998" b="18755"/>
          <a:stretch>
            <a:fillRect/>
          </a:stretch>
        </p:blipFill>
        <p:spPr bwMode="auto">
          <a:xfrm>
            <a:off x="53975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2" name="Picture 9" descr="DSCN0039"/>
          <p:cNvPicPr>
            <a:picLocks noChangeAspect="1" noChangeArrowheads="1"/>
          </p:cNvPicPr>
          <p:nvPr/>
        </p:nvPicPr>
        <p:blipFill>
          <a:blip r:embed="rId10"/>
          <a:srcRect l="542" t="18755" r="13510" b="16803"/>
          <a:stretch>
            <a:fillRect/>
          </a:stretch>
        </p:blipFill>
        <p:spPr bwMode="auto">
          <a:xfrm>
            <a:off x="16002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3" name="Picture 10" descr="DSCN0040"/>
          <p:cNvPicPr>
            <a:picLocks noChangeAspect="1" noChangeArrowheads="1"/>
          </p:cNvPicPr>
          <p:nvPr/>
        </p:nvPicPr>
        <p:blipFill>
          <a:blip r:embed="rId11"/>
          <a:srcRect t="22661" r="16115" b="12897"/>
          <a:stretch>
            <a:fillRect/>
          </a:stretch>
        </p:blipFill>
        <p:spPr bwMode="auto">
          <a:xfrm>
            <a:off x="3200400" y="4724400"/>
            <a:ext cx="15605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4" name="Picture 11" descr="DSCN0041"/>
          <p:cNvPicPr>
            <a:picLocks noChangeAspect="1" noChangeArrowheads="1"/>
          </p:cNvPicPr>
          <p:nvPr/>
        </p:nvPicPr>
        <p:blipFill>
          <a:blip r:embed="rId12"/>
          <a:srcRect l="3146" t="24614" r="13510" b="12897"/>
          <a:stretch>
            <a:fillRect/>
          </a:stretch>
        </p:blipFill>
        <p:spPr bwMode="auto">
          <a:xfrm>
            <a:off x="47244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5" name="Picture 12" descr="DSCN0042"/>
          <p:cNvPicPr>
            <a:picLocks noChangeAspect="1" noChangeArrowheads="1"/>
          </p:cNvPicPr>
          <p:nvPr/>
        </p:nvPicPr>
        <p:blipFill>
          <a:blip r:embed="rId13"/>
          <a:srcRect l="5751" t="24614" r="10907" b="12897"/>
          <a:stretch>
            <a:fillRect/>
          </a:stretch>
        </p:blipFill>
        <p:spPr bwMode="auto">
          <a:xfrm>
            <a:off x="6324600" y="4724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6" name="Picture 13" descr="DSCN0043"/>
          <p:cNvPicPr>
            <a:picLocks noChangeAspect="1" noChangeArrowheads="1"/>
          </p:cNvPicPr>
          <p:nvPr/>
        </p:nvPicPr>
        <p:blipFill>
          <a:blip r:embed="rId14"/>
          <a:srcRect l="29192" t="24612" r="11325" b="12897"/>
          <a:stretch>
            <a:fillRect/>
          </a:stretch>
        </p:blipFill>
        <p:spPr bwMode="auto">
          <a:xfrm>
            <a:off x="8001000" y="4724400"/>
            <a:ext cx="1143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7" name="Text Box 14"/>
          <p:cNvSpPr txBox="1">
            <a:spLocks noChangeArrowheads="1"/>
          </p:cNvSpPr>
          <p:nvPr/>
        </p:nvSpPr>
        <p:spPr bwMode="auto">
          <a:xfrm>
            <a:off x="533400" y="228600"/>
            <a:ext cx="7772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CH" sz="2400">
                <a:latin typeface="Futura Lt BT"/>
              </a:rPr>
              <a:t>Richard Buckminster Fullers </a:t>
            </a:r>
            <a:r>
              <a:rPr lang="de-CH" sz="2400" b="1">
                <a:latin typeface="Futura Lt BT"/>
              </a:rPr>
              <a:t>Vektorequilibrium</a:t>
            </a:r>
          </a:p>
          <a:p>
            <a:endParaRPr lang="de-CH" sz="800" b="1">
              <a:latin typeface="Futura Lt BT"/>
            </a:endParaRPr>
          </a:p>
          <a:p>
            <a:pPr>
              <a:buFontTx/>
              <a:buChar char="•"/>
            </a:pPr>
            <a:r>
              <a:rPr lang="de-CH">
                <a:latin typeface="Futura Lt BT"/>
              </a:rPr>
              <a:t> Das Schwingen zwischen Oktaeder und Kuboktaeder (</a:t>
            </a:r>
            <a:r>
              <a:rPr lang="de-CH" i="1">
                <a:latin typeface="Futura Lt BT"/>
              </a:rPr>
              <a:t>ohne Verdrehung</a:t>
            </a:r>
            <a:r>
              <a:rPr lang="de-CH">
                <a:latin typeface="Futura Lt BT"/>
              </a:rPr>
              <a:t> gegenüberliegender Dreiecke) nannte Fuller den Tanz des „</a:t>
            </a:r>
            <a:r>
              <a:rPr lang="de-CH" b="1">
                <a:latin typeface="Futura Lt BT"/>
              </a:rPr>
              <a:t>Jitterbug</a:t>
            </a:r>
            <a:r>
              <a:rPr lang="de-CH">
                <a:latin typeface="Futura Lt BT"/>
              </a:rPr>
              <a:t>“: </a:t>
            </a:r>
          </a:p>
          <a:p>
            <a:r>
              <a:rPr lang="de-CH" b="1">
                <a:latin typeface="Futura Lt BT"/>
              </a:rPr>
              <a:t>1 – 5</a:t>
            </a:r>
            <a:r>
              <a:rPr lang="de-CH">
                <a:latin typeface="Futura Lt BT"/>
              </a:rPr>
              <a:t>, halber Schwung.</a:t>
            </a:r>
          </a:p>
          <a:p>
            <a:pPr>
              <a:buFontTx/>
              <a:buChar char="•"/>
            </a:pPr>
            <a:r>
              <a:rPr lang="de-CH" i="1">
                <a:latin typeface="Futura Lt BT"/>
              </a:rPr>
              <a:t> Durch Verdrehen</a:t>
            </a:r>
            <a:r>
              <a:rPr lang="de-CH">
                <a:latin typeface="Futura Lt BT"/>
              </a:rPr>
              <a:t> gegenüberliegender Dreiecke legt sich das Faltwerk als </a:t>
            </a:r>
          </a:p>
          <a:p>
            <a:r>
              <a:rPr lang="de-CH">
                <a:latin typeface="Futura Lt BT"/>
              </a:rPr>
              <a:t>grosses Dreieck in die Ebene: </a:t>
            </a:r>
            <a:r>
              <a:rPr lang="de-CH" b="1">
                <a:latin typeface="Futura Lt BT"/>
              </a:rPr>
              <a:t>5 – 11</a:t>
            </a:r>
            <a:r>
              <a:rPr lang="de-CH">
                <a:latin typeface="Futura Lt BT"/>
              </a:rPr>
              <a:t>. </a:t>
            </a:r>
          </a:p>
          <a:p>
            <a:pPr>
              <a:buFontTx/>
              <a:buChar char="•"/>
            </a:pPr>
            <a:r>
              <a:rPr lang="de-CH">
                <a:latin typeface="Futura Lt BT"/>
              </a:rPr>
              <a:t> Durch Auffalten entsteht das Tetraeder: </a:t>
            </a:r>
            <a:r>
              <a:rPr lang="de-CH" b="1">
                <a:latin typeface="Futura Lt BT"/>
              </a:rPr>
              <a:t>12</a:t>
            </a:r>
            <a:r>
              <a:rPr lang="de-CH">
                <a:latin typeface="Futura Lt BT"/>
              </a:rPr>
              <a:t>.</a:t>
            </a:r>
            <a:endParaRPr lang="de-DE">
              <a:latin typeface="Futura Lt BT"/>
            </a:endParaRPr>
          </a:p>
        </p:txBody>
      </p:sp>
      <p:sp>
        <p:nvSpPr>
          <p:cNvPr id="118798" name="Text Box 15"/>
          <p:cNvSpPr txBox="1">
            <a:spLocks noChangeArrowheads="1"/>
          </p:cNvSpPr>
          <p:nvPr/>
        </p:nvSpPr>
        <p:spPr bwMode="auto">
          <a:xfrm>
            <a:off x="304800" y="2438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de-CH">
              <a:latin typeface="Futura Lt BT"/>
            </a:endParaRPr>
          </a:p>
        </p:txBody>
      </p:sp>
      <p:sp>
        <p:nvSpPr>
          <p:cNvPr id="118799" name="Text Box 16"/>
          <p:cNvSpPr txBox="1">
            <a:spLocks noChangeArrowheads="1"/>
          </p:cNvSpPr>
          <p:nvPr/>
        </p:nvSpPr>
        <p:spPr bwMode="auto">
          <a:xfrm>
            <a:off x="609600" y="4114800"/>
            <a:ext cx="7907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 b="1">
                <a:latin typeface="Futura Lt BT"/>
              </a:rPr>
              <a:t>1	           2		      3	                  4	            5 		      6</a:t>
            </a:r>
            <a:endParaRPr lang="de-DE" sz="1400" b="1">
              <a:latin typeface="Futura Lt BT"/>
            </a:endParaRPr>
          </a:p>
        </p:txBody>
      </p:sp>
      <p:sp>
        <p:nvSpPr>
          <p:cNvPr id="118800" name="Text Box 17"/>
          <p:cNvSpPr txBox="1">
            <a:spLocks noChangeArrowheads="1"/>
          </p:cNvSpPr>
          <p:nvPr/>
        </p:nvSpPr>
        <p:spPr bwMode="auto">
          <a:xfrm>
            <a:off x="609600" y="6335713"/>
            <a:ext cx="806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 b="1">
                <a:latin typeface="Futura Lt BT"/>
              </a:rPr>
              <a:t>7	              8		         9		  10	                11	       12</a:t>
            </a:r>
            <a:endParaRPr lang="de-DE" sz="1400" b="1">
              <a:latin typeface="Futura Lt B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2" descr="F:\Anleitung\DSCN0005.JPG"/>
          <p:cNvPicPr>
            <a:picLocks noChangeAspect="1" noChangeArrowheads="1"/>
          </p:cNvPicPr>
          <p:nvPr/>
        </p:nvPicPr>
        <p:blipFill>
          <a:blip r:embed="rId3"/>
          <a:srcRect l="12653" r="12653"/>
          <a:stretch>
            <a:fillRect/>
          </a:stretch>
        </p:blipFill>
        <p:spPr bwMode="auto">
          <a:xfrm>
            <a:off x="0" y="0"/>
            <a:ext cx="298767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3" descr="F:\Anleitung\DSCN0014.JPG"/>
          <p:cNvPicPr>
            <a:picLocks noChangeAspect="1" noChangeArrowheads="1"/>
          </p:cNvPicPr>
          <p:nvPr/>
        </p:nvPicPr>
        <p:blipFill>
          <a:blip r:embed="rId4"/>
          <a:srcRect l="8788" t="-624" r="10658" b="624"/>
          <a:stretch>
            <a:fillRect/>
          </a:stretch>
        </p:blipFill>
        <p:spPr bwMode="auto">
          <a:xfrm>
            <a:off x="5508625" y="3498850"/>
            <a:ext cx="314325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1" name="Picture 4" descr="F:\Anleitung\Img0263.JPG"/>
          <p:cNvPicPr>
            <a:picLocks noChangeAspect="1" noChangeArrowheads="1"/>
          </p:cNvPicPr>
          <p:nvPr/>
        </p:nvPicPr>
        <p:blipFill>
          <a:blip r:embed="rId5"/>
          <a:srcRect l="11790" t="4129" r="10339"/>
          <a:stretch>
            <a:fillRect/>
          </a:stretch>
        </p:blipFill>
        <p:spPr bwMode="auto">
          <a:xfrm>
            <a:off x="500063" y="3498850"/>
            <a:ext cx="1989137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2" name="Picture 5" descr="F:\Anleitung\Img0260.JPG"/>
          <p:cNvPicPr>
            <a:picLocks noChangeAspect="1" noChangeArrowheads="1"/>
          </p:cNvPicPr>
          <p:nvPr/>
        </p:nvPicPr>
        <p:blipFill>
          <a:blip r:embed="rId6"/>
          <a:srcRect l="15826" r="17331"/>
          <a:stretch>
            <a:fillRect/>
          </a:stretch>
        </p:blipFill>
        <p:spPr bwMode="auto">
          <a:xfrm>
            <a:off x="6438900" y="0"/>
            <a:ext cx="2673350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3" name="Picture 6" descr="F:\Anleitung\Viertetraeder.JPG"/>
          <p:cNvPicPr>
            <a:picLocks noChangeAspect="1" noChangeArrowheads="1"/>
          </p:cNvPicPr>
          <p:nvPr/>
        </p:nvPicPr>
        <p:blipFill>
          <a:blip r:embed="rId7"/>
          <a:srcRect l="10944" r="11920"/>
          <a:stretch>
            <a:fillRect/>
          </a:stretch>
        </p:blipFill>
        <p:spPr bwMode="auto">
          <a:xfrm>
            <a:off x="3092450" y="-14288"/>
            <a:ext cx="3098800" cy="301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Textfeld 1"/>
          <p:cNvSpPr txBox="1">
            <a:spLocks noChangeArrowheads="1"/>
          </p:cNvSpPr>
          <p:nvPr/>
        </p:nvSpPr>
        <p:spPr bwMode="auto">
          <a:xfrm>
            <a:off x="500063" y="6024563"/>
            <a:ext cx="4344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000">
                <a:latin typeface="Calibri" pitchFamily="34" charset="0"/>
              </a:rPr>
              <a:t>Geometrische Körper als Flächenbündel</a:t>
            </a:r>
          </a:p>
        </p:txBody>
      </p:sp>
      <p:sp>
        <p:nvSpPr>
          <p:cNvPr id="119815" name="Textfeld 2"/>
          <p:cNvSpPr txBox="1">
            <a:spLocks noChangeArrowheads="1"/>
          </p:cNvSpPr>
          <p:nvPr/>
        </p:nvSpPr>
        <p:spPr bwMode="auto">
          <a:xfrm>
            <a:off x="2409825" y="2997200"/>
            <a:ext cx="1387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Kuboktaeder</a:t>
            </a:r>
          </a:p>
        </p:txBody>
      </p:sp>
      <p:sp>
        <p:nvSpPr>
          <p:cNvPr id="119816" name="Textfeld 3"/>
          <p:cNvSpPr txBox="1">
            <a:spLocks noChangeArrowheads="1"/>
          </p:cNvSpPr>
          <p:nvPr/>
        </p:nvSpPr>
        <p:spPr bwMode="auto">
          <a:xfrm>
            <a:off x="7366000" y="2997200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Würfel</a:t>
            </a:r>
          </a:p>
        </p:txBody>
      </p:sp>
      <p:sp>
        <p:nvSpPr>
          <p:cNvPr id="119817" name="Textfeld 4"/>
          <p:cNvSpPr txBox="1">
            <a:spLocks noChangeArrowheads="1"/>
          </p:cNvSpPr>
          <p:nvPr/>
        </p:nvSpPr>
        <p:spPr bwMode="auto">
          <a:xfrm>
            <a:off x="900113" y="5338763"/>
            <a:ext cx="1057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Oktaeder</a:t>
            </a:r>
          </a:p>
        </p:txBody>
      </p:sp>
      <p:sp>
        <p:nvSpPr>
          <p:cNvPr id="119818" name="Textfeld 5"/>
          <p:cNvSpPr txBox="1">
            <a:spLocks noChangeArrowheads="1"/>
          </p:cNvSpPr>
          <p:nvPr/>
        </p:nvSpPr>
        <p:spPr bwMode="auto">
          <a:xfrm>
            <a:off x="6300788" y="6424613"/>
            <a:ext cx="172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latin typeface="Calibri" pitchFamily="34" charset="0"/>
              </a:rPr>
              <a:t>Ikosidodekaeder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2" descr="DIN-Format"/>
          <p:cNvPicPr>
            <a:picLocks noChangeAspect="1" noChangeArrowheads="1"/>
          </p:cNvPicPr>
          <p:nvPr/>
        </p:nvPicPr>
        <p:blipFill>
          <a:blip r:embed="rId3"/>
          <a:srcRect l="5585" r="3120" b="3824"/>
          <a:stretch>
            <a:fillRect/>
          </a:stretch>
        </p:blipFill>
        <p:spPr bwMode="auto">
          <a:xfrm>
            <a:off x="4206875" y="-152400"/>
            <a:ext cx="48387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4" name="Text Box 5"/>
          <p:cNvSpPr txBox="1">
            <a:spLocks noChangeArrowheads="1"/>
          </p:cNvSpPr>
          <p:nvPr/>
        </p:nvSpPr>
        <p:spPr bwMode="auto">
          <a:xfrm>
            <a:off x="228600" y="2438400"/>
            <a:ext cx="394176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2400">
                <a:latin typeface="Calibri" pitchFamily="34" charset="0"/>
              </a:rPr>
              <a:t>Earthy Ratio</a:t>
            </a:r>
          </a:p>
          <a:p>
            <a:endParaRPr lang="de-CH" sz="1000">
              <a:latin typeface="Calibri" pitchFamily="34" charset="0"/>
            </a:endParaRPr>
          </a:p>
          <a:p>
            <a:r>
              <a:rPr lang="de-CH">
                <a:latin typeface="Calibri" pitchFamily="34" charset="0"/>
              </a:rPr>
              <a:t>The „earthy“ ratio 1 :√2 ; 1 : 1.4142…</a:t>
            </a:r>
          </a:p>
          <a:p>
            <a:r>
              <a:rPr lang="de-CH">
                <a:latin typeface="Calibri" pitchFamily="34" charset="0"/>
              </a:rPr>
              <a:t>is a physical ration. It appears in </a:t>
            </a:r>
          </a:p>
          <a:p>
            <a:r>
              <a:rPr lang="de-CH">
                <a:latin typeface="Calibri" pitchFamily="34" charset="0"/>
              </a:rPr>
              <a:t>technical and physical applications.</a:t>
            </a:r>
          </a:p>
          <a:p>
            <a:r>
              <a:rPr lang="de-CH">
                <a:latin typeface="Calibri" pitchFamily="34" charset="0"/>
              </a:rPr>
              <a:t> </a:t>
            </a:r>
            <a:endParaRPr lang="de-DE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4" descr="Skizze Würfel Melancholia I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4038600"/>
            <a:ext cx="1397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58" name="Picture 5" descr="Melancholia 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5350" y="2971800"/>
            <a:ext cx="30495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59" name="Picture 6" descr="Leonhard Eul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2971800"/>
            <a:ext cx="4191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0" name="Picture 7" descr="Würfel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0"/>
            <a:ext cx="297180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8" descr="Würfel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9718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9" descr="Würfel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24200" y="0"/>
            <a:ext cx="297180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3" descr="Pflanzen im Goldenen Schn itt"/>
          <p:cNvPicPr>
            <a:picLocks noChangeAspect="1" noChangeArrowheads="1"/>
          </p:cNvPicPr>
          <p:nvPr/>
        </p:nvPicPr>
        <p:blipFill>
          <a:blip r:embed="rId3"/>
          <a:srcRect l="6470" t="16171" r="4871" b="16531"/>
          <a:stretch>
            <a:fillRect/>
          </a:stretch>
        </p:blipFill>
        <p:spPr bwMode="auto">
          <a:xfrm>
            <a:off x="4716463" y="4427538"/>
            <a:ext cx="4176712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Picture 4" descr="Img0229"/>
          <p:cNvPicPr>
            <a:picLocks noChangeAspect="1" noChangeArrowheads="1"/>
          </p:cNvPicPr>
          <p:nvPr/>
        </p:nvPicPr>
        <p:blipFill>
          <a:blip r:embed="rId4"/>
          <a:srcRect t="5533"/>
          <a:stretch>
            <a:fillRect/>
          </a:stretch>
        </p:blipFill>
        <p:spPr bwMode="auto">
          <a:xfrm>
            <a:off x="5365750" y="373063"/>
            <a:ext cx="3211513" cy="404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Text Box 5"/>
          <p:cNvSpPr txBox="1">
            <a:spLocks noChangeArrowheads="1"/>
          </p:cNvSpPr>
          <p:nvPr/>
        </p:nvSpPr>
        <p:spPr bwMode="auto">
          <a:xfrm>
            <a:off x="468313" y="614363"/>
            <a:ext cx="13319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>
                <a:solidFill>
                  <a:schemeClr val="bg1"/>
                </a:solidFill>
                <a:latin typeface="Futura Lt BT"/>
              </a:rPr>
              <a:t>Kölner Dom</a:t>
            </a:r>
            <a:endParaRPr lang="de-DE">
              <a:solidFill>
                <a:schemeClr val="bg1"/>
              </a:solidFill>
              <a:latin typeface="Futura Lt BT"/>
            </a:endParaRPr>
          </a:p>
        </p:txBody>
      </p:sp>
      <p:pic>
        <p:nvPicPr>
          <p:cNvPr id="122884" name="Picture 6" descr="kunst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4800"/>
            <a:ext cx="470058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Rechteck-Proportionen 2"/>
          <p:cNvPicPr>
            <a:picLocks noChangeAspect="1" noChangeArrowheads="1"/>
          </p:cNvPicPr>
          <p:nvPr/>
        </p:nvPicPr>
        <p:blipFill>
          <a:blip r:embed="rId3"/>
          <a:srcRect l="17596" r="32582" b="84566"/>
          <a:stretch>
            <a:fillRect/>
          </a:stretch>
        </p:blipFill>
        <p:spPr bwMode="auto">
          <a:xfrm>
            <a:off x="0" y="3206750"/>
            <a:ext cx="198278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 descr="Rechteck-Proportionen 0"/>
          <p:cNvPicPr>
            <a:picLocks noChangeAspect="1" noChangeArrowheads="1"/>
          </p:cNvPicPr>
          <p:nvPr/>
        </p:nvPicPr>
        <p:blipFill>
          <a:blip r:embed="rId4"/>
          <a:srcRect l="14035" r="11111" b="86224"/>
          <a:stretch>
            <a:fillRect/>
          </a:stretch>
        </p:blipFill>
        <p:spPr bwMode="auto">
          <a:xfrm>
            <a:off x="-42863" y="981075"/>
            <a:ext cx="230981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1" descr="Rechteck-Proportionen 0"/>
          <p:cNvPicPr>
            <a:picLocks noChangeAspect="1" noChangeArrowheads="1"/>
          </p:cNvPicPr>
          <p:nvPr/>
        </p:nvPicPr>
        <p:blipFill>
          <a:blip r:embed="rId4"/>
          <a:srcRect t="77298" b="-2"/>
          <a:stretch>
            <a:fillRect/>
          </a:stretch>
        </p:blipFill>
        <p:spPr bwMode="auto">
          <a:xfrm>
            <a:off x="6397625" y="692150"/>
            <a:ext cx="22780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2" descr="Rechteck-Proportionen 2"/>
          <p:cNvPicPr>
            <a:picLocks noChangeAspect="1" noChangeArrowheads="1"/>
          </p:cNvPicPr>
          <p:nvPr/>
        </p:nvPicPr>
        <p:blipFill>
          <a:blip r:embed="rId3"/>
          <a:srcRect l="4704" t="41071" r="18407" b="32729"/>
          <a:stretch>
            <a:fillRect/>
          </a:stretch>
        </p:blipFill>
        <p:spPr bwMode="auto">
          <a:xfrm>
            <a:off x="4132263" y="3560763"/>
            <a:ext cx="233362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20"/>
          <p:cNvSpPr txBox="1">
            <a:spLocks noChangeArrowheads="1"/>
          </p:cNvSpPr>
          <p:nvPr/>
        </p:nvSpPr>
        <p:spPr bwMode="auto">
          <a:xfrm rot="1828622">
            <a:off x="7392988" y="4335463"/>
            <a:ext cx="1177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>
                <a:solidFill>
                  <a:schemeClr val="accent2"/>
                </a:solidFill>
                <a:latin typeface="Calibri" pitchFamily="34" charset="0"/>
              </a:rPr>
              <a:t>10 Fr. - Note</a:t>
            </a:r>
          </a:p>
        </p:txBody>
      </p:sp>
      <p:sp>
        <p:nvSpPr>
          <p:cNvPr id="27654" name="Text Box 21"/>
          <p:cNvSpPr txBox="1">
            <a:spLocks noChangeArrowheads="1"/>
          </p:cNvSpPr>
          <p:nvPr/>
        </p:nvSpPr>
        <p:spPr bwMode="auto">
          <a:xfrm>
            <a:off x="7010400" y="4800600"/>
            <a:ext cx="1069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>
                <a:solidFill>
                  <a:schemeClr val="accent2"/>
                </a:solidFill>
                <a:latin typeface="Calibri" pitchFamily="34" charset="0"/>
              </a:rPr>
              <a:t>2 Quadrate</a:t>
            </a:r>
          </a:p>
        </p:txBody>
      </p:sp>
      <p:pic>
        <p:nvPicPr>
          <p:cNvPr id="27655" name="Picture 11" descr="Rechteck-Proportionen 0"/>
          <p:cNvPicPr>
            <a:picLocks noChangeAspect="1" noChangeArrowheads="1"/>
          </p:cNvPicPr>
          <p:nvPr/>
        </p:nvPicPr>
        <p:blipFill>
          <a:blip r:embed="rId4"/>
          <a:srcRect t="46423" b="32262"/>
          <a:stretch>
            <a:fillRect/>
          </a:stretch>
        </p:blipFill>
        <p:spPr bwMode="auto">
          <a:xfrm>
            <a:off x="4113213" y="692150"/>
            <a:ext cx="2386012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2" descr="Rechteck-Proportionen 2"/>
          <p:cNvPicPr>
            <a:picLocks noChangeAspect="1" noChangeArrowheads="1"/>
          </p:cNvPicPr>
          <p:nvPr/>
        </p:nvPicPr>
        <p:blipFill>
          <a:blip r:embed="rId3"/>
          <a:srcRect t="68410"/>
          <a:stretch>
            <a:fillRect/>
          </a:stretch>
        </p:blipFill>
        <p:spPr bwMode="auto">
          <a:xfrm>
            <a:off x="6348413" y="3206750"/>
            <a:ext cx="28067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5" descr="Rechteck-Proportionen 2"/>
          <p:cNvPicPr>
            <a:picLocks noChangeAspect="1" noChangeArrowheads="1"/>
          </p:cNvPicPr>
          <p:nvPr/>
        </p:nvPicPr>
        <p:blipFill>
          <a:blip r:embed="rId3"/>
          <a:srcRect l="13841" t="17500" r="25259" b="58844"/>
          <a:stretch>
            <a:fillRect/>
          </a:stretch>
        </p:blipFill>
        <p:spPr bwMode="auto">
          <a:xfrm>
            <a:off x="2136775" y="3429000"/>
            <a:ext cx="2041525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6" descr="Rechteck-Proportionen 0"/>
          <p:cNvPicPr>
            <a:picLocks noChangeAspect="1" noChangeArrowheads="1"/>
          </p:cNvPicPr>
          <p:nvPr/>
        </p:nvPicPr>
        <p:blipFill>
          <a:blip r:embed="rId4"/>
          <a:srcRect l="14035" t="20769" r="11111" b="58463"/>
          <a:stretch>
            <a:fillRect/>
          </a:stretch>
        </p:blipFill>
        <p:spPr bwMode="auto">
          <a:xfrm>
            <a:off x="2124075" y="804863"/>
            <a:ext cx="20081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2" descr="DIN-Format"/>
          <p:cNvPicPr>
            <a:picLocks noChangeAspect="1" noChangeArrowheads="1"/>
          </p:cNvPicPr>
          <p:nvPr/>
        </p:nvPicPr>
        <p:blipFill>
          <a:blip r:embed="rId3"/>
          <a:srcRect l="5585" r="3120" b="3824"/>
          <a:stretch>
            <a:fillRect/>
          </a:stretch>
        </p:blipFill>
        <p:spPr bwMode="auto">
          <a:xfrm>
            <a:off x="4643438" y="404813"/>
            <a:ext cx="4075112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6" name="Picture 3" descr="Rechteck-Proportionen 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63" y="260350"/>
            <a:ext cx="162877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7" name="Picture 4" descr="Rechteck-Proportionen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0"/>
            <a:ext cx="209391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Microsoft Office PowerPoint</Application>
  <PresentationFormat>Bildschirmpräsentation (4:3)</PresentationFormat>
  <Paragraphs>385</Paragraphs>
  <Slides>90</Slides>
  <Notes>90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Entwurfsvorlage</vt:lpstr>
      </vt:variant>
      <vt:variant>
        <vt:i4>1</vt:i4>
      </vt:variant>
      <vt:variant>
        <vt:lpstr>Folientitel</vt:lpstr>
      </vt:variant>
      <vt:variant>
        <vt:i4>90</vt:i4>
      </vt:variant>
    </vt:vector>
  </HeadingPairs>
  <TitlesOfParts>
    <vt:vector size="96" baseType="lpstr">
      <vt:lpstr>Calibri</vt:lpstr>
      <vt:lpstr>Arial</vt:lpstr>
      <vt:lpstr>Times New Roman</vt:lpstr>
      <vt:lpstr>Arial Narrow</vt:lpstr>
      <vt:lpstr>Futura Lt BT</vt:lpstr>
      <vt:lpstr>Larissa-Design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  <vt:lpstr>Folie 32</vt:lpstr>
      <vt:lpstr>Folie 33</vt:lpstr>
      <vt:lpstr>Folie 34</vt:lpstr>
      <vt:lpstr>Folie 35</vt:lpstr>
      <vt:lpstr>Folie 36</vt:lpstr>
      <vt:lpstr>Folie 37</vt:lpstr>
      <vt:lpstr>Folie 38</vt:lpstr>
      <vt:lpstr>Folie 39</vt:lpstr>
      <vt:lpstr>Folie 40</vt:lpstr>
      <vt:lpstr>Folie 41</vt:lpstr>
      <vt:lpstr>Folie 42</vt:lpstr>
      <vt:lpstr>Folie 43</vt:lpstr>
      <vt:lpstr>Folie 44</vt:lpstr>
      <vt:lpstr>Folie 45</vt:lpstr>
      <vt:lpstr>Folie 46</vt:lpstr>
      <vt:lpstr>Folie 47</vt:lpstr>
      <vt:lpstr>Folie 48</vt:lpstr>
      <vt:lpstr>Folie 49</vt:lpstr>
      <vt:lpstr>Folie 50</vt:lpstr>
      <vt:lpstr>Folie 51</vt:lpstr>
      <vt:lpstr>Folie 52</vt:lpstr>
      <vt:lpstr>Folie 53</vt:lpstr>
      <vt:lpstr>Folie 54</vt:lpstr>
      <vt:lpstr>Folie 55</vt:lpstr>
      <vt:lpstr>Folie 56</vt:lpstr>
      <vt:lpstr>Folie 57</vt:lpstr>
      <vt:lpstr>Folie 58</vt:lpstr>
      <vt:lpstr>Folie 59</vt:lpstr>
      <vt:lpstr>Folie 60</vt:lpstr>
      <vt:lpstr>Folie 61</vt:lpstr>
      <vt:lpstr>Folie 62</vt:lpstr>
      <vt:lpstr>Folie 63</vt:lpstr>
      <vt:lpstr>Folie 64</vt:lpstr>
      <vt:lpstr>Folie 65</vt:lpstr>
      <vt:lpstr>Folie 66</vt:lpstr>
      <vt:lpstr>Folie 67</vt:lpstr>
      <vt:lpstr>Folie 68</vt:lpstr>
      <vt:lpstr>Folie 69</vt:lpstr>
      <vt:lpstr>Folie 70</vt:lpstr>
      <vt:lpstr>Folie 71</vt:lpstr>
      <vt:lpstr>Folie 72</vt:lpstr>
      <vt:lpstr>Folie 73</vt:lpstr>
      <vt:lpstr>Folie 74</vt:lpstr>
      <vt:lpstr>Folie 75</vt:lpstr>
      <vt:lpstr>Folie 76</vt:lpstr>
      <vt:lpstr>Folie 77</vt:lpstr>
      <vt:lpstr>Folie 78</vt:lpstr>
      <vt:lpstr>Folie 79</vt:lpstr>
      <vt:lpstr>Folie 80</vt:lpstr>
      <vt:lpstr>Folie 81</vt:lpstr>
      <vt:lpstr>Folie 82</vt:lpstr>
      <vt:lpstr>Folie 83</vt:lpstr>
      <vt:lpstr>Folie 84</vt:lpstr>
      <vt:lpstr>Folie 85</vt:lpstr>
      <vt:lpstr>Folie 86</vt:lpstr>
      <vt:lpstr>Folie 87</vt:lpstr>
      <vt:lpstr>Folie 88</vt:lpstr>
      <vt:lpstr>Folie 89</vt:lpstr>
      <vt:lpstr>Folie 90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Ueli Wittorf</cp:lastModifiedBy>
  <cp:revision>145</cp:revision>
  <dcterms:modified xsi:type="dcterms:W3CDTF">2012-04-17T20:01:19Z</dcterms:modified>
</cp:coreProperties>
</file>