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331" r:id="rId4"/>
    <p:sldId id="258" r:id="rId5"/>
    <p:sldId id="291" r:id="rId6"/>
    <p:sldId id="265" r:id="rId7"/>
    <p:sldId id="337" r:id="rId8"/>
    <p:sldId id="292" r:id="rId9"/>
    <p:sldId id="330" r:id="rId10"/>
    <p:sldId id="319" r:id="rId11"/>
    <p:sldId id="332" r:id="rId12"/>
    <p:sldId id="318" r:id="rId13"/>
    <p:sldId id="333" r:id="rId14"/>
    <p:sldId id="334" r:id="rId15"/>
    <p:sldId id="335" r:id="rId16"/>
    <p:sldId id="336" r:id="rId17"/>
    <p:sldId id="326" r:id="rId18"/>
    <p:sldId id="328" r:id="rId19"/>
    <p:sldId id="316" r:id="rId20"/>
    <p:sldId id="327" r:id="rId21"/>
    <p:sldId id="329" r:id="rId22"/>
    <p:sldId id="306" r:id="rId23"/>
    <p:sldId id="313" r:id="rId24"/>
    <p:sldId id="290"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31" autoAdjust="0"/>
    <p:restoredTop sz="94660"/>
  </p:normalViewPr>
  <p:slideViewPr>
    <p:cSldViewPr>
      <p:cViewPr>
        <p:scale>
          <a:sx n="60" d="100"/>
          <a:sy n="60" d="100"/>
        </p:scale>
        <p:origin x="-2142" y="-78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AA3351-9F49-40FC-8FFA-76651300B51E}" type="datetimeFigureOut">
              <a:rPr lang="de-AT" smtClean="0"/>
              <a:t>17.04.2012</a:t>
            </a:fld>
            <a:endParaRPr lang="de-AT"/>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5CA7F4-B21C-4FFE-9653-B19270068B9F}" type="slidenum">
              <a:rPr lang="de-AT" smtClean="0"/>
              <a:t>‹Nr.›</a:t>
            </a:fld>
            <a:endParaRPr lang="de-AT"/>
          </a:p>
        </p:txBody>
      </p:sp>
    </p:spTree>
    <p:extLst>
      <p:ext uri="{BB962C8B-B14F-4D97-AF65-F5344CB8AC3E}">
        <p14:creationId xmlns:p14="http://schemas.microsoft.com/office/powerpoint/2010/main" val="1374547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Gratulation zur zukünftigen</a:t>
            </a:r>
            <a:r>
              <a:rPr lang="de-AT" baseline="0" dirty="0" smtClean="0"/>
              <a:t> Berufswahl und der Wahl der Fachrichtung</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2</a:t>
            </a:fld>
            <a:endParaRPr lang="de-AT" dirty="0"/>
          </a:p>
        </p:txBody>
      </p:sp>
    </p:spTree>
    <p:extLst>
      <p:ext uri="{BB962C8B-B14F-4D97-AF65-F5344CB8AC3E}">
        <p14:creationId xmlns:p14="http://schemas.microsoft.com/office/powerpoint/2010/main" val="3251141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Eigene Vita und Persönlichkeiten der Teilnehmer</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4</a:t>
            </a:fld>
            <a:endParaRPr lang="de-AT" dirty="0"/>
          </a:p>
        </p:txBody>
      </p:sp>
    </p:spTree>
    <p:extLst>
      <p:ext uri="{BB962C8B-B14F-4D97-AF65-F5344CB8AC3E}">
        <p14:creationId xmlns:p14="http://schemas.microsoft.com/office/powerpoint/2010/main" val="3299739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5</a:t>
            </a:fld>
            <a:endParaRPr lang="de-AT" dirty="0"/>
          </a:p>
        </p:txBody>
      </p:sp>
    </p:spTree>
    <p:extLst>
      <p:ext uri="{BB962C8B-B14F-4D97-AF65-F5344CB8AC3E}">
        <p14:creationId xmlns:p14="http://schemas.microsoft.com/office/powerpoint/2010/main" val="359662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6</a:t>
            </a:fld>
            <a:endParaRPr lang="de-AT" dirty="0"/>
          </a:p>
        </p:txBody>
      </p:sp>
    </p:spTree>
    <p:extLst>
      <p:ext uri="{BB962C8B-B14F-4D97-AF65-F5344CB8AC3E}">
        <p14:creationId xmlns:p14="http://schemas.microsoft.com/office/powerpoint/2010/main" val="3596626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10</a:t>
            </a:fld>
            <a:endParaRPr lang="de-AT" dirty="0"/>
          </a:p>
        </p:txBody>
      </p:sp>
    </p:spTree>
    <p:extLst>
      <p:ext uri="{BB962C8B-B14F-4D97-AF65-F5344CB8AC3E}">
        <p14:creationId xmlns:p14="http://schemas.microsoft.com/office/powerpoint/2010/main" val="3596626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17</a:t>
            </a:fld>
            <a:endParaRPr lang="de-AT"/>
          </a:p>
        </p:txBody>
      </p:sp>
    </p:spTree>
    <p:extLst>
      <p:ext uri="{BB962C8B-B14F-4D97-AF65-F5344CB8AC3E}">
        <p14:creationId xmlns:p14="http://schemas.microsoft.com/office/powerpoint/2010/main" val="2995405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18</a:t>
            </a:fld>
            <a:endParaRPr lang="de-AT"/>
          </a:p>
        </p:txBody>
      </p:sp>
    </p:spTree>
    <p:extLst>
      <p:ext uri="{BB962C8B-B14F-4D97-AF65-F5344CB8AC3E}">
        <p14:creationId xmlns:p14="http://schemas.microsoft.com/office/powerpoint/2010/main" val="2995405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20</a:t>
            </a:fld>
            <a:endParaRPr lang="de-AT"/>
          </a:p>
        </p:txBody>
      </p:sp>
    </p:spTree>
    <p:extLst>
      <p:ext uri="{BB962C8B-B14F-4D97-AF65-F5344CB8AC3E}">
        <p14:creationId xmlns:p14="http://schemas.microsoft.com/office/powerpoint/2010/main" val="2995405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ablauf</a:t>
            </a:r>
            <a:endParaRPr lang="de-AT" dirty="0"/>
          </a:p>
        </p:txBody>
      </p:sp>
      <p:sp>
        <p:nvSpPr>
          <p:cNvPr id="4" name="Foliennummernplatzhalter 3"/>
          <p:cNvSpPr>
            <a:spLocks noGrp="1"/>
          </p:cNvSpPr>
          <p:nvPr>
            <p:ph type="sldNum" sz="quarter" idx="10"/>
          </p:nvPr>
        </p:nvSpPr>
        <p:spPr/>
        <p:txBody>
          <a:bodyPr/>
          <a:lstStyle/>
          <a:p>
            <a:fld id="{095CA7F4-B21C-4FFE-9653-B19270068B9F}" type="slidenum">
              <a:rPr lang="de-AT" smtClean="0"/>
              <a:t>21</a:t>
            </a:fld>
            <a:endParaRPr lang="de-AT"/>
          </a:p>
        </p:txBody>
      </p:sp>
    </p:spTree>
    <p:extLst>
      <p:ext uri="{BB962C8B-B14F-4D97-AF65-F5344CB8AC3E}">
        <p14:creationId xmlns:p14="http://schemas.microsoft.com/office/powerpoint/2010/main" val="2995405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a:p>
        </p:txBody>
      </p:sp>
      <p:sp>
        <p:nvSpPr>
          <p:cNvPr id="4" name="Datumsplatzhalter 3"/>
          <p:cNvSpPr>
            <a:spLocks noGrp="1"/>
          </p:cNvSpPr>
          <p:nvPr>
            <p:ph type="dt" sz="half" idx="10"/>
          </p:nvPr>
        </p:nvSpPr>
        <p:spPr/>
        <p:txBody>
          <a:bodyPr/>
          <a:lstStyle/>
          <a:p>
            <a:fld id="{5CFF759D-FF5A-4298-B7AA-98AA0C81B8D9}" type="datetimeFigureOut">
              <a:rPr lang="de-AT" smtClean="0"/>
              <a:t>17.04.2012</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2999297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p:txBody>
          <a:bodyPr/>
          <a:lstStyle/>
          <a:p>
            <a:fld id="{5CFF759D-FF5A-4298-B7AA-98AA0C81B8D9}" type="datetimeFigureOut">
              <a:rPr lang="de-AT" smtClean="0"/>
              <a:t>17.04.2012</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1276937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p:txBody>
          <a:bodyPr/>
          <a:lstStyle/>
          <a:p>
            <a:fld id="{5CFF759D-FF5A-4298-B7AA-98AA0C81B8D9}" type="datetimeFigureOut">
              <a:rPr lang="de-AT" smtClean="0"/>
              <a:t>17.04.2012</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3369361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p:txBody>
          <a:bodyPr/>
          <a:lstStyle/>
          <a:p>
            <a:fld id="{5CFF759D-FF5A-4298-B7AA-98AA0C81B8D9}" type="datetimeFigureOut">
              <a:rPr lang="de-AT" smtClean="0"/>
              <a:t>17.04.2012</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24855410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5CFF759D-FF5A-4298-B7AA-98AA0C81B8D9}" type="datetimeFigureOut">
              <a:rPr lang="de-AT" smtClean="0"/>
              <a:t>17.04.2012</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4153669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Datumsplatzhalter 4"/>
          <p:cNvSpPr>
            <a:spLocks noGrp="1"/>
          </p:cNvSpPr>
          <p:nvPr>
            <p:ph type="dt" sz="half" idx="10"/>
          </p:nvPr>
        </p:nvSpPr>
        <p:spPr/>
        <p:txBody>
          <a:bodyPr/>
          <a:lstStyle/>
          <a:p>
            <a:fld id="{5CFF759D-FF5A-4298-B7AA-98AA0C81B8D9}" type="datetimeFigureOut">
              <a:rPr lang="de-AT" smtClean="0"/>
              <a:t>17.04.2012</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2165847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7" name="Datumsplatzhalter 6"/>
          <p:cNvSpPr>
            <a:spLocks noGrp="1"/>
          </p:cNvSpPr>
          <p:nvPr>
            <p:ph type="dt" sz="half" idx="10"/>
          </p:nvPr>
        </p:nvSpPr>
        <p:spPr/>
        <p:txBody>
          <a:bodyPr/>
          <a:lstStyle/>
          <a:p>
            <a:fld id="{5CFF759D-FF5A-4298-B7AA-98AA0C81B8D9}" type="datetimeFigureOut">
              <a:rPr lang="de-AT" smtClean="0"/>
              <a:t>17.04.2012</a:t>
            </a:fld>
            <a:endParaRPr lang="de-AT"/>
          </a:p>
        </p:txBody>
      </p:sp>
      <p:sp>
        <p:nvSpPr>
          <p:cNvPr id="8" name="Fußzeilenplatzhalter 7"/>
          <p:cNvSpPr>
            <a:spLocks noGrp="1"/>
          </p:cNvSpPr>
          <p:nvPr>
            <p:ph type="ftr" sz="quarter" idx="11"/>
          </p:nvPr>
        </p:nvSpPr>
        <p:spPr/>
        <p:txBody>
          <a:bodyPr/>
          <a:lstStyle/>
          <a:p>
            <a:endParaRPr lang="de-AT"/>
          </a:p>
        </p:txBody>
      </p:sp>
      <p:sp>
        <p:nvSpPr>
          <p:cNvPr id="9" name="Foliennummernplatzhalter 8"/>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2998996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Datumsplatzhalter 2"/>
          <p:cNvSpPr>
            <a:spLocks noGrp="1"/>
          </p:cNvSpPr>
          <p:nvPr>
            <p:ph type="dt" sz="half" idx="10"/>
          </p:nvPr>
        </p:nvSpPr>
        <p:spPr/>
        <p:txBody>
          <a:bodyPr/>
          <a:lstStyle/>
          <a:p>
            <a:fld id="{5CFF759D-FF5A-4298-B7AA-98AA0C81B8D9}" type="datetimeFigureOut">
              <a:rPr lang="de-AT" smtClean="0"/>
              <a:t>17.04.2012</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21149359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CFF759D-FF5A-4298-B7AA-98AA0C81B8D9}" type="datetimeFigureOut">
              <a:rPr lang="de-AT" smtClean="0"/>
              <a:t>17.04.2012</a:t>
            </a:fld>
            <a:endParaRPr lang="de-AT"/>
          </a:p>
        </p:txBody>
      </p:sp>
      <p:sp>
        <p:nvSpPr>
          <p:cNvPr id="3" name="Fußzeilenplatzhalter 2"/>
          <p:cNvSpPr>
            <a:spLocks noGrp="1"/>
          </p:cNvSpPr>
          <p:nvPr>
            <p:ph type="ftr" sz="quarter" idx="11"/>
          </p:nvPr>
        </p:nvSpPr>
        <p:spPr/>
        <p:txBody>
          <a:bodyPr/>
          <a:lstStyle/>
          <a:p>
            <a:endParaRPr lang="de-AT"/>
          </a:p>
        </p:txBody>
      </p:sp>
      <p:sp>
        <p:nvSpPr>
          <p:cNvPr id="4" name="Foliennummernplatzhalter 3"/>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70985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5CFF759D-FF5A-4298-B7AA-98AA0C81B8D9}" type="datetimeFigureOut">
              <a:rPr lang="de-AT" smtClean="0"/>
              <a:t>17.04.2012</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2262493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5CFF759D-FF5A-4298-B7AA-98AA0C81B8D9}" type="datetimeFigureOut">
              <a:rPr lang="de-AT" smtClean="0"/>
              <a:t>17.04.2012</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194C8A8-D9C1-46A9-B035-0D4E490F06B2}" type="slidenum">
              <a:rPr lang="de-AT" smtClean="0"/>
              <a:t>‹Nr.›</a:t>
            </a:fld>
            <a:endParaRPr lang="de-AT"/>
          </a:p>
        </p:txBody>
      </p:sp>
    </p:spTree>
    <p:extLst>
      <p:ext uri="{BB962C8B-B14F-4D97-AF65-F5344CB8AC3E}">
        <p14:creationId xmlns:p14="http://schemas.microsoft.com/office/powerpoint/2010/main" val="333924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AT"/>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FF759D-FF5A-4298-B7AA-98AA0C81B8D9}" type="datetimeFigureOut">
              <a:rPr lang="de-AT" smtClean="0"/>
              <a:t>17.04.2012</a:t>
            </a:fld>
            <a:endParaRPr lang="de-AT"/>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94C8A8-D9C1-46A9-B035-0D4E490F06B2}" type="slidenum">
              <a:rPr lang="de-AT" smtClean="0"/>
              <a:t>‹Nr.›</a:t>
            </a:fld>
            <a:endParaRPr lang="de-AT"/>
          </a:p>
        </p:txBody>
      </p:sp>
    </p:spTree>
    <p:extLst>
      <p:ext uri="{BB962C8B-B14F-4D97-AF65-F5344CB8AC3E}">
        <p14:creationId xmlns:p14="http://schemas.microsoft.com/office/powerpoint/2010/main" val="1570993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de-AT" dirty="0"/>
          </a:p>
        </p:txBody>
      </p:sp>
      <p:sp>
        <p:nvSpPr>
          <p:cNvPr id="3" name="Untertitel 2"/>
          <p:cNvSpPr>
            <a:spLocks noGrp="1"/>
          </p:cNvSpPr>
          <p:nvPr>
            <p:ph type="subTitle" idx="1"/>
          </p:nvPr>
        </p:nvSpPr>
        <p:spPr/>
        <p:txBody>
          <a:bodyPr/>
          <a:lstStyle/>
          <a:p>
            <a:endParaRPr lang="de-AT" dirty="0"/>
          </a:p>
        </p:txBody>
      </p:sp>
    </p:spTree>
    <p:extLst>
      <p:ext uri="{BB962C8B-B14F-4D97-AF65-F5344CB8AC3E}">
        <p14:creationId xmlns:p14="http://schemas.microsoft.com/office/powerpoint/2010/main" val="33646470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9036496" cy="1143000"/>
          </a:xfrm>
        </p:spPr>
        <p:txBody>
          <a:bodyPr>
            <a:normAutofit/>
          </a:bodyPr>
          <a:lstStyle/>
          <a:p>
            <a:pPr marL="0" lvl="0" indent="0"/>
            <a:r>
              <a:rPr lang="de-AT" sz="3200" dirty="0" smtClean="0"/>
              <a:t>Welchen Sinn macht unser</a:t>
            </a:r>
            <a:br>
              <a:rPr lang="de-AT" sz="3200" dirty="0" smtClean="0"/>
            </a:br>
            <a:r>
              <a:rPr lang="de-AT" sz="3200" dirty="0" smtClean="0"/>
              <a:t>(DG)Geometrieunterricht?</a:t>
            </a:r>
            <a:endParaRPr lang="de-AT" sz="3200" dirty="0"/>
          </a:p>
        </p:txBody>
      </p:sp>
      <p:pic>
        <p:nvPicPr>
          <p:cNvPr id="5" name="Picture 2" descr="C:\Users\manfred\Desktop\UNI\geometrie kompetenzorientie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287731"/>
            <a:ext cx="4824536" cy="4469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80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r>
              <a:rPr lang="de-AT" sz="4000" dirty="0" smtClean="0"/>
              <a:t>Einfach(e) Geometrie</a:t>
            </a:r>
            <a:r>
              <a:rPr lang="de-AT" dirty="0"/>
              <a:t/>
            </a:r>
            <a:br>
              <a:rPr lang="de-AT" dirty="0"/>
            </a:br>
            <a:endParaRPr lang="de-AT" dirty="0"/>
          </a:p>
        </p:txBody>
      </p:sp>
      <p:sp>
        <p:nvSpPr>
          <p:cNvPr id="3" name="Inhaltsplatzhalter 2"/>
          <p:cNvSpPr>
            <a:spLocks noGrp="1"/>
          </p:cNvSpPr>
          <p:nvPr>
            <p:ph idx="1"/>
          </p:nvPr>
        </p:nvSpPr>
        <p:spPr>
          <a:xfrm>
            <a:off x="457200" y="980728"/>
            <a:ext cx="8229600" cy="4525963"/>
          </a:xfrm>
        </p:spPr>
        <p:txBody>
          <a:bodyPr/>
          <a:lstStyle/>
          <a:p>
            <a:pPr lvl="0"/>
            <a:r>
              <a:rPr lang="de-AT" b="1" u="sng" dirty="0" smtClean="0"/>
              <a:t>Aufgabentyp besonderer Art</a:t>
            </a:r>
            <a:r>
              <a:rPr lang="de-AT" dirty="0"/>
              <a:t/>
            </a:r>
            <a:br>
              <a:rPr lang="de-AT" dirty="0"/>
            </a:br>
            <a:endParaRPr lang="de-AT" dirty="0"/>
          </a:p>
        </p:txBody>
      </p:sp>
      <p:pic>
        <p:nvPicPr>
          <p:cNvPr id="1025" name="Picture 1" descr="leiter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3069813"/>
            <a:ext cx="2028825" cy="27241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827584" y="1547500"/>
            <a:ext cx="6768751"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80975" algn="l"/>
              </a:tabLst>
            </a:pPr>
            <a:r>
              <a:rPr kumimoji="0" lang="de-AT" sz="2400" b="0" i="0" u="none" strike="noStrike" cap="none" normalizeH="0" baseline="0" dirty="0" smtClean="0">
                <a:ln>
                  <a:noFill/>
                </a:ln>
                <a:solidFill>
                  <a:srgbClr val="FF0000"/>
                </a:solidFill>
                <a:effectLst/>
                <a:latin typeface="Helvetica-Normal"/>
                <a:ea typeface="Times New Roman" pitchFamily="18" charset="0"/>
                <a:cs typeface="Arial" pitchFamily="34" charset="0"/>
              </a:rPr>
              <a:t>Eine zu Beginn der Animation geschlossene Stehleiter soll „aufgestellt“ werden.</a:t>
            </a:r>
            <a:endParaRPr kumimoji="0" lang="de-AT"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endPar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r>
              <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rPr>
              <a:t>a)	</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Lege auftretende</a:t>
            </a:r>
            <a:r>
              <a:rPr kumimoji="0" lang="de-AT" sz="1200" b="0" i="0" u="none" strike="noStrike" cap="none" normalizeH="0" dirty="0" smtClean="0">
                <a:ln>
                  <a:noFill/>
                </a:ln>
                <a:solidFill>
                  <a:schemeClr val="tx1"/>
                </a:solidFill>
                <a:effectLst/>
                <a:latin typeface="Helvetica-Normal"/>
                <a:ea typeface="Times New Roman" pitchFamily="18" charset="0"/>
                <a:cs typeface="Arial" pitchFamily="34" charset="0"/>
              </a:rPr>
              <a:t> Maße variabel fest</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 Dokumentiere deine Überlegungen in einem Planungsentwurf. </a:t>
            </a:r>
            <a:endParaRPr kumimoji="0" lang="de-A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endPar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r>
              <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rPr>
              <a:t>b)	</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Konstruiere alle Objekte (2 Holme, mindestens 2 Sprossen) mittels GAM mit mindestens 2 unabhängigen Variablen und beachte die jeweils bestehenden Abhängigkeiten der Variablen zueinander.</a:t>
            </a:r>
            <a:endParaRPr kumimoji="0" lang="de-A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endPar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r>
              <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rPr>
              <a:t>c)	</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Gestalte eine Animation, in der sich die Stehleiter öffnet und dann wieder schließt. Im geschlossenen Zustand zu Beginn steht sie senkrecht. Im Zuge der Bewegung bleiben die Fußpunkte ständig in der </a:t>
            </a:r>
            <a:r>
              <a:rPr kumimoji="0" lang="de-AT" sz="1200" b="0" i="0" u="none" strike="noStrike" cap="none" normalizeH="0" baseline="0" dirty="0" err="1" smtClean="0">
                <a:ln>
                  <a:noFill/>
                </a:ln>
                <a:solidFill>
                  <a:schemeClr val="tx1"/>
                </a:solidFill>
                <a:effectLst/>
                <a:latin typeface="Helvetica-Normal"/>
                <a:ea typeface="Times New Roman" pitchFamily="18" charset="0"/>
                <a:cs typeface="Arial" pitchFamily="34" charset="0"/>
              </a:rPr>
              <a:t>xy</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-Ebene.</a:t>
            </a:r>
            <a:endParaRPr kumimoji="0" lang="de-AT"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endPar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180975" algn="l"/>
              </a:tabLst>
            </a:pPr>
            <a:r>
              <a:rPr kumimoji="0" lang="de-AT" sz="1200" b="1" i="0" u="none" strike="noStrike" cap="none" normalizeH="0" baseline="0" dirty="0" smtClean="0">
                <a:ln>
                  <a:noFill/>
                </a:ln>
                <a:solidFill>
                  <a:schemeClr val="tx1"/>
                </a:solidFill>
                <a:effectLst/>
                <a:latin typeface="Helvetica-Normal"/>
                <a:ea typeface="Times New Roman" pitchFamily="18" charset="0"/>
                <a:cs typeface="Arial" pitchFamily="34" charset="0"/>
              </a:rPr>
              <a:t>d)	</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Verfasse </a:t>
            </a:r>
            <a:r>
              <a:rPr kumimoji="0" lang="de-AT" sz="1200" b="0" i="0" u="none" strike="noStrike" cap="none" normalizeH="0" baseline="0" dirty="0" err="1" smtClean="0">
                <a:ln>
                  <a:noFill/>
                </a:ln>
                <a:solidFill>
                  <a:schemeClr val="tx1"/>
                </a:solidFill>
                <a:effectLst/>
                <a:latin typeface="Helvetica-Normal"/>
                <a:ea typeface="Times New Roman" pitchFamily="18" charset="0"/>
                <a:cs typeface="Arial" pitchFamily="34" charset="0"/>
              </a:rPr>
              <a:t>weiters</a:t>
            </a:r>
            <a:r>
              <a:rPr kumimoji="0" lang="de-AT" sz="1200" b="0" i="0" u="none" strike="noStrike" cap="none" normalizeH="0" baseline="0" dirty="0" smtClean="0">
                <a:ln>
                  <a:noFill/>
                </a:ln>
                <a:solidFill>
                  <a:schemeClr val="tx1"/>
                </a:solidFill>
                <a:effectLst/>
                <a:latin typeface="Helvetica-Normal"/>
                <a:ea typeface="Times New Roman" pitchFamily="18" charset="0"/>
                <a:cs typeface="Arial" pitchFamily="34" charset="0"/>
              </a:rPr>
              <a:t> ein Dokument, in dem die Variablen samt deren Abhängigkeiten und die Animationen genau erklärt werden (Auf illustrierende Graphiken nicht vergessen!).</a:t>
            </a:r>
            <a:endParaRPr kumimoji="0" lang="de-AT"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903665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AT" dirty="0"/>
          </a:p>
        </p:txBody>
      </p:sp>
      <p:pic>
        <p:nvPicPr>
          <p:cNvPr id="1026" name="Picture 2" descr="C:\Users\manfred\Desktop\UNI\2_Lehrplan\rechter Winkel im Lehrpl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989493"/>
            <a:ext cx="6101343" cy="4667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7953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7446" y="1412776"/>
            <a:ext cx="4948039" cy="3525074"/>
          </a:xfrm>
          <a:prstGeom prst="rect">
            <a:avLst/>
          </a:prstGeom>
        </p:spPr>
      </p:pic>
      <p:sp>
        <p:nvSpPr>
          <p:cNvPr id="2" name="Titel 1"/>
          <p:cNvSpPr>
            <a:spLocks noGrp="1"/>
          </p:cNvSpPr>
          <p:nvPr>
            <p:ph type="title"/>
          </p:nvPr>
        </p:nvSpPr>
        <p:spPr/>
        <p:txBody>
          <a:bodyPr>
            <a:normAutofit fontScale="90000"/>
          </a:bodyPr>
          <a:lstStyle/>
          <a:p>
            <a:pPr lvl="0"/>
            <a:r>
              <a:rPr lang="de-AT" sz="4000" dirty="0" smtClean="0"/>
              <a:t>Einfach(e) Geometrie</a:t>
            </a:r>
            <a:r>
              <a:rPr lang="de-AT" dirty="0"/>
              <a:t/>
            </a:r>
            <a:br>
              <a:rPr lang="de-AT" dirty="0"/>
            </a:br>
            <a:endParaRPr lang="de-AT" dirty="0"/>
          </a:p>
        </p:txBody>
      </p:sp>
      <p:sp>
        <p:nvSpPr>
          <p:cNvPr id="6" name="Rectangle 3"/>
          <p:cNvSpPr>
            <a:spLocks noChangeArrowheads="1"/>
          </p:cNvSpPr>
          <p:nvPr/>
        </p:nvSpPr>
        <p:spPr bwMode="auto">
          <a:xfrm>
            <a:off x="683569" y="1253932"/>
            <a:ext cx="2736304"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de-AT" sz="2800" dirty="0" smtClean="0">
                <a:solidFill>
                  <a:srgbClr val="FF0000"/>
                </a:solidFill>
              </a:rPr>
              <a:t>Eine </a:t>
            </a:r>
            <a:r>
              <a:rPr lang="de-AT" sz="2800" dirty="0">
                <a:solidFill>
                  <a:srgbClr val="FF0000"/>
                </a:solidFill>
              </a:rPr>
              <a:t>zu Beginn der Animation </a:t>
            </a:r>
            <a:r>
              <a:rPr lang="de-AT" sz="2800" dirty="0" smtClean="0">
                <a:solidFill>
                  <a:srgbClr val="FF0000"/>
                </a:solidFill>
              </a:rPr>
              <a:t>geschlossene </a:t>
            </a:r>
            <a:r>
              <a:rPr lang="de-AT" sz="2800" b="1" u="sng" dirty="0">
                <a:solidFill>
                  <a:srgbClr val="FF0000"/>
                </a:solidFill>
              </a:rPr>
              <a:t>Schere</a:t>
            </a:r>
            <a:r>
              <a:rPr lang="de-AT" sz="2800" dirty="0">
                <a:solidFill>
                  <a:srgbClr val="FF0000"/>
                </a:solidFill>
              </a:rPr>
              <a:t> </a:t>
            </a:r>
            <a:r>
              <a:rPr lang="de-AT" sz="2800" dirty="0" smtClean="0">
                <a:solidFill>
                  <a:srgbClr val="FF0000"/>
                </a:solidFill>
              </a:rPr>
              <a:t>durch-trenne </a:t>
            </a:r>
            <a:r>
              <a:rPr lang="de-AT" sz="2800" dirty="0">
                <a:solidFill>
                  <a:srgbClr val="FF0000"/>
                </a:solidFill>
              </a:rPr>
              <a:t>einen </a:t>
            </a:r>
            <a:r>
              <a:rPr lang="de-AT" sz="2800" dirty="0" smtClean="0">
                <a:solidFill>
                  <a:srgbClr val="FF0000"/>
                </a:solidFill>
              </a:rPr>
              <a:t>Faden.</a:t>
            </a:r>
            <a:endParaRPr lang="de-AT" sz="2800" dirty="0">
              <a:solidFill>
                <a:srgbClr val="FF0000"/>
              </a:solidFill>
            </a:endParaRPr>
          </a:p>
        </p:txBody>
      </p:sp>
    </p:spTree>
    <p:extLst>
      <p:ext uri="{BB962C8B-B14F-4D97-AF65-F5344CB8AC3E}">
        <p14:creationId xmlns:p14="http://schemas.microsoft.com/office/powerpoint/2010/main" val="7259734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r>
              <a:rPr lang="de-AT" sz="4000" dirty="0" smtClean="0"/>
              <a:t>Einfach(e) Geometrie</a:t>
            </a:r>
            <a:r>
              <a:rPr lang="de-AT" dirty="0"/>
              <a:t/>
            </a:r>
            <a:br>
              <a:rPr lang="de-AT" dirty="0"/>
            </a:br>
            <a:endParaRPr lang="de-AT" dirty="0"/>
          </a:p>
        </p:txBody>
      </p:sp>
      <p:sp>
        <p:nvSpPr>
          <p:cNvPr id="6" name="Rectangle 3"/>
          <p:cNvSpPr>
            <a:spLocks noChangeArrowheads="1"/>
          </p:cNvSpPr>
          <p:nvPr/>
        </p:nvSpPr>
        <p:spPr bwMode="auto">
          <a:xfrm>
            <a:off x="683569" y="1628477"/>
            <a:ext cx="2736304"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hangingPunct="0"/>
            <a:r>
              <a:rPr lang="de-AT" sz="2800" dirty="0">
                <a:solidFill>
                  <a:srgbClr val="FF0000"/>
                </a:solidFill>
              </a:rPr>
              <a:t>Ein </a:t>
            </a:r>
            <a:r>
              <a:rPr lang="de-AT" sz="2800" u="sng" dirty="0">
                <a:solidFill>
                  <a:srgbClr val="FF0000"/>
                </a:solidFill>
              </a:rPr>
              <a:t>Rasenmäher</a:t>
            </a:r>
            <a:r>
              <a:rPr lang="de-AT" sz="2800" dirty="0">
                <a:solidFill>
                  <a:srgbClr val="FF0000"/>
                </a:solidFill>
              </a:rPr>
              <a:t> bestehe aus einem </a:t>
            </a:r>
            <a:r>
              <a:rPr lang="de-AT" sz="2800" dirty="0" smtClean="0">
                <a:solidFill>
                  <a:srgbClr val="FF0000"/>
                </a:solidFill>
              </a:rPr>
              <a:t>Motor-block</a:t>
            </a:r>
            <a:r>
              <a:rPr lang="de-AT" sz="2800" dirty="0">
                <a:solidFill>
                  <a:srgbClr val="FF0000"/>
                </a:solidFill>
              </a:rPr>
              <a:t>, </a:t>
            </a:r>
            <a:r>
              <a:rPr lang="de-AT" sz="2800" dirty="0" err="1" smtClean="0">
                <a:solidFill>
                  <a:srgbClr val="FF0000"/>
                </a:solidFill>
              </a:rPr>
              <a:t>Schutzge-häuse</a:t>
            </a:r>
            <a:r>
              <a:rPr lang="de-AT" sz="2800" dirty="0">
                <a:solidFill>
                  <a:srgbClr val="FF0000"/>
                </a:solidFill>
              </a:rPr>
              <a:t>, 4 Rädern und einem </a:t>
            </a:r>
            <a:r>
              <a:rPr lang="de-AT" sz="2800" dirty="0" smtClean="0">
                <a:solidFill>
                  <a:srgbClr val="FF0000"/>
                </a:solidFill>
              </a:rPr>
              <a:t>Schneidemesser</a:t>
            </a:r>
            <a:r>
              <a:rPr lang="de-AT" sz="2800" dirty="0">
                <a:solidFill>
                  <a:srgbClr val="FF0000"/>
                </a:solidFill>
              </a:rPr>
              <a:t>. </a:t>
            </a:r>
          </a:p>
        </p:txBody>
      </p:sp>
      <p:pic>
        <p:nvPicPr>
          <p:cNvPr id="2050" name="Picture 2" descr="R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95936" y="1412776"/>
            <a:ext cx="42799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150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r>
              <a:rPr lang="de-AT" sz="4000" dirty="0" smtClean="0"/>
              <a:t>Einfach(e) Geometrie</a:t>
            </a:r>
            <a:r>
              <a:rPr lang="de-AT" dirty="0"/>
              <a:t/>
            </a:r>
            <a:br>
              <a:rPr lang="de-AT" dirty="0"/>
            </a:br>
            <a:endParaRPr lang="de-AT" dirty="0"/>
          </a:p>
        </p:txBody>
      </p:sp>
      <p:sp>
        <p:nvSpPr>
          <p:cNvPr id="6" name="Rectangle 3"/>
          <p:cNvSpPr>
            <a:spLocks noChangeArrowheads="1"/>
          </p:cNvSpPr>
          <p:nvPr/>
        </p:nvSpPr>
        <p:spPr bwMode="auto">
          <a:xfrm>
            <a:off x="683567" y="1340768"/>
            <a:ext cx="410445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hangingPunct="0"/>
            <a:r>
              <a:rPr lang="de-AT" sz="2800" dirty="0">
                <a:solidFill>
                  <a:srgbClr val="FF0000"/>
                </a:solidFill>
              </a:rPr>
              <a:t>Eine </a:t>
            </a:r>
            <a:r>
              <a:rPr lang="de-AT" sz="2800" u="sng" dirty="0">
                <a:solidFill>
                  <a:srgbClr val="FF0000"/>
                </a:solidFill>
              </a:rPr>
              <a:t>Pendeluhr</a:t>
            </a:r>
            <a:r>
              <a:rPr lang="de-AT" sz="2800" dirty="0">
                <a:solidFill>
                  <a:srgbClr val="FF0000"/>
                </a:solidFill>
              </a:rPr>
              <a:t> bestehe aus einem Gehäuse und einem Pendel. </a:t>
            </a:r>
            <a:r>
              <a:rPr lang="de-AT" sz="2800" dirty="0" err="1">
                <a:solidFill>
                  <a:srgbClr val="FF0000"/>
                </a:solidFill>
              </a:rPr>
              <a:t>Weiters</a:t>
            </a:r>
            <a:r>
              <a:rPr lang="de-AT" sz="2800" dirty="0">
                <a:solidFill>
                  <a:srgbClr val="FF0000"/>
                </a:solidFill>
              </a:rPr>
              <a:t> sind die Sekunden-, Minuten- und </a:t>
            </a:r>
            <a:r>
              <a:rPr lang="de-AT" sz="2800" dirty="0" smtClean="0">
                <a:solidFill>
                  <a:srgbClr val="FF0000"/>
                </a:solidFill>
              </a:rPr>
              <a:t>Stunden-zeiger </a:t>
            </a:r>
            <a:r>
              <a:rPr lang="de-AT" sz="2800" dirty="0">
                <a:solidFill>
                  <a:srgbClr val="FF0000"/>
                </a:solidFill>
              </a:rPr>
              <a:t>zu berücksichtigen.</a:t>
            </a:r>
          </a:p>
        </p:txBody>
      </p:sp>
      <p:pic>
        <p:nvPicPr>
          <p:cNvPr id="3074" name="Picture 2" descr="Uhr_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1196752"/>
            <a:ext cx="2176264" cy="448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5614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lvl="0"/>
            <a:r>
              <a:rPr lang="de-AT" sz="4000" dirty="0" smtClean="0"/>
              <a:t>Einfach(e) Geometrie</a:t>
            </a:r>
            <a:r>
              <a:rPr lang="de-AT" dirty="0"/>
              <a:t/>
            </a:r>
            <a:br>
              <a:rPr lang="de-AT" dirty="0"/>
            </a:br>
            <a:endParaRPr lang="de-AT" dirty="0"/>
          </a:p>
        </p:txBody>
      </p:sp>
      <p:sp>
        <p:nvSpPr>
          <p:cNvPr id="6" name="Rectangle 3"/>
          <p:cNvSpPr>
            <a:spLocks noChangeArrowheads="1"/>
          </p:cNvSpPr>
          <p:nvPr/>
        </p:nvSpPr>
        <p:spPr bwMode="auto">
          <a:xfrm>
            <a:off x="683568" y="1450707"/>
            <a:ext cx="3744416"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hangingPunct="0"/>
            <a:r>
              <a:rPr lang="de-DE" sz="2800" dirty="0">
                <a:solidFill>
                  <a:srgbClr val="FF0000"/>
                </a:solidFill>
              </a:rPr>
              <a:t>Von einem </a:t>
            </a:r>
            <a:r>
              <a:rPr lang="de-DE" sz="2800" b="1" u="sng" dirty="0" smtClean="0">
                <a:solidFill>
                  <a:srgbClr val="FF0000"/>
                </a:solidFill>
              </a:rPr>
              <a:t>Hub-</a:t>
            </a:r>
            <a:r>
              <a:rPr lang="de-DE" sz="2800" b="1" u="sng" dirty="0" err="1" smtClean="0">
                <a:solidFill>
                  <a:srgbClr val="FF0000"/>
                </a:solidFill>
              </a:rPr>
              <a:t>schrauber</a:t>
            </a:r>
            <a:r>
              <a:rPr lang="de-DE" sz="2800" dirty="0" smtClean="0">
                <a:solidFill>
                  <a:srgbClr val="FF0000"/>
                </a:solidFill>
              </a:rPr>
              <a:t> </a:t>
            </a:r>
            <a:r>
              <a:rPr lang="de-DE" sz="2800" dirty="0">
                <a:solidFill>
                  <a:srgbClr val="FF0000"/>
                </a:solidFill>
              </a:rPr>
              <a:t>ist das Gehäuse samt zweier Rotoren gegeben. Die </a:t>
            </a:r>
            <a:r>
              <a:rPr lang="de-DE" sz="2800" dirty="0" smtClean="0">
                <a:solidFill>
                  <a:srgbClr val="FF0000"/>
                </a:solidFill>
              </a:rPr>
              <a:t>Rotationskreisebenen </a:t>
            </a:r>
            <a:r>
              <a:rPr lang="de-DE" sz="2800" dirty="0">
                <a:solidFill>
                  <a:srgbClr val="FF0000"/>
                </a:solidFill>
              </a:rPr>
              <a:t>liegen waagrecht und senkrecht.</a:t>
            </a:r>
            <a:endParaRPr lang="de-AT" sz="2800" dirty="0">
              <a:solidFill>
                <a:srgbClr val="FF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1455841"/>
            <a:ext cx="5004556" cy="3336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32816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03648" y="1052736"/>
            <a:ext cx="6336704" cy="3108543"/>
          </a:xfrm>
          <a:prstGeom prst="rect">
            <a:avLst/>
          </a:prstGeom>
        </p:spPr>
        <p:txBody>
          <a:bodyPr wrap="square">
            <a:spAutoFit/>
          </a:bodyPr>
          <a:lstStyle/>
          <a:p>
            <a:r>
              <a:rPr lang="de-AT" sz="3200" b="1" u="sng" dirty="0" smtClean="0"/>
              <a:t>Aufgabentyp besonderer Art</a:t>
            </a:r>
            <a:r>
              <a:rPr lang="de-AT" sz="3200" b="1" u="sng" dirty="0"/>
              <a:t/>
            </a:r>
            <a:br>
              <a:rPr lang="de-AT" sz="3200" b="1" u="sng" dirty="0"/>
            </a:br>
            <a:endParaRPr lang="de-AT" sz="3200" dirty="0"/>
          </a:p>
          <a:p>
            <a:r>
              <a:rPr lang="de-AT" sz="3200" dirty="0" smtClean="0"/>
              <a:t>Verzicht auf Details</a:t>
            </a:r>
            <a:endParaRPr lang="de-AT" sz="3200" dirty="0"/>
          </a:p>
          <a:p>
            <a:r>
              <a:rPr lang="de-AT" sz="3200" dirty="0" smtClean="0"/>
              <a:t>Verzicht auf Sichtbarkeit</a:t>
            </a:r>
          </a:p>
          <a:p>
            <a:r>
              <a:rPr lang="de-AT" sz="3200" dirty="0" smtClean="0"/>
              <a:t>Verzicht auf </a:t>
            </a:r>
            <a:r>
              <a:rPr lang="de-AT" sz="3200" dirty="0" err="1" smtClean="0"/>
              <a:t>Boole‘sche</a:t>
            </a:r>
            <a:r>
              <a:rPr lang="de-AT" sz="3200" dirty="0" smtClean="0"/>
              <a:t> Operationen</a:t>
            </a:r>
            <a:endParaRPr lang="de-AT" sz="3200" dirty="0"/>
          </a:p>
          <a:p>
            <a:r>
              <a:rPr lang="de-AT" dirty="0"/>
              <a:t/>
            </a:r>
            <a:br>
              <a:rPr lang="de-AT" dirty="0"/>
            </a:br>
            <a:endParaRPr lang="de-AT" dirty="0"/>
          </a:p>
        </p:txBody>
      </p:sp>
    </p:spTree>
    <p:extLst>
      <p:ext uri="{BB962C8B-B14F-4D97-AF65-F5344CB8AC3E}">
        <p14:creationId xmlns:p14="http://schemas.microsoft.com/office/powerpoint/2010/main" val="301335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03648" y="1052736"/>
            <a:ext cx="7128792" cy="4585871"/>
          </a:xfrm>
          <a:prstGeom prst="rect">
            <a:avLst/>
          </a:prstGeom>
        </p:spPr>
        <p:txBody>
          <a:bodyPr wrap="square">
            <a:spAutoFit/>
          </a:bodyPr>
          <a:lstStyle/>
          <a:p>
            <a:r>
              <a:rPr lang="de-AT" sz="3200" b="1" u="sng" dirty="0" smtClean="0"/>
              <a:t>Aufgabentyp besonderer Art</a:t>
            </a:r>
            <a:r>
              <a:rPr lang="de-AT" sz="3200" b="1" u="sng" dirty="0"/>
              <a:t/>
            </a:r>
            <a:br>
              <a:rPr lang="de-AT" sz="3200" b="1" u="sng" dirty="0"/>
            </a:br>
            <a:endParaRPr lang="de-AT" sz="3200" dirty="0"/>
          </a:p>
          <a:p>
            <a:r>
              <a:rPr lang="de-AT" sz="3200" dirty="0" smtClean="0"/>
              <a:t>Reduktion auf das Wesentliche</a:t>
            </a:r>
            <a:endParaRPr lang="de-AT" sz="3200" dirty="0"/>
          </a:p>
          <a:p>
            <a:r>
              <a:rPr lang="de-AT" sz="3200" dirty="0" smtClean="0"/>
              <a:t>Erfassen der Objektstrukturen</a:t>
            </a:r>
          </a:p>
          <a:p>
            <a:r>
              <a:rPr lang="de-AT" sz="3200" dirty="0" smtClean="0"/>
              <a:t>Beobachten der Zusammenhänge</a:t>
            </a:r>
          </a:p>
          <a:p>
            <a:r>
              <a:rPr lang="de-AT" sz="3200" dirty="0" smtClean="0"/>
              <a:t>Festlegung der bestimmenden Größen</a:t>
            </a:r>
          </a:p>
          <a:p>
            <a:r>
              <a:rPr lang="de-AT" sz="3200" dirty="0" smtClean="0"/>
              <a:t>Kinematisches Verständnisses</a:t>
            </a:r>
          </a:p>
          <a:p>
            <a:endParaRPr lang="de-AT" sz="3200" dirty="0"/>
          </a:p>
          <a:p>
            <a:r>
              <a:rPr lang="de-AT" dirty="0"/>
              <a:t/>
            </a:r>
            <a:br>
              <a:rPr lang="de-AT" dirty="0"/>
            </a:br>
            <a:endParaRPr lang="de-AT" dirty="0"/>
          </a:p>
        </p:txBody>
      </p:sp>
    </p:spTree>
    <p:extLst>
      <p:ext uri="{BB962C8B-B14F-4D97-AF65-F5344CB8AC3E}">
        <p14:creationId xmlns:p14="http://schemas.microsoft.com/office/powerpoint/2010/main" val="245214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9"/>
                                          </p:stCondLst>
                                        </p:cTn>
                                        <p:tgtEl>
                                          <p:spTgt spid="2">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9"/>
                                          </p:stCondLst>
                                        </p:cTn>
                                        <p:tgtEl>
                                          <p:spTgt spid="2">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9"/>
                                          </p:stCondLst>
                                        </p:cTn>
                                        <p:tgtEl>
                                          <p:spTgt spid="2">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9"/>
                                          </p:stCondLst>
                                        </p:cTn>
                                        <p:tgtEl>
                                          <p:spTgt spid="2">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9"/>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manfred\Desktop\UNI\ckl_ziel-zie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548679"/>
            <a:ext cx="5840264" cy="5070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147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de-AT" dirty="0"/>
          </a:p>
        </p:txBody>
      </p:sp>
      <p:sp>
        <p:nvSpPr>
          <p:cNvPr id="3" name="Untertitel 2"/>
          <p:cNvSpPr>
            <a:spLocks noGrp="1"/>
          </p:cNvSpPr>
          <p:nvPr>
            <p:ph type="subTitle" idx="1"/>
          </p:nvPr>
        </p:nvSpPr>
        <p:spPr/>
        <p:txBody>
          <a:bodyPr/>
          <a:lstStyle/>
          <a:p>
            <a:endParaRPr lang="de-AT"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0" y="404664"/>
            <a:ext cx="7046913" cy="504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4888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03648" y="1052736"/>
            <a:ext cx="6336704" cy="4585871"/>
          </a:xfrm>
          <a:prstGeom prst="rect">
            <a:avLst/>
          </a:prstGeom>
        </p:spPr>
        <p:txBody>
          <a:bodyPr wrap="square">
            <a:spAutoFit/>
          </a:bodyPr>
          <a:lstStyle/>
          <a:p>
            <a:r>
              <a:rPr lang="de-AT" sz="3200" b="1" u="sng" dirty="0" smtClean="0"/>
              <a:t>Aufgabentyp besonderer Art</a:t>
            </a:r>
            <a:r>
              <a:rPr lang="de-AT" sz="3200" b="1" u="sng" dirty="0"/>
              <a:t/>
            </a:r>
            <a:br>
              <a:rPr lang="de-AT" sz="3200" b="1" u="sng" dirty="0"/>
            </a:br>
            <a:endParaRPr lang="de-AT" sz="3200" dirty="0"/>
          </a:p>
          <a:p>
            <a:r>
              <a:rPr lang="de-AT" sz="3200" dirty="0" smtClean="0"/>
              <a:t>Wert auf Planungsphase</a:t>
            </a:r>
            <a:endParaRPr lang="de-AT" sz="3200" dirty="0"/>
          </a:p>
          <a:p>
            <a:r>
              <a:rPr lang="de-AT" sz="3200" dirty="0" smtClean="0"/>
              <a:t>Wert auf Variablen</a:t>
            </a:r>
          </a:p>
          <a:p>
            <a:r>
              <a:rPr lang="de-AT" sz="3200" dirty="0" smtClean="0"/>
              <a:t>Wert auf Abhängigkeiten</a:t>
            </a:r>
          </a:p>
          <a:p>
            <a:r>
              <a:rPr lang="de-AT" sz="3200" dirty="0" smtClean="0"/>
              <a:t>Wert auf Unabhängigkeiten</a:t>
            </a:r>
          </a:p>
          <a:p>
            <a:r>
              <a:rPr lang="de-AT" sz="3200" dirty="0" smtClean="0"/>
              <a:t>Wert auf Bewegung</a:t>
            </a:r>
          </a:p>
          <a:p>
            <a:r>
              <a:rPr lang="de-AT" sz="3200" dirty="0" smtClean="0"/>
              <a:t>Wert </a:t>
            </a:r>
            <a:r>
              <a:rPr lang="de-AT" sz="3200" smtClean="0"/>
              <a:t>auf Zusammenhänge</a:t>
            </a:r>
            <a:endParaRPr lang="de-AT" sz="3200" dirty="0"/>
          </a:p>
          <a:p>
            <a:r>
              <a:rPr lang="de-AT" dirty="0"/>
              <a:t/>
            </a:r>
            <a:br>
              <a:rPr lang="de-AT" dirty="0"/>
            </a:br>
            <a:endParaRPr lang="de-AT" dirty="0"/>
          </a:p>
        </p:txBody>
      </p:sp>
    </p:spTree>
    <p:extLst>
      <p:ext uri="{BB962C8B-B14F-4D97-AF65-F5344CB8AC3E}">
        <p14:creationId xmlns:p14="http://schemas.microsoft.com/office/powerpoint/2010/main" val="2111505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1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1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1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03648" y="1052736"/>
            <a:ext cx="6336704" cy="5078313"/>
          </a:xfrm>
          <a:prstGeom prst="rect">
            <a:avLst/>
          </a:prstGeom>
        </p:spPr>
        <p:txBody>
          <a:bodyPr wrap="square">
            <a:spAutoFit/>
          </a:bodyPr>
          <a:lstStyle/>
          <a:p>
            <a:r>
              <a:rPr lang="de-AT" sz="3200" b="1" u="sng" dirty="0" smtClean="0"/>
              <a:t>Aufgabentyp besonderer Art</a:t>
            </a:r>
            <a:r>
              <a:rPr lang="de-AT" sz="3200" b="1" u="sng" dirty="0"/>
              <a:t/>
            </a:r>
            <a:br>
              <a:rPr lang="de-AT" sz="3200" b="1" u="sng" dirty="0"/>
            </a:br>
            <a:endParaRPr lang="de-AT" sz="3200" dirty="0"/>
          </a:p>
          <a:p>
            <a:r>
              <a:rPr lang="de-AT" sz="3200" dirty="0" smtClean="0"/>
              <a:t>Neuer Stellwert von Variablen</a:t>
            </a:r>
          </a:p>
          <a:p>
            <a:r>
              <a:rPr lang="de-AT" sz="3200" dirty="0" smtClean="0"/>
              <a:t>Vertiefung des Parameterbegriffs</a:t>
            </a:r>
          </a:p>
          <a:p>
            <a:r>
              <a:rPr lang="de-AT" sz="3200" dirty="0" smtClean="0"/>
              <a:t>Bewegende Bilder</a:t>
            </a:r>
          </a:p>
          <a:p>
            <a:r>
              <a:rPr lang="de-AT" sz="3200" dirty="0" smtClean="0"/>
              <a:t>Förderung der Kreativität</a:t>
            </a:r>
          </a:p>
          <a:p>
            <a:r>
              <a:rPr lang="de-AT" sz="3200" dirty="0" smtClean="0"/>
              <a:t>Offene Aufgabenstellung</a:t>
            </a:r>
          </a:p>
          <a:p>
            <a:r>
              <a:rPr lang="de-AT" sz="3200" dirty="0" smtClean="0"/>
              <a:t>Individualisierung</a:t>
            </a:r>
          </a:p>
          <a:p>
            <a:r>
              <a:rPr lang="de-AT" sz="3200" dirty="0" smtClean="0"/>
              <a:t>Kreativität</a:t>
            </a:r>
            <a:endParaRPr lang="de-AT" sz="3200" dirty="0"/>
          </a:p>
          <a:p>
            <a:r>
              <a:rPr lang="de-AT" dirty="0"/>
              <a:t/>
            </a:r>
            <a:br>
              <a:rPr lang="de-AT" dirty="0"/>
            </a:br>
            <a:endParaRPr lang="de-AT" dirty="0"/>
          </a:p>
        </p:txBody>
      </p:sp>
    </p:spTree>
    <p:extLst>
      <p:ext uri="{BB962C8B-B14F-4D97-AF65-F5344CB8AC3E}">
        <p14:creationId xmlns:p14="http://schemas.microsoft.com/office/powerpoint/2010/main" val="2542117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1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1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1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1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1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manfred\Desktop\UNI\GA-Rahmen-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60648"/>
            <a:ext cx="5472608" cy="5472608"/>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endParaRPr lang="de-AT"/>
          </a:p>
        </p:txBody>
      </p:sp>
      <p:pic>
        <p:nvPicPr>
          <p:cNvPr id="11266" name="Picture 2" descr="C:\Users\manfred\Desktop\UNI\2_Lehrplan\Blind1-300x29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6840" y="1052736"/>
            <a:ext cx="3954336" cy="3888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5372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AT"/>
          </a:p>
        </p:txBody>
      </p:sp>
      <p:sp>
        <p:nvSpPr>
          <p:cNvPr id="3" name="Inhaltsplatzhalter 2"/>
          <p:cNvSpPr>
            <a:spLocks noGrp="1"/>
          </p:cNvSpPr>
          <p:nvPr>
            <p:ph idx="1"/>
          </p:nvPr>
        </p:nvSpPr>
        <p:spPr/>
        <p:txBody>
          <a:bodyPr/>
          <a:lstStyle/>
          <a:p>
            <a:endParaRPr lang="de-AT"/>
          </a:p>
        </p:txBody>
      </p:sp>
      <p:pic>
        <p:nvPicPr>
          <p:cNvPr id="5122" name="Picture 2" descr="C:\Users\manfred\Desktop\UNI\2_Lehrplan\bildschirmfoto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76619"/>
            <a:ext cx="5832649" cy="5446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30927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de-AT" dirty="0"/>
          </a:p>
        </p:txBody>
      </p:sp>
      <p:sp>
        <p:nvSpPr>
          <p:cNvPr id="3" name="Untertitel 2"/>
          <p:cNvSpPr>
            <a:spLocks noGrp="1"/>
          </p:cNvSpPr>
          <p:nvPr>
            <p:ph type="subTitle" idx="1"/>
          </p:nvPr>
        </p:nvSpPr>
        <p:spPr/>
        <p:txBody>
          <a:bodyPr/>
          <a:lstStyle/>
          <a:p>
            <a:endParaRPr lang="de-AT" dirty="0"/>
          </a:p>
        </p:txBody>
      </p:sp>
      <p:pic>
        <p:nvPicPr>
          <p:cNvPr id="2050" name="Picture 2" descr="C:\Users\manfred\Desktop\UNI\2_Lehrplan\steine1503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9832" y="1061940"/>
            <a:ext cx="6208512" cy="4000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703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836712"/>
            <a:ext cx="7772400" cy="1470025"/>
          </a:xfrm>
        </p:spPr>
        <p:txBody>
          <a:bodyPr>
            <a:normAutofit fontScale="90000"/>
          </a:bodyPr>
          <a:lstStyle/>
          <a:p>
            <a:r>
              <a:rPr lang="de-AT" dirty="0"/>
              <a:t>User: VAU5</a:t>
            </a:r>
            <a:br>
              <a:rPr lang="de-AT" dirty="0"/>
            </a:br>
            <a:r>
              <a:rPr lang="de-AT" dirty="0"/>
              <a:t>Pass: geo2012</a:t>
            </a:r>
            <a:br>
              <a:rPr lang="de-AT" dirty="0"/>
            </a:br>
            <a:endParaRPr lang="de-AT" dirty="0"/>
          </a:p>
        </p:txBody>
      </p:sp>
      <p:sp>
        <p:nvSpPr>
          <p:cNvPr id="3" name="Untertitel 2"/>
          <p:cNvSpPr>
            <a:spLocks noGrp="1"/>
          </p:cNvSpPr>
          <p:nvPr>
            <p:ph type="subTitle" idx="1"/>
          </p:nvPr>
        </p:nvSpPr>
        <p:spPr>
          <a:xfrm>
            <a:off x="251520" y="2996952"/>
            <a:ext cx="8784976" cy="1752600"/>
          </a:xfrm>
        </p:spPr>
        <p:txBody>
          <a:bodyPr/>
          <a:lstStyle/>
          <a:p>
            <a:r>
              <a:rPr lang="de-AT" dirty="0" err="1" smtClean="0">
                <a:solidFill>
                  <a:schemeClr val="tx1"/>
                </a:solidFill>
              </a:rPr>
              <a:t>GeoGebra</a:t>
            </a:r>
            <a:r>
              <a:rPr lang="de-AT" dirty="0" smtClean="0">
                <a:solidFill>
                  <a:schemeClr val="tx1"/>
                </a:solidFill>
              </a:rPr>
              <a:t> - </a:t>
            </a:r>
            <a:r>
              <a:rPr lang="de-AT" dirty="0" err="1" smtClean="0">
                <a:solidFill>
                  <a:schemeClr val="tx1"/>
                </a:solidFill>
              </a:rPr>
              <a:t>Webstart</a:t>
            </a:r>
            <a:endParaRPr lang="de-AT" dirty="0" smtClean="0">
              <a:solidFill>
                <a:schemeClr val="tx1"/>
              </a:solidFill>
            </a:endParaRPr>
          </a:p>
          <a:p>
            <a:r>
              <a:rPr lang="de-AT" dirty="0">
                <a:solidFill>
                  <a:schemeClr val="tx1"/>
                </a:solidFill>
              </a:rPr>
              <a:t>http://www.geogebra.org/webstart/geogebra.html</a:t>
            </a:r>
          </a:p>
        </p:txBody>
      </p:sp>
    </p:spTree>
    <p:extLst>
      <p:ext uri="{BB962C8B-B14F-4D97-AF65-F5344CB8AC3E}">
        <p14:creationId xmlns:p14="http://schemas.microsoft.com/office/powerpoint/2010/main" val="1386034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de-AT" dirty="0"/>
          </a:p>
        </p:txBody>
      </p:sp>
      <p:sp>
        <p:nvSpPr>
          <p:cNvPr id="3" name="Untertitel 2"/>
          <p:cNvSpPr>
            <a:spLocks noGrp="1"/>
          </p:cNvSpPr>
          <p:nvPr>
            <p:ph type="subTitle" idx="1"/>
          </p:nvPr>
        </p:nvSpPr>
        <p:spPr/>
        <p:txBody>
          <a:bodyPr/>
          <a:lstStyle/>
          <a:p>
            <a:endParaRPr lang="de-AT" dirty="0"/>
          </a:p>
        </p:txBody>
      </p:sp>
      <p:pic>
        <p:nvPicPr>
          <p:cNvPr id="3074" name="Picture 2" descr="C:\Geometrie\DG_Oberstufe_Bilder\Bilder _ Zusatz\Rasender Geome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666750"/>
            <a:ext cx="3256136" cy="4426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116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lvl="0" indent="0"/>
            <a:endParaRPr lang="de-AT" dirty="0"/>
          </a:p>
        </p:txBody>
      </p:sp>
      <p:sp>
        <p:nvSpPr>
          <p:cNvPr id="5" name="Inhaltsplatzhalter 4"/>
          <p:cNvSpPr>
            <a:spLocks noGrp="1"/>
          </p:cNvSpPr>
          <p:nvPr>
            <p:ph idx="1"/>
          </p:nvPr>
        </p:nvSpPr>
        <p:spPr/>
        <p:txBody>
          <a:bodyPr/>
          <a:lstStyle/>
          <a:p>
            <a:endParaRPr lang="de-AT" dirty="0"/>
          </a:p>
        </p:txBody>
      </p:sp>
      <p:pic>
        <p:nvPicPr>
          <p:cNvPr id="5122" name="Picture 2" descr="C:\Users\manfred\Desktop\UNI\2_Lehrplan\WLkle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515" y="836712"/>
            <a:ext cx="7748333" cy="49279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696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marL="0" lvl="0" indent="0"/>
            <a:r>
              <a:rPr lang="de-AT" sz="3200" dirty="0" smtClean="0"/>
              <a:t>Was ist den eigentlich Geometrie?</a:t>
            </a:r>
            <a:endParaRPr lang="de-AT" sz="3200" dirty="0"/>
          </a:p>
        </p:txBody>
      </p:sp>
      <p:sp>
        <p:nvSpPr>
          <p:cNvPr id="3" name="Inhaltsplatzhalter 2"/>
          <p:cNvSpPr>
            <a:spLocks noGrp="1"/>
          </p:cNvSpPr>
          <p:nvPr>
            <p:ph idx="1"/>
          </p:nvPr>
        </p:nvSpPr>
        <p:spPr/>
        <p:txBody>
          <a:bodyPr/>
          <a:lstStyle/>
          <a:p>
            <a:pPr lvl="0"/>
            <a:endParaRPr lang="de-AT" b="1" u="sng" dirty="0"/>
          </a:p>
        </p:txBody>
      </p:sp>
      <p:pic>
        <p:nvPicPr>
          <p:cNvPr id="4" name="Picture 2" descr="C:\Users\manfred\Desktop\UNI\2_Lehrplan\fussb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124744"/>
            <a:ext cx="6372707"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62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hidden"/>
                                      </p:to>
                                    </p:set>
                                  </p:childTnLst>
                                </p:cTn>
                              </p:par>
                            </p:childTnLst>
                          </p:cTn>
                        </p:par>
                        <p:par>
                          <p:cTn id="7" fill="hold">
                            <p:stCondLst>
                              <p:cond delay="0"/>
                            </p:stCondLst>
                            <p:childTnLst>
                              <p:par>
                                <p:cTn id="8" presetID="10" presetClass="entr" presetSubtype="0" fill="hold" nodeType="afterEffect">
                                  <p:stCondLst>
                                    <p:cond delay="15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lvl="0"/>
            <a:endParaRPr lang="de-AT" dirty="0"/>
          </a:p>
        </p:txBody>
      </p:sp>
      <p:sp>
        <p:nvSpPr>
          <p:cNvPr id="3" name="Inhaltsplatzhalter 2"/>
          <p:cNvSpPr>
            <a:spLocks noGrp="1"/>
          </p:cNvSpPr>
          <p:nvPr>
            <p:ph idx="1"/>
          </p:nvPr>
        </p:nvSpPr>
        <p:spPr/>
        <p:txBody>
          <a:bodyPr/>
          <a:lstStyle/>
          <a:p>
            <a:endParaRPr lang="de-AT" dirty="0"/>
          </a:p>
        </p:txBody>
      </p:sp>
      <p:pic>
        <p:nvPicPr>
          <p:cNvPr id="1026" name="Picture 2" descr="C:\Users\manfred\Desktop\UNI\3_was ist geometrie\malewitsc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543158"/>
            <a:ext cx="5170359" cy="5161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2490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lvl="0"/>
            <a:endParaRPr lang="de-AT" dirty="0"/>
          </a:p>
        </p:txBody>
      </p:sp>
      <p:sp>
        <p:nvSpPr>
          <p:cNvPr id="3" name="Inhaltsplatzhalter 2"/>
          <p:cNvSpPr>
            <a:spLocks noGrp="1"/>
          </p:cNvSpPr>
          <p:nvPr>
            <p:ph idx="1"/>
          </p:nvPr>
        </p:nvSpPr>
        <p:spPr/>
        <p:txBody>
          <a:bodyPr/>
          <a:lstStyle/>
          <a:p>
            <a:endParaRPr lang="de-AT" dirty="0"/>
          </a:p>
        </p:txBody>
      </p:sp>
      <p:pic>
        <p:nvPicPr>
          <p:cNvPr id="6146" name="Picture 2" descr="C:\Users\manfred\Desktop\UNI\neue_medien_dt3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68934"/>
            <a:ext cx="4464496" cy="5516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12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7544" y="430499"/>
            <a:ext cx="8229600" cy="4525963"/>
          </a:xfrm>
        </p:spPr>
        <p:txBody>
          <a:bodyPr>
            <a:normAutofit fontScale="77500" lnSpcReduction="20000"/>
          </a:bodyPr>
          <a:lstStyle/>
          <a:p>
            <a:pPr marL="0" indent="0" algn="just" hangingPunct="0">
              <a:buNone/>
            </a:pPr>
            <a:r>
              <a:rPr lang="de-DE" b="1" dirty="0" smtClean="0">
                <a:solidFill>
                  <a:srgbClr val="FF0000"/>
                </a:solidFill>
              </a:rPr>
              <a:t>Von </a:t>
            </a:r>
            <a:r>
              <a:rPr lang="de-DE" b="1" dirty="0">
                <a:solidFill>
                  <a:srgbClr val="FF0000"/>
                </a:solidFill>
              </a:rPr>
              <a:t>einer Dampfmaschine ist der Motorblock samt zylindrischen </a:t>
            </a:r>
            <a:r>
              <a:rPr lang="de-DE" b="1" dirty="0" smtClean="0">
                <a:solidFill>
                  <a:srgbClr val="FF0000"/>
                </a:solidFill>
              </a:rPr>
              <a:t>Aushöhlungen </a:t>
            </a:r>
            <a:r>
              <a:rPr lang="de-DE" b="1" dirty="0">
                <a:solidFill>
                  <a:srgbClr val="FF0000"/>
                </a:solidFill>
              </a:rPr>
              <a:t>gegeben. Im Inneren der zwei Dampfdruckzylinder befinden sich axial </a:t>
            </a:r>
            <a:r>
              <a:rPr lang="de-DE" b="1" dirty="0" smtClean="0">
                <a:solidFill>
                  <a:srgbClr val="FF0000"/>
                </a:solidFill>
              </a:rPr>
              <a:t>angeordnete </a:t>
            </a:r>
            <a:r>
              <a:rPr lang="de-DE" b="1" dirty="0">
                <a:solidFill>
                  <a:srgbClr val="FF0000"/>
                </a:solidFill>
              </a:rPr>
              <a:t>Kolben</a:t>
            </a:r>
            <a:r>
              <a:rPr lang="de-DE" b="1" dirty="0" smtClean="0">
                <a:solidFill>
                  <a:srgbClr val="FF0000"/>
                </a:solidFill>
              </a:rPr>
              <a:t>.</a:t>
            </a:r>
          </a:p>
          <a:p>
            <a:pPr marL="0" indent="0" hangingPunct="0">
              <a:buNone/>
            </a:pPr>
            <a:r>
              <a:rPr lang="de-DE" b="1" dirty="0" smtClean="0">
                <a:solidFill>
                  <a:srgbClr val="FF0000"/>
                </a:solidFill>
              </a:rPr>
              <a:t/>
            </a:r>
            <a:br>
              <a:rPr lang="de-DE" b="1" dirty="0" smtClean="0">
                <a:solidFill>
                  <a:srgbClr val="FF0000"/>
                </a:solidFill>
              </a:rPr>
            </a:br>
            <a:r>
              <a:rPr lang="de-DE" sz="2600" dirty="0"/>
              <a:t>a.)</a:t>
            </a:r>
            <a:r>
              <a:rPr lang="de-DE" dirty="0"/>
              <a:t>	</a:t>
            </a:r>
            <a:r>
              <a:rPr lang="de-DE" sz="2600" dirty="0"/>
              <a:t>Lege sämtliche Maße als </a:t>
            </a:r>
            <a:r>
              <a:rPr lang="de-DE" sz="2600" dirty="0" smtClean="0"/>
              <a:t>Variablen </a:t>
            </a:r>
            <a:r>
              <a:rPr lang="de-DE" sz="2600" dirty="0"/>
              <a:t>(Zylinderbreite, ..., </a:t>
            </a:r>
            <a:r>
              <a:rPr lang="de-DE" sz="2600" dirty="0" smtClean="0"/>
              <a:t>	Position</a:t>
            </a:r>
            <a:r>
              <a:rPr lang="de-DE" sz="2600" dirty="0"/>
              <a:t>, ..., </a:t>
            </a:r>
            <a:r>
              <a:rPr lang="de-DE" sz="2600" dirty="0" smtClean="0"/>
              <a:t>Gestalt </a:t>
            </a:r>
            <a:r>
              <a:rPr lang="de-DE" sz="2600" dirty="0"/>
              <a:t>der Kolben,...) fest.</a:t>
            </a:r>
            <a:endParaRPr lang="de-AT" sz="2600" dirty="0"/>
          </a:p>
          <a:p>
            <a:pPr marL="0" indent="0" hangingPunct="0">
              <a:buNone/>
            </a:pPr>
            <a:r>
              <a:rPr lang="de-DE" sz="2600" dirty="0" smtClean="0"/>
              <a:t>b</a:t>
            </a:r>
            <a:r>
              <a:rPr lang="de-DE" sz="2600" dirty="0"/>
              <a:t>.)	Konstruiere diese Objekte mittels GAM (variabel</a:t>
            </a:r>
            <a:r>
              <a:rPr lang="de-DE" sz="2600" dirty="0" smtClean="0"/>
              <a:t>!!)</a:t>
            </a:r>
          </a:p>
          <a:p>
            <a:pPr marL="0" indent="0" hangingPunct="0">
              <a:buNone/>
            </a:pPr>
            <a:r>
              <a:rPr lang="de-DE" sz="2600" dirty="0" smtClean="0"/>
              <a:t>c</a:t>
            </a:r>
            <a:r>
              <a:rPr lang="de-DE" sz="2600" dirty="0"/>
              <a:t>.)	Gestalte eine Animation, in der sich die Kolben mit </a:t>
            </a:r>
            <a:r>
              <a:rPr lang="de-DE" sz="2600" dirty="0" smtClean="0"/>
              <a:t>	unterschiedlichen  Geschwindigkeiten </a:t>
            </a:r>
            <a:r>
              <a:rPr lang="de-DE" sz="2600" dirty="0"/>
              <a:t>auf und ab </a:t>
            </a:r>
            <a:r>
              <a:rPr lang="de-DE" sz="2600" dirty="0" smtClean="0"/>
              <a:t/>
            </a:r>
            <a:br>
              <a:rPr lang="de-DE" sz="2600" dirty="0" smtClean="0"/>
            </a:br>
            <a:r>
              <a:rPr lang="de-DE" sz="2600" dirty="0" smtClean="0"/>
              <a:t>	bewegen</a:t>
            </a:r>
            <a:r>
              <a:rPr lang="de-DE" sz="2600" dirty="0"/>
              <a:t>. </a:t>
            </a:r>
            <a:endParaRPr lang="de-DE" sz="2600" dirty="0" smtClean="0"/>
          </a:p>
          <a:p>
            <a:pPr marL="0" indent="0" hangingPunct="0">
              <a:buNone/>
            </a:pPr>
            <a:r>
              <a:rPr lang="de-DE" sz="2600" dirty="0" smtClean="0"/>
              <a:t>d</a:t>
            </a:r>
            <a:r>
              <a:rPr lang="de-DE" sz="2600" dirty="0"/>
              <a:t>.)	Verfasse </a:t>
            </a:r>
            <a:r>
              <a:rPr lang="de-DE" sz="2600" dirty="0" smtClean="0"/>
              <a:t>ein Textdokument</a:t>
            </a:r>
            <a:r>
              <a:rPr lang="de-DE" sz="2600" dirty="0"/>
              <a:t>, in dem das </a:t>
            </a:r>
            <a:r>
              <a:rPr lang="de-DE" sz="2600" dirty="0" smtClean="0"/>
              <a:t>Objekt und die 	Animation </a:t>
            </a:r>
            <a:r>
              <a:rPr lang="de-DE" sz="2600" dirty="0"/>
              <a:t>genau beschrieben </a:t>
            </a:r>
            <a:r>
              <a:rPr lang="de-DE" sz="2600" dirty="0" smtClean="0"/>
              <a:t>werden</a:t>
            </a:r>
            <a:r>
              <a:rPr lang="de-DE" sz="2600" dirty="0"/>
              <a:t/>
            </a:r>
            <a:br>
              <a:rPr lang="de-DE" sz="2600" dirty="0"/>
            </a:br>
            <a:r>
              <a:rPr lang="de-DE" dirty="0"/>
              <a:t> </a:t>
            </a:r>
            <a:endParaRPr lang="de-AT" dirty="0"/>
          </a:p>
          <a:p>
            <a:pPr lvl="0"/>
            <a:endParaRPr lang="de-AT" dirty="0"/>
          </a:p>
        </p:txBody>
      </p:sp>
      <p:pic>
        <p:nvPicPr>
          <p:cNvPr id="1026" name="Picture 2" descr="filmstreif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4243855"/>
            <a:ext cx="6073775"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9670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182</Words>
  <Application>Microsoft Office PowerPoint</Application>
  <PresentationFormat>Bildschirmpräsentation (4:3)</PresentationFormat>
  <Paragraphs>77</Paragraphs>
  <Slides>24</Slides>
  <Notes>9</Notes>
  <HiddenSlides>0</HiddenSlides>
  <MMClips>0</MMClips>
  <ScaleCrop>false</ScaleCrop>
  <HeadingPairs>
    <vt:vector size="4" baseType="variant">
      <vt:variant>
        <vt:lpstr>Design</vt:lpstr>
      </vt:variant>
      <vt:variant>
        <vt:i4>1</vt:i4>
      </vt:variant>
      <vt:variant>
        <vt:lpstr>Folientitel</vt:lpstr>
      </vt:variant>
      <vt:variant>
        <vt:i4>24</vt:i4>
      </vt:variant>
    </vt:vector>
  </HeadingPairs>
  <TitlesOfParts>
    <vt:vector size="25" baseType="lpstr">
      <vt:lpstr>Larissa</vt:lpstr>
      <vt:lpstr>PowerPoint-Präsentation</vt:lpstr>
      <vt:lpstr>PowerPoint-Präsentation</vt:lpstr>
      <vt:lpstr>User: VAU5 Pass: geo2012 </vt:lpstr>
      <vt:lpstr>PowerPoint-Präsentation</vt:lpstr>
      <vt:lpstr>PowerPoint-Präsentation</vt:lpstr>
      <vt:lpstr>Was ist den eigentlich Geometrie?</vt:lpstr>
      <vt:lpstr>PowerPoint-Präsentation</vt:lpstr>
      <vt:lpstr>PowerPoint-Präsentation</vt:lpstr>
      <vt:lpstr>PowerPoint-Präsentation</vt:lpstr>
      <vt:lpstr>Welchen Sinn macht unser (DG)Geometrieunterricht?</vt:lpstr>
      <vt:lpstr>Einfach(e) Geometrie </vt:lpstr>
      <vt:lpstr>PowerPoint-Präsentation</vt:lpstr>
      <vt:lpstr>Einfach(e) Geometrie </vt:lpstr>
      <vt:lpstr>Einfach(e) Geometrie </vt:lpstr>
      <vt:lpstr>Einfach(e) Geometrie </vt:lpstr>
      <vt:lpstr>Einfach(e) Geometrie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manfred</dc:creator>
  <cp:lastModifiedBy>manfred</cp:lastModifiedBy>
  <cp:revision>63</cp:revision>
  <dcterms:created xsi:type="dcterms:W3CDTF">2012-02-20T08:00:21Z</dcterms:created>
  <dcterms:modified xsi:type="dcterms:W3CDTF">2012-04-17T13:49:12Z</dcterms:modified>
</cp:coreProperties>
</file>