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2" r:id="rId4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CC3399"/>
    <a:srgbClr val="0066FF"/>
    <a:srgbClr val="CC0000"/>
    <a:srgbClr val="FFCC99"/>
    <a:srgbClr val="FFFF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59" d="100"/>
          <a:sy n="59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ümel Manfred Mag.," userId="9773836f-1c7d-47f5-978a-c02812e5cc3b" providerId="ADAL" clId="{D79DB7C7-4AA8-468D-BCBA-E971A7B12789}"/>
    <pc:docChg chg="delSld">
      <pc:chgData name="Blümel Manfred Mag.," userId="9773836f-1c7d-47f5-978a-c02812e5cc3b" providerId="ADAL" clId="{D79DB7C7-4AA8-468D-BCBA-E971A7B12789}" dt="2023-04-05T19:45:59.635" v="6" actId="47"/>
      <pc:docMkLst>
        <pc:docMk/>
      </pc:docMkLst>
      <pc:sldChg chg="del">
        <pc:chgData name="Blümel Manfred Mag.," userId="9773836f-1c7d-47f5-978a-c02812e5cc3b" providerId="ADAL" clId="{D79DB7C7-4AA8-468D-BCBA-E971A7B12789}" dt="2023-04-05T19:45:40.867" v="0" actId="47"/>
        <pc:sldMkLst>
          <pc:docMk/>
          <pc:sldMk cId="0" sldId="256"/>
        </pc:sldMkLst>
      </pc:sldChg>
      <pc:sldChg chg="del">
        <pc:chgData name="Blümel Manfred Mag.," userId="9773836f-1c7d-47f5-978a-c02812e5cc3b" providerId="ADAL" clId="{D79DB7C7-4AA8-468D-BCBA-E971A7B12789}" dt="2023-04-05T19:45:42.369" v="1" actId="47"/>
        <pc:sldMkLst>
          <pc:docMk/>
          <pc:sldMk cId="0" sldId="260"/>
        </pc:sldMkLst>
      </pc:sldChg>
      <pc:sldChg chg="del">
        <pc:chgData name="Blümel Manfred Mag.," userId="9773836f-1c7d-47f5-978a-c02812e5cc3b" providerId="ADAL" clId="{D79DB7C7-4AA8-468D-BCBA-E971A7B12789}" dt="2023-04-05T19:45:43.628" v="2" actId="47"/>
        <pc:sldMkLst>
          <pc:docMk/>
          <pc:sldMk cId="0" sldId="261"/>
        </pc:sldMkLst>
      </pc:sldChg>
      <pc:sldChg chg="del">
        <pc:chgData name="Blümel Manfred Mag.," userId="9773836f-1c7d-47f5-978a-c02812e5cc3b" providerId="ADAL" clId="{D79DB7C7-4AA8-468D-BCBA-E971A7B12789}" dt="2023-04-05T19:45:55.134" v="3" actId="47"/>
        <pc:sldMkLst>
          <pc:docMk/>
          <pc:sldMk cId="0" sldId="263"/>
        </pc:sldMkLst>
      </pc:sldChg>
      <pc:sldChg chg="del">
        <pc:chgData name="Blümel Manfred Mag.," userId="9773836f-1c7d-47f5-978a-c02812e5cc3b" providerId="ADAL" clId="{D79DB7C7-4AA8-468D-BCBA-E971A7B12789}" dt="2023-04-05T19:45:56.572" v="4" actId="47"/>
        <pc:sldMkLst>
          <pc:docMk/>
          <pc:sldMk cId="0" sldId="264"/>
        </pc:sldMkLst>
      </pc:sldChg>
      <pc:sldChg chg="del">
        <pc:chgData name="Blümel Manfred Mag.," userId="9773836f-1c7d-47f5-978a-c02812e5cc3b" providerId="ADAL" clId="{D79DB7C7-4AA8-468D-BCBA-E971A7B12789}" dt="2023-04-05T19:45:58.359" v="5" actId="47"/>
        <pc:sldMkLst>
          <pc:docMk/>
          <pc:sldMk cId="0" sldId="265"/>
        </pc:sldMkLst>
      </pc:sldChg>
      <pc:sldChg chg="del">
        <pc:chgData name="Blümel Manfred Mag.," userId="9773836f-1c7d-47f5-978a-c02812e5cc3b" providerId="ADAL" clId="{D79DB7C7-4AA8-468D-BCBA-E971A7B12789}" dt="2023-04-05T19:45:59.635" v="6" actId="47"/>
        <pc:sldMkLst>
          <pc:docMk/>
          <pc:sldMk cId="0" sldId="26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9E3D772-4F83-4456-8605-CB8385C52D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2A8CCE-D016-4DF0-B305-97FEB58A4C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20E465F-C220-47F0-9C1E-A8E9DB230E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F220D-B332-4C63-B2D0-AC5341687088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67214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FA3288D-A0A3-487C-AA40-9C077C583D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2B8FCAD-144E-4792-967A-5806B1CA08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F774109-A40E-443B-8D67-3B2D9C2BA8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C5F45E-074B-424A-B20A-EF600BE02ED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68561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B92A3A1-F504-4EC8-926E-18D60AA649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2D268C0-D30E-4EA4-BAE8-011C8C4045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F9B5CB0-1D1A-4EE8-8A21-679BF503F1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ED5A8-FBB9-4A86-9CAB-C594B70EFF54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8370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5145CAB-FCAD-4FF1-BB43-4330968DF6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FF3B02D-FE0F-41AD-A245-9A9C035B39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8D71271-3AFA-4025-B26F-EB3430DC8F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67993-5D61-41A1-812D-28A33869078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4139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35DDFE0-04DC-4E0F-88F2-705E4E717B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F9AA32F-C3A4-43C2-B358-455FF34ACDD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3B26B16-AD24-4FF6-9B9E-AEC670954E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E31D3-694F-4DAD-891A-58D041EB415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97826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77B2AB7-FE38-402E-B82D-3254559E55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245108-DA17-4459-A8B2-CCA772D53F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40CEA3-96FC-40E7-875F-66F860DEB6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47617-5ECB-4D4F-AAEC-4F3360184A3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27446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9E220D3-97F1-4B07-9658-9F838C8ABC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EA96E08-9D8C-47BB-8BB0-A0C10E95CB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6F78984-AD3D-46B4-8E54-A09F4D299A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B6772-9635-40B1-9F81-BB6ED30D07CC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33943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9349E23-7558-4F3B-BBAE-978E208C0F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DADEF7E-BC42-4A13-B64D-6BFFE62E43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1E50309-0659-4528-8AE9-DD85A6F42C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AE002-76FA-4D8B-9545-0922BA9C8AF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82942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BB72EEB0-9081-496E-99BF-F0D6A3402C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CCA28E1-4B27-4185-8556-9B47BCA081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556C4FE-7E6A-46FC-9813-C69D8631A8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72EF9-7288-40E9-9398-E1E1DCB66963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40944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4DC4B4-4D4B-42AB-B282-D270CD2DA8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D955D0-A439-4410-BC23-05EF516756C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EC9C1A-A821-4345-9E2B-18DA529800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A7AB6-98AB-457D-AC3A-D788CBC00F3B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76222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AT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541B2E-3ADF-4A37-81E9-C3E7EBED1F7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18437B-40AE-42F2-BA7A-1772B3DA84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8314ED-A6AE-483D-953B-16FA805786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A380C-3F2E-4E2B-97C4-38F0C603088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5736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FFCC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044A4BB-0BD9-4C35-8CDF-39ECE11173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BCA78C4-FC9F-461E-9FE5-82A918515F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C4A2915-6D1F-45C6-BF35-9822A38AB2A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D63CE7B-F608-44FD-AC94-653FFCEFFFC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5F9E79B-19F5-4497-8126-24C1A257CB1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CD7E48D-4269-40B8-879C-FE9591A6624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B1BD8C0-4027-439C-9BBA-EDB00C3FA6D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51050" y="549275"/>
            <a:ext cx="5040313" cy="720725"/>
          </a:xfrm>
        </p:spPr>
        <p:txBody>
          <a:bodyPr anchor="ctr"/>
          <a:lstStyle/>
          <a:p>
            <a:pPr eaLnBrk="1" hangingPunct="1"/>
            <a:r>
              <a:rPr lang="de-DE" altLang="de-DE" sz="3200" b="1">
                <a:solidFill>
                  <a:srgbClr val="CC0000"/>
                </a:solidFill>
              </a:rPr>
              <a:t>Wichtige Dachteile</a:t>
            </a:r>
          </a:p>
        </p:txBody>
      </p:sp>
      <p:pic>
        <p:nvPicPr>
          <p:cNvPr id="5123" name="Picture 12" descr="Dachteile">
            <a:extLst>
              <a:ext uri="{FF2B5EF4-FFF2-40B4-BE49-F238E27FC236}">
                <a16:creationId xmlns:a16="http://schemas.microsoft.com/office/drawing/2014/main" id="{54759616-E587-4F68-98A5-2C8F8A8FE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349500"/>
            <a:ext cx="4953000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Text Box 13">
            <a:extLst>
              <a:ext uri="{FF2B5EF4-FFF2-40B4-BE49-F238E27FC236}">
                <a16:creationId xmlns:a16="http://schemas.microsoft.com/office/drawing/2014/main" id="{428476EE-4D7D-49ED-90F2-1510A79A2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7288" y="2214563"/>
            <a:ext cx="2603500" cy="939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600" b="1">
                <a:solidFill>
                  <a:srgbClr val="CC0000"/>
                </a:solidFill>
              </a:rPr>
              <a:t>First</a:t>
            </a:r>
            <a:r>
              <a:rPr lang="de-DE" altLang="de-DE" sz="1600">
                <a:solidFill>
                  <a:srgbClr val="CC0000"/>
                </a:solidFill>
              </a:rPr>
              <a:t>: obere, meist waagrechte Begrenzung einer Dachfläche</a:t>
            </a:r>
          </a:p>
        </p:txBody>
      </p:sp>
      <p:sp>
        <p:nvSpPr>
          <p:cNvPr id="4110" name="Line 14">
            <a:extLst>
              <a:ext uri="{FF2B5EF4-FFF2-40B4-BE49-F238E27FC236}">
                <a16:creationId xmlns:a16="http://schemas.microsoft.com/office/drawing/2014/main" id="{7F437B92-BAED-4BC0-A6DF-12B84C5FCE1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57575" y="2520950"/>
            <a:ext cx="1416050" cy="135890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111" name="Text Box 15">
            <a:extLst>
              <a:ext uri="{FF2B5EF4-FFF2-40B4-BE49-F238E27FC236}">
                <a16:creationId xmlns:a16="http://schemas.microsoft.com/office/drawing/2014/main" id="{43C77AD1-9A1C-4953-B9B6-B192F86A0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5888" y="4733925"/>
            <a:ext cx="2520950" cy="885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600" b="1">
                <a:solidFill>
                  <a:srgbClr val="0066FF"/>
                </a:solidFill>
              </a:rPr>
              <a:t>Traufe</a:t>
            </a:r>
            <a:r>
              <a:rPr lang="de-DE" altLang="de-DE" sz="1600">
                <a:solidFill>
                  <a:srgbClr val="0066FF"/>
                </a:solidFill>
              </a:rPr>
              <a:t>: untere, stets waagrechte Begrenzung einer Dachfläche</a:t>
            </a:r>
          </a:p>
        </p:txBody>
      </p:sp>
      <p:sp>
        <p:nvSpPr>
          <p:cNvPr id="4112" name="Line 16">
            <a:extLst>
              <a:ext uri="{FF2B5EF4-FFF2-40B4-BE49-F238E27FC236}">
                <a16:creationId xmlns:a16="http://schemas.microsoft.com/office/drawing/2014/main" id="{C912F60F-72C1-4EA5-9195-93771370DAF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69088" y="3633788"/>
            <a:ext cx="582612" cy="547687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113" name="Text Box 17">
            <a:extLst>
              <a:ext uri="{FF2B5EF4-FFF2-40B4-BE49-F238E27FC236}">
                <a16:creationId xmlns:a16="http://schemas.microsoft.com/office/drawing/2014/main" id="{C3FF985F-B977-4B67-893D-D54DCA4AA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9675" y="1471613"/>
            <a:ext cx="2881313" cy="11255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600" b="1">
                <a:solidFill>
                  <a:schemeClr val="hlink"/>
                </a:solidFill>
              </a:rPr>
              <a:t>Grat(kante)</a:t>
            </a:r>
            <a:r>
              <a:rPr lang="de-DE" altLang="de-DE" sz="1600">
                <a:solidFill>
                  <a:schemeClr val="hlink"/>
                </a:solidFill>
              </a:rPr>
              <a:t>: Schnittkante von zwei Dachflächen, deren Traufen eine </a:t>
            </a:r>
            <a:r>
              <a:rPr lang="de-DE" altLang="de-DE" sz="1600" b="1">
                <a:solidFill>
                  <a:schemeClr val="hlink"/>
                </a:solidFill>
              </a:rPr>
              <a:t>aus</a:t>
            </a:r>
            <a:r>
              <a:rPr lang="de-DE" altLang="de-DE" sz="1600">
                <a:solidFill>
                  <a:schemeClr val="hlink"/>
                </a:solidFill>
              </a:rPr>
              <a:t>springende Gebäudeecke bilden</a:t>
            </a:r>
          </a:p>
        </p:txBody>
      </p:sp>
      <p:sp>
        <p:nvSpPr>
          <p:cNvPr id="4114" name="Line 18">
            <a:extLst>
              <a:ext uri="{FF2B5EF4-FFF2-40B4-BE49-F238E27FC236}">
                <a16:creationId xmlns:a16="http://schemas.microsoft.com/office/drawing/2014/main" id="{4FF878C7-1B45-4D03-A605-77EE41BBF839}"/>
              </a:ext>
            </a:extLst>
          </p:cNvPr>
          <p:cNvSpPr>
            <a:spLocks noChangeShapeType="1"/>
          </p:cNvSpPr>
          <p:nvPr/>
        </p:nvSpPr>
        <p:spPr bwMode="auto">
          <a:xfrm>
            <a:off x="6367463" y="2854325"/>
            <a:ext cx="312737" cy="1271588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115" name="Text Box 19">
            <a:extLst>
              <a:ext uri="{FF2B5EF4-FFF2-40B4-BE49-F238E27FC236}">
                <a16:creationId xmlns:a16="http://schemas.microsoft.com/office/drawing/2014/main" id="{AA6D774D-C0C0-4E74-9C4E-0B48636FE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2563" y="5607050"/>
            <a:ext cx="2930525" cy="10604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600" b="1">
                <a:solidFill>
                  <a:srgbClr val="CC3399"/>
                </a:solidFill>
              </a:rPr>
              <a:t>Kehle (Ichse)</a:t>
            </a:r>
            <a:r>
              <a:rPr lang="de-DE" altLang="de-DE" sz="1600">
                <a:solidFill>
                  <a:srgbClr val="CC3399"/>
                </a:solidFill>
              </a:rPr>
              <a:t>: Schnittkante von zwei Dachflächen, deren Traufen eine </a:t>
            </a:r>
            <a:r>
              <a:rPr lang="de-DE" altLang="de-DE" sz="1600" b="1">
                <a:solidFill>
                  <a:srgbClr val="CC3399"/>
                </a:solidFill>
              </a:rPr>
              <a:t>ein</a:t>
            </a:r>
            <a:r>
              <a:rPr lang="de-DE" altLang="de-DE" sz="1600">
                <a:solidFill>
                  <a:srgbClr val="CC3399"/>
                </a:solidFill>
              </a:rPr>
              <a:t>springende Gebäudeecke bilden</a:t>
            </a:r>
          </a:p>
        </p:txBody>
      </p:sp>
      <p:sp>
        <p:nvSpPr>
          <p:cNvPr id="4116" name="Line 20">
            <a:extLst>
              <a:ext uri="{FF2B5EF4-FFF2-40B4-BE49-F238E27FC236}">
                <a16:creationId xmlns:a16="http://schemas.microsoft.com/office/drawing/2014/main" id="{57540EBF-FE69-498D-9D9D-FCE2E70968FD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2863" y="2689225"/>
            <a:ext cx="274637" cy="1325563"/>
          </a:xfrm>
          <a:prstGeom prst="line">
            <a:avLst/>
          </a:prstGeom>
          <a:noFill/>
          <a:ln w="38100">
            <a:solidFill>
              <a:srgbClr val="CC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117" name="Text Box 21">
            <a:extLst>
              <a:ext uri="{FF2B5EF4-FFF2-40B4-BE49-F238E27FC236}">
                <a16:creationId xmlns:a16="http://schemas.microsoft.com/office/drawing/2014/main" id="{586B6CB9-DE4F-473C-A774-925BB6DEE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4588" y="1500188"/>
            <a:ext cx="2262187" cy="9413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600" b="1">
                <a:solidFill>
                  <a:srgbClr val="FF9933"/>
                </a:solidFill>
              </a:rPr>
              <a:t>Verfallung</a:t>
            </a:r>
            <a:r>
              <a:rPr lang="de-DE" altLang="de-DE" sz="1600">
                <a:solidFill>
                  <a:srgbClr val="FF9933"/>
                </a:solidFill>
              </a:rPr>
              <a:t>: Gratkante, die zwei verschieden hohe Firste verbindet</a:t>
            </a:r>
          </a:p>
        </p:txBody>
      </p:sp>
      <p:sp>
        <p:nvSpPr>
          <p:cNvPr id="4118" name="Line 22">
            <a:extLst>
              <a:ext uri="{FF2B5EF4-FFF2-40B4-BE49-F238E27FC236}">
                <a16:creationId xmlns:a16="http://schemas.microsoft.com/office/drawing/2014/main" id="{8C430566-5A91-4FE3-B556-07D2ACE2602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4575" y="2493963"/>
            <a:ext cx="263525" cy="193675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AT"/>
          </a:p>
        </p:txBody>
      </p:sp>
      <p:pic>
        <p:nvPicPr>
          <p:cNvPr id="4119" name="Picture 23" descr="Dach-Hietzing1">
            <a:extLst>
              <a:ext uri="{FF2B5EF4-FFF2-40B4-BE49-F238E27FC236}">
                <a16:creationId xmlns:a16="http://schemas.microsoft.com/office/drawing/2014/main" id="{84AE8BBE-53FC-4621-BA9C-2522735AF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2350"/>
            <a:ext cx="3132138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9" grpId="0" animBg="1"/>
      <p:bldP spid="4111" grpId="0" animBg="1"/>
      <p:bldP spid="4113" grpId="0" animBg="1"/>
      <p:bldP spid="4115" grpId="0" animBg="1"/>
      <p:bldP spid="41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DFB77FF-C307-4968-9235-95C774B3874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51050" y="549275"/>
            <a:ext cx="5040313" cy="720725"/>
          </a:xfrm>
        </p:spPr>
        <p:txBody>
          <a:bodyPr anchor="ctr"/>
          <a:lstStyle/>
          <a:p>
            <a:pPr eaLnBrk="1" hangingPunct="1"/>
            <a:r>
              <a:rPr lang="de-DE" altLang="de-DE" sz="3200" b="1">
                <a:solidFill>
                  <a:srgbClr val="CC0000"/>
                </a:solidFill>
              </a:rPr>
              <a:t>Wichtige Dachteile</a:t>
            </a:r>
          </a:p>
        </p:txBody>
      </p:sp>
      <p:pic>
        <p:nvPicPr>
          <p:cNvPr id="6147" name="Picture 3" descr="Dachteile">
            <a:extLst>
              <a:ext uri="{FF2B5EF4-FFF2-40B4-BE49-F238E27FC236}">
                <a16:creationId xmlns:a16="http://schemas.microsoft.com/office/drawing/2014/main" id="{7D02BEEE-F3BD-4949-A2E1-628EF02A4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400" y="2227263"/>
            <a:ext cx="5038725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Text Box 14">
            <a:extLst>
              <a:ext uri="{FF2B5EF4-FFF2-40B4-BE49-F238E27FC236}">
                <a16:creationId xmlns:a16="http://schemas.microsoft.com/office/drawing/2014/main" id="{0B7EB3BD-ACAA-4CD6-BC6A-423860579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3738" y="1189038"/>
            <a:ext cx="3136900" cy="1092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600" b="1">
                <a:solidFill>
                  <a:srgbClr val="CC0000"/>
                </a:solidFill>
              </a:rPr>
              <a:t>Walm</a:t>
            </a:r>
            <a:r>
              <a:rPr lang="de-DE" altLang="de-DE" sz="1600">
                <a:solidFill>
                  <a:srgbClr val="CC0000"/>
                </a:solidFill>
              </a:rPr>
              <a:t>: eine geneigt liegende, von zwei Graten und einer Traufe begrenzte (dreieckige) Dachfläche</a:t>
            </a:r>
          </a:p>
        </p:txBody>
      </p:sp>
      <p:pic>
        <p:nvPicPr>
          <p:cNvPr id="5136" name="Picture 16" descr="Dachteile färbig 1">
            <a:extLst>
              <a:ext uri="{FF2B5EF4-FFF2-40B4-BE49-F238E27FC236}">
                <a16:creationId xmlns:a16="http://schemas.microsoft.com/office/drawing/2014/main" id="{78D3BE19-ECFA-456B-B297-CBFD24A64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288" y="2244725"/>
            <a:ext cx="5038725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7" descr="Dachteile färbig 2">
            <a:extLst>
              <a:ext uri="{FF2B5EF4-FFF2-40B4-BE49-F238E27FC236}">
                <a16:creationId xmlns:a16="http://schemas.microsoft.com/office/drawing/2014/main" id="{47B9441B-52E4-46A1-A1E3-BBA1D11DD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400" y="2232025"/>
            <a:ext cx="5038725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8" descr="Dachteile färbig 3">
            <a:extLst>
              <a:ext uri="{FF2B5EF4-FFF2-40B4-BE49-F238E27FC236}">
                <a16:creationId xmlns:a16="http://schemas.microsoft.com/office/drawing/2014/main" id="{F0EF8BD9-1CD0-4692-B4C5-20F6892C2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63" y="2235200"/>
            <a:ext cx="5038725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9" name="Text Box 19">
            <a:extLst>
              <a:ext uri="{FF2B5EF4-FFF2-40B4-BE49-F238E27FC236}">
                <a16:creationId xmlns:a16="http://schemas.microsoft.com/office/drawing/2014/main" id="{7A43ECB5-0A53-45B1-AABE-0FB5C12FE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3429000"/>
            <a:ext cx="2160587" cy="10795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de-DE" altLang="de-DE" sz="1600" b="1">
                <a:solidFill>
                  <a:srgbClr val="0066FF"/>
                </a:solidFill>
              </a:rPr>
              <a:t>Krüppelwalm</a:t>
            </a:r>
            <a:r>
              <a:rPr lang="de-DE" altLang="de-DE" sz="1600">
                <a:solidFill>
                  <a:srgbClr val="0066FF"/>
                </a:solidFill>
              </a:rPr>
              <a:t>: Walm, dessen Traufe höher liegt als die Haupttraufe</a:t>
            </a:r>
          </a:p>
        </p:txBody>
      </p:sp>
      <p:sp>
        <p:nvSpPr>
          <p:cNvPr id="5140" name="Text Box 20">
            <a:extLst>
              <a:ext uri="{FF2B5EF4-FFF2-40B4-BE49-F238E27FC236}">
                <a16:creationId xmlns:a16="http://schemas.microsoft.com/office/drawing/2014/main" id="{5DCF539F-FD45-4BDF-846D-2526A2D75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2350" y="5522913"/>
            <a:ext cx="1800225" cy="8048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600" b="1">
                <a:solidFill>
                  <a:srgbClr val="FF9933"/>
                </a:solidFill>
              </a:rPr>
              <a:t>Giebel</a:t>
            </a:r>
            <a:r>
              <a:rPr lang="de-DE" altLang="de-DE" sz="1600">
                <a:solidFill>
                  <a:srgbClr val="FF9933"/>
                </a:solidFill>
              </a:rPr>
              <a:t>: kein Dach-, sondern ein Gebäudeteil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5139" grpId="0" animBg="1"/>
      <p:bldP spid="51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Dach-Kremslehner1">
            <a:extLst>
              <a:ext uri="{FF2B5EF4-FFF2-40B4-BE49-F238E27FC236}">
                <a16:creationId xmlns:a16="http://schemas.microsoft.com/office/drawing/2014/main" id="{E4FC41CE-7635-4D14-8699-84701E1D5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0" y="3700463"/>
            <a:ext cx="384016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Dach-Kremslehner4">
            <a:extLst>
              <a:ext uri="{FF2B5EF4-FFF2-40B4-BE49-F238E27FC236}">
                <a16:creationId xmlns:a16="http://schemas.microsoft.com/office/drawing/2014/main" id="{E069D53B-EB20-463A-AF2D-88269635D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850" y="360363"/>
            <a:ext cx="384016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Dach-Kremslehner8">
            <a:extLst>
              <a:ext uri="{FF2B5EF4-FFF2-40B4-BE49-F238E27FC236}">
                <a16:creationId xmlns:a16="http://schemas.microsoft.com/office/drawing/2014/main" id="{BC751903-5B0D-4C42-AE9F-3AB871BA7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373063"/>
            <a:ext cx="384016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Text Box 9">
            <a:extLst>
              <a:ext uri="{FF2B5EF4-FFF2-40B4-BE49-F238E27FC236}">
                <a16:creationId xmlns:a16="http://schemas.microsoft.com/office/drawing/2014/main" id="{608C5BAA-D827-40B1-BA58-1FD442A6E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8" y="3767138"/>
            <a:ext cx="3240087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de-DE" altLang="de-DE" sz="1800">
                <a:solidFill>
                  <a:srgbClr val="CC0000"/>
                </a:solidFill>
              </a:rPr>
              <a:t>Villa aus der Jahrhundertwende,</a:t>
            </a:r>
          </a:p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de-DE" altLang="de-DE" sz="1800">
                <a:solidFill>
                  <a:srgbClr val="CC0000"/>
                </a:solidFill>
              </a:rPr>
              <a:t>Pressbaum, Kremslehnergasse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Office PowerPoint</Application>
  <PresentationFormat>Bildschirmpräsentation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5" baseType="lpstr">
      <vt:lpstr>Arial</vt:lpstr>
      <vt:lpstr>Standarddesign</vt:lpstr>
      <vt:lpstr>Wichtige Dachteile</vt:lpstr>
      <vt:lpstr>Wichtige Dachteile</vt:lpstr>
      <vt:lpstr>PowerPoint-Präsentation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Einfache Dachformen</dc:title>
  <dc:creator>Manfred Blümel</dc:creator>
  <cp:lastModifiedBy>Blümel Manfred Mag.,</cp:lastModifiedBy>
  <cp:revision>8</cp:revision>
  <dcterms:created xsi:type="dcterms:W3CDTF">2010-01-07T09:12:21Z</dcterms:created>
  <dcterms:modified xsi:type="dcterms:W3CDTF">2023-04-05T19:46:07Z</dcterms:modified>
</cp:coreProperties>
</file>