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4" r:id="rId3"/>
    <p:sldId id="281" r:id="rId4"/>
    <p:sldId id="282" r:id="rId5"/>
    <p:sldId id="283" r:id="rId6"/>
    <p:sldId id="284" r:id="rId7"/>
    <p:sldId id="287" r:id="rId8"/>
    <p:sldId id="288" r:id="rId9"/>
    <p:sldId id="285" r:id="rId10"/>
    <p:sldId id="286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0EDE90-9CA4-4EE3-B96E-EA3FAECF0BB7}" v="6" dt="2023-03-29T06:42:41.5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30" y="3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ümel Manfred Mag.," userId="9773836f-1c7d-47f5-978a-c02812e5cc3b" providerId="ADAL" clId="{870EDE90-9CA4-4EE3-B96E-EA3FAECF0BB7}"/>
    <pc:docChg chg="modSld">
      <pc:chgData name="Blümel Manfred Mag.," userId="9773836f-1c7d-47f5-978a-c02812e5cc3b" providerId="ADAL" clId="{870EDE90-9CA4-4EE3-B96E-EA3FAECF0BB7}" dt="2023-03-29T06:42:41.505" v="5" actId="20577"/>
      <pc:docMkLst>
        <pc:docMk/>
      </pc:docMkLst>
      <pc:sldChg chg="modSp">
        <pc:chgData name="Blümel Manfred Mag.," userId="9773836f-1c7d-47f5-978a-c02812e5cc3b" providerId="ADAL" clId="{870EDE90-9CA4-4EE3-B96E-EA3FAECF0BB7}" dt="2023-03-29T06:42:41.505" v="5" actId="20577"/>
        <pc:sldMkLst>
          <pc:docMk/>
          <pc:sldMk cId="3592680403" sldId="264"/>
        </pc:sldMkLst>
        <pc:spChg chg="mod">
          <ac:chgData name="Blümel Manfred Mag.," userId="9773836f-1c7d-47f5-978a-c02812e5cc3b" providerId="ADAL" clId="{870EDE90-9CA4-4EE3-B96E-EA3FAECF0BB7}" dt="2023-03-29T06:42:41.505" v="5" actId="20577"/>
          <ac:spMkLst>
            <pc:docMk/>
            <pc:sldMk cId="3592680403" sldId="264"/>
            <ac:spMk id="16" creationId="{5A5A437C-D91F-466E-A389-2C0B9D0F6DD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7EEE44-6230-4BE3-8288-EDBEDE7FB8F4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9A269-FD8F-40E8-B7A9-6711CB56C91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66899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>
            <a:extLst>
              <a:ext uri="{FF2B5EF4-FFF2-40B4-BE49-F238E27FC236}">
                <a16:creationId xmlns:a16="http://schemas.microsoft.com/office/drawing/2014/main" id="{1F00513F-4B5C-4D61-80C5-F71A2FC14D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>
            <a:extLst>
              <a:ext uri="{FF2B5EF4-FFF2-40B4-BE49-F238E27FC236}">
                <a16:creationId xmlns:a16="http://schemas.microsoft.com/office/drawing/2014/main" id="{85747F02-9D75-45ED-93BC-0E024A75F2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5364" name="Foliennummernplatzhalter 3">
            <a:extLst>
              <a:ext uri="{FF2B5EF4-FFF2-40B4-BE49-F238E27FC236}">
                <a16:creationId xmlns:a16="http://schemas.microsoft.com/office/drawing/2014/main" id="{CDEA128C-AD54-401A-B7C8-92289F71DE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36C6A6-8AEB-4050-A437-2AE6CAE9329D}" type="slidenum">
              <a:rPr lang="de-DE" altLang="de-DE"/>
              <a:pPr>
                <a:spcBef>
                  <a:spcPct val="0"/>
                </a:spcBef>
              </a:pPr>
              <a:t>1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>
            <a:extLst>
              <a:ext uri="{FF2B5EF4-FFF2-40B4-BE49-F238E27FC236}">
                <a16:creationId xmlns:a16="http://schemas.microsoft.com/office/drawing/2014/main" id="{1F00513F-4B5C-4D61-80C5-F71A2FC14D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>
            <a:extLst>
              <a:ext uri="{FF2B5EF4-FFF2-40B4-BE49-F238E27FC236}">
                <a16:creationId xmlns:a16="http://schemas.microsoft.com/office/drawing/2014/main" id="{85747F02-9D75-45ED-93BC-0E024A75F2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5364" name="Foliennummernplatzhalter 3">
            <a:extLst>
              <a:ext uri="{FF2B5EF4-FFF2-40B4-BE49-F238E27FC236}">
                <a16:creationId xmlns:a16="http://schemas.microsoft.com/office/drawing/2014/main" id="{CDEA128C-AD54-401A-B7C8-92289F71DE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36C6A6-8AEB-4050-A437-2AE6CAE9329D}" type="slidenum">
              <a:rPr lang="de-DE" altLang="de-DE"/>
              <a:pPr>
                <a:spcBef>
                  <a:spcPct val="0"/>
                </a:spcBef>
              </a:pPr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13480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>
            <a:extLst>
              <a:ext uri="{FF2B5EF4-FFF2-40B4-BE49-F238E27FC236}">
                <a16:creationId xmlns:a16="http://schemas.microsoft.com/office/drawing/2014/main" id="{1F00513F-4B5C-4D61-80C5-F71A2FC14D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>
            <a:extLst>
              <a:ext uri="{FF2B5EF4-FFF2-40B4-BE49-F238E27FC236}">
                <a16:creationId xmlns:a16="http://schemas.microsoft.com/office/drawing/2014/main" id="{85747F02-9D75-45ED-93BC-0E024A75F2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5364" name="Foliennummernplatzhalter 3">
            <a:extLst>
              <a:ext uri="{FF2B5EF4-FFF2-40B4-BE49-F238E27FC236}">
                <a16:creationId xmlns:a16="http://schemas.microsoft.com/office/drawing/2014/main" id="{CDEA128C-AD54-401A-B7C8-92289F71DE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36C6A6-8AEB-4050-A437-2AE6CAE9329D}" type="slidenum">
              <a:rPr lang="de-DE" altLang="de-DE"/>
              <a:pPr>
                <a:spcBef>
                  <a:spcPct val="0"/>
                </a:spcBef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33221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>
            <a:extLst>
              <a:ext uri="{FF2B5EF4-FFF2-40B4-BE49-F238E27FC236}">
                <a16:creationId xmlns:a16="http://schemas.microsoft.com/office/drawing/2014/main" id="{1F00513F-4B5C-4D61-80C5-F71A2FC14D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>
            <a:extLst>
              <a:ext uri="{FF2B5EF4-FFF2-40B4-BE49-F238E27FC236}">
                <a16:creationId xmlns:a16="http://schemas.microsoft.com/office/drawing/2014/main" id="{85747F02-9D75-45ED-93BC-0E024A75F2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5364" name="Foliennummernplatzhalter 3">
            <a:extLst>
              <a:ext uri="{FF2B5EF4-FFF2-40B4-BE49-F238E27FC236}">
                <a16:creationId xmlns:a16="http://schemas.microsoft.com/office/drawing/2014/main" id="{CDEA128C-AD54-401A-B7C8-92289F71DE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36C6A6-8AEB-4050-A437-2AE6CAE9329D}" type="slidenum">
              <a:rPr lang="de-DE" altLang="de-DE"/>
              <a:pPr>
                <a:spcBef>
                  <a:spcPct val="0"/>
                </a:spcBef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6104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>
            <a:extLst>
              <a:ext uri="{FF2B5EF4-FFF2-40B4-BE49-F238E27FC236}">
                <a16:creationId xmlns:a16="http://schemas.microsoft.com/office/drawing/2014/main" id="{1F00513F-4B5C-4D61-80C5-F71A2FC14D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>
            <a:extLst>
              <a:ext uri="{FF2B5EF4-FFF2-40B4-BE49-F238E27FC236}">
                <a16:creationId xmlns:a16="http://schemas.microsoft.com/office/drawing/2014/main" id="{85747F02-9D75-45ED-93BC-0E024A75F2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5364" name="Foliennummernplatzhalter 3">
            <a:extLst>
              <a:ext uri="{FF2B5EF4-FFF2-40B4-BE49-F238E27FC236}">
                <a16:creationId xmlns:a16="http://schemas.microsoft.com/office/drawing/2014/main" id="{CDEA128C-AD54-401A-B7C8-92289F71DE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36C6A6-8AEB-4050-A437-2AE6CAE9329D}" type="slidenum">
              <a:rPr lang="de-DE" altLang="de-DE"/>
              <a:pPr>
                <a:spcBef>
                  <a:spcPct val="0"/>
                </a:spcBef>
              </a:pPr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51740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>
            <a:extLst>
              <a:ext uri="{FF2B5EF4-FFF2-40B4-BE49-F238E27FC236}">
                <a16:creationId xmlns:a16="http://schemas.microsoft.com/office/drawing/2014/main" id="{1F00513F-4B5C-4D61-80C5-F71A2FC14D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>
            <a:extLst>
              <a:ext uri="{FF2B5EF4-FFF2-40B4-BE49-F238E27FC236}">
                <a16:creationId xmlns:a16="http://schemas.microsoft.com/office/drawing/2014/main" id="{85747F02-9D75-45ED-93BC-0E024A75F2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5364" name="Foliennummernplatzhalter 3">
            <a:extLst>
              <a:ext uri="{FF2B5EF4-FFF2-40B4-BE49-F238E27FC236}">
                <a16:creationId xmlns:a16="http://schemas.microsoft.com/office/drawing/2014/main" id="{CDEA128C-AD54-401A-B7C8-92289F71DE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36C6A6-8AEB-4050-A437-2AE6CAE9329D}" type="slidenum">
              <a:rPr lang="de-DE" altLang="de-DE"/>
              <a:pPr>
                <a:spcBef>
                  <a:spcPct val="0"/>
                </a:spcBef>
              </a:pPr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33500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>
            <a:extLst>
              <a:ext uri="{FF2B5EF4-FFF2-40B4-BE49-F238E27FC236}">
                <a16:creationId xmlns:a16="http://schemas.microsoft.com/office/drawing/2014/main" id="{1F00513F-4B5C-4D61-80C5-F71A2FC14D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>
            <a:extLst>
              <a:ext uri="{FF2B5EF4-FFF2-40B4-BE49-F238E27FC236}">
                <a16:creationId xmlns:a16="http://schemas.microsoft.com/office/drawing/2014/main" id="{85747F02-9D75-45ED-93BC-0E024A75F2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5364" name="Foliennummernplatzhalter 3">
            <a:extLst>
              <a:ext uri="{FF2B5EF4-FFF2-40B4-BE49-F238E27FC236}">
                <a16:creationId xmlns:a16="http://schemas.microsoft.com/office/drawing/2014/main" id="{CDEA128C-AD54-401A-B7C8-92289F71DE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36C6A6-8AEB-4050-A437-2AE6CAE9329D}" type="slidenum">
              <a:rPr lang="de-DE" altLang="de-DE"/>
              <a:pPr>
                <a:spcBef>
                  <a:spcPct val="0"/>
                </a:spcBef>
              </a:pPr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033915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>
            <a:extLst>
              <a:ext uri="{FF2B5EF4-FFF2-40B4-BE49-F238E27FC236}">
                <a16:creationId xmlns:a16="http://schemas.microsoft.com/office/drawing/2014/main" id="{1F00513F-4B5C-4D61-80C5-F71A2FC14D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>
            <a:extLst>
              <a:ext uri="{FF2B5EF4-FFF2-40B4-BE49-F238E27FC236}">
                <a16:creationId xmlns:a16="http://schemas.microsoft.com/office/drawing/2014/main" id="{85747F02-9D75-45ED-93BC-0E024A75F2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5364" name="Foliennummernplatzhalter 3">
            <a:extLst>
              <a:ext uri="{FF2B5EF4-FFF2-40B4-BE49-F238E27FC236}">
                <a16:creationId xmlns:a16="http://schemas.microsoft.com/office/drawing/2014/main" id="{CDEA128C-AD54-401A-B7C8-92289F71DE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36C6A6-8AEB-4050-A437-2AE6CAE9329D}" type="slidenum">
              <a:rPr lang="de-DE" altLang="de-DE"/>
              <a:pPr>
                <a:spcBef>
                  <a:spcPct val="0"/>
                </a:spcBef>
              </a:pPr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17781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>
            <a:extLst>
              <a:ext uri="{FF2B5EF4-FFF2-40B4-BE49-F238E27FC236}">
                <a16:creationId xmlns:a16="http://schemas.microsoft.com/office/drawing/2014/main" id="{1F00513F-4B5C-4D61-80C5-F71A2FC14D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>
            <a:extLst>
              <a:ext uri="{FF2B5EF4-FFF2-40B4-BE49-F238E27FC236}">
                <a16:creationId xmlns:a16="http://schemas.microsoft.com/office/drawing/2014/main" id="{85747F02-9D75-45ED-93BC-0E024A75F2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5364" name="Foliennummernplatzhalter 3">
            <a:extLst>
              <a:ext uri="{FF2B5EF4-FFF2-40B4-BE49-F238E27FC236}">
                <a16:creationId xmlns:a16="http://schemas.microsoft.com/office/drawing/2014/main" id="{CDEA128C-AD54-401A-B7C8-92289F71DE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36C6A6-8AEB-4050-A437-2AE6CAE9329D}" type="slidenum">
              <a:rPr lang="de-DE" altLang="de-DE"/>
              <a:pPr>
                <a:spcBef>
                  <a:spcPct val="0"/>
                </a:spcBef>
              </a:pPr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871101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>
            <a:extLst>
              <a:ext uri="{FF2B5EF4-FFF2-40B4-BE49-F238E27FC236}">
                <a16:creationId xmlns:a16="http://schemas.microsoft.com/office/drawing/2014/main" id="{1F00513F-4B5C-4D61-80C5-F71A2FC14D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izenplatzhalter 2">
            <a:extLst>
              <a:ext uri="{FF2B5EF4-FFF2-40B4-BE49-F238E27FC236}">
                <a16:creationId xmlns:a16="http://schemas.microsoft.com/office/drawing/2014/main" id="{85747F02-9D75-45ED-93BC-0E024A75F27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altLang="de-DE"/>
          </a:p>
        </p:txBody>
      </p:sp>
      <p:sp>
        <p:nvSpPr>
          <p:cNvPr id="15364" name="Foliennummernplatzhalter 3">
            <a:extLst>
              <a:ext uri="{FF2B5EF4-FFF2-40B4-BE49-F238E27FC236}">
                <a16:creationId xmlns:a16="http://schemas.microsoft.com/office/drawing/2014/main" id="{CDEA128C-AD54-401A-B7C8-92289F71DE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F36C6A6-8AEB-4050-A437-2AE6CAE9329D}" type="slidenum">
              <a:rPr lang="de-DE" altLang="de-DE"/>
              <a:pPr>
                <a:spcBef>
                  <a:spcPct val="0"/>
                </a:spcBef>
              </a:pPr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1014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C04BB5-AE96-4401-8194-3C1E362A75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2FF243D3-330F-448C-9DF0-9208BF34D0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2F11513-CBF4-446D-B088-930932E8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B765A79-820C-4C8D-BAB7-02DFB9D07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A3AE582-C77D-4A2A-AF0D-B4CA8C3EB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96111430"/>
      </p:ext>
    </p:extLst>
  </p:cSld>
  <p:clrMapOvr>
    <a:masterClrMapping/>
  </p:clrMapOvr>
  <p:transition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930809-1837-4C1E-83D9-159C9061A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B77843E-B3E6-451A-A0C2-BBF38C9B52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109B8D7-5CFF-4D87-966D-34D347668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D20686-7CBA-4B7D-9979-A9CE5FE38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894E125-6C1E-4218-AD19-10243F028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61440304"/>
      </p:ext>
    </p:extLst>
  </p:cSld>
  <p:clrMapOvr>
    <a:masterClrMapping/>
  </p:clrMapOvr>
  <p:transition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1FBA8FC2-288C-439E-BB8B-F736C028A0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032218F-FAB7-440F-8AC8-C9C82FC1CA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53CBB36-B3D1-49E9-8F02-AAFD550DC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60A787F-3F9E-4147-B28D-098CBF35B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1956EB-139A-4509-AA93-D36A73903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7544561"/>
      </p:ext>
    </p:extLst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D06D4E-408B-438E-96B0-6C449E814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CD663B-0BB5-4336-9D3F-85A876B9C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F627B85-0723-4586-840A-617D50446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1511B9D-C75C-4EB0-82D1-9E94FF04C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12972B5-74AC-4993-893E-9D5EAAED1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78139962"/>
      </p:ext>
    </p:extLst>
  </p:cSld>
  <p:clrMapOvr>
    <a:masterClrMapping/>
  </p:clrMapOvr>
  <p:transition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745571-B1FE-4204-9C64-020C55330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374A6C5-DD1E-4133-BEF1-5F24345299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449CA70-9D3F-43B3-A9EF-6E14AA11A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15BD4B-DD15-46D2-8D10-D4901796C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B2AEAA2-D19B-484B-98B5-E33B56294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20421499"/>
      </p:ext>
    </p:extLst>
  </p:cSld>
  <p:clrMapOvr>
    <a:masterClrMapping/>
  </p:clrMapOvr>
  <p:transition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B72CDB-F0C1-4F2A-9BF9-83874FC34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C82F03-D286-46EA-A8D0-6A3EA1E8F8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3A32F54-0DA6-4067-B519-3296DD246D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315A857-9473-4305-A202-E9AE827FC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55763D7-5187-4816-AB02-C9E83D59C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9DEC428-9399-4AA3-8F7D-8D3DC1D9D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95482023"/>
      </p:ext>
    </p:extLst>
  </p:cSld>
  <p:clrMapOvr>
    <a:masterClrMapping/>
  </p:clrMapOvr>
  <p:transition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AD4801-9758-497D-AE82-2F9FBA3F8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85BDBAF-A6A2-4E52-A9F9-0891A8CC0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E64E50D-2529-437E-99F2-81AB8B3B2F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475593B-0353-40BE-8E12-7248D63D29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00F80D5-2727-4845-8382-53AC782D02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3283C2D-9612-4B11-9B6B-8FBA17182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D8D6064-B214-4428-90CC-DA9C7C8D3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EA256A3-6BDA-4308-B995-B272FA386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33120028"/>
      </p:ext>
    </p:extLst>
  </p:cSld>
  <p:clrMapOvr>
    <a:masterClrMapping/>
  </p:clrMapOvr>
  <p:transition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B69FA8-AE77-4BA4-8040-51A3FFEE8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BBD3633-14CF-4336-A690-2B08C785F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D35F6C7-261B-465E-BA36-55AFF5C94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3B4AB1B-F11E-456B-A29F-9A46D04E6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15703624"/>
      </p:ext>
    </p:extLst>
  </p:cSld>
  <p:clrMapOvr>
    <a:masterClrMapping/>
  </p:clrMapOvr>
  <p:transition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54EA5CE-1A32-40A1-88D7-97C3AACB1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106D343-C83C-464F-8759-FCC780060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9AD562F-CDED-4BAD-9B0E-23E441327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21059031"/>
      </p:ext>
    </p:extLst>
  </p:cSld>
  <p:clrMapOvr>
    <a:masterClrMapping/>
  </p:clrMapOvr>
  <p:transition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A6BC41-449E-4687-A7F2-AE5FE9B11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EBB7D10-409C-449E-9F26-F47C6F85E8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785340A-F645-45FB-BD2F-2C28FF9B36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FFF218F-0087-4A1F-860F-D1ABA5DF8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474BF61-5E3D-47C1-87C3-4DF75869B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AD896A6-7F6C-498A-8984-0051A7358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29246394"/>
      </p:ext>
    </p:extLst>
  </p:cSld>
  <p:clrMapOvr>
    <a:masterClrMapping/>
  </p:clrMapOvr>
  <p:transition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C1756F-163D-4B84-B242-CCF6C7A6D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82BC12E-0C95-44C2-A2AC-C62B70A1D3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4AC6DE5-580A-437A-B21D-F93A38885E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FEF00E7-A51C-492A-A609-A5023B146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C63EF2-150D-4EB2-9494-70DFE3E38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02175E6-3745-4BF9-A870-44D4C3D9E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49543280"/>
      </p:ext>
    </p:extLst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493251B6-2139-4DD8-971C-A939FB161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5781B8-A4A8-464A-8111-53DC3FBD29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32FF02C-C614-41BD-8373-7197C0566C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7269A-D921-492A-87FB-BE39BD00AAE7}" type="datetimeFigureOut">
              <a:rPr lang="de-AT" smtClean="0"/>
              <a:t>29.03.2023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5B93D93-8BCE-4478-8F55-3554E33F51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961B894-D3BE-4B2A-BE9E-F48AB95804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4A97B-2C78-4C97-89CC-4C99F3DE220F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72812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4038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923311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594508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1411824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9" name="Text Box 6">
            <a:extLst>
              <a:ext uri="{FF2B5EF4-FFF2-40B4-BE49-F238E27FC236}">
                <a16:creationId xmlns:a16="http://schemas.microsoft.com/office/drawing/2014/main" id="{DEC11E91-3AA7-42AC-8CCB-677892EEBF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278" y="1716210"/>
            <a:ext cx="9910296" cy="259002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de-DE" sz="3600" b="1" kern="1200" dirty="0" err="1">
                <a:solidFill>
                  <a:srgbClr val="FF0000"/>
                </a:solidFill>
                <a:latin typeface="+mn-lt"/>
                <a:ea typeface="+mj-ea"/>
                <a:cs typeface="+mj-cs"/>
              </a:rPr>
              <a:t>Geometrisches</a:t>
            </a:r>
            <a:r>
              <a:rPr lang="en-US" altLang="de-DE" sz="3600" b="1" kern="120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altLang="de-DE" sz="3600" b="1" kern="1200" dirty="0" err="1">
                <a:solidFill>
                  <a:srgbClr val="FF0000"/>
                </a:solidFill>
                <a:latin typeface="+mn-lt"/>
                <a:ea typeface="+mj-ea"/>
                <a:cs typeface="+mj-cs"/>
              </a:rPr>
              <a:t>Zeichnen</a:t>
            </a:r>
            <a:r>
              <a:rPr lang="en-US" altLang="de-DE" sz="3600" b="1" kern="120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 -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de-DE" sz="3600" b="1" kern="1200" dirty="0" err="1">
                <a:solidFill>
                  <a:srgbClr val="FF0000"/>
                </a:solidFill>
                <a:latin typeface="+mn-lt"/>
                <a:ea typeface="+mj-ea"/>
                <a:cs typeface="+mj-cs"/>
              </a:rPr>
              <a:t>aus</a:t>
            </a:r>
            <a:r>
              <a:rPr lang="en-US" altLang="de-DE" sz="3600" b="1" kern="120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 der Praxis </a:t>
            </a:r>
            <a:r>
              <a:rPr lang="en-US" altLang="de-DE" sz="3600" b="1" kern="1200" dirty="0" err="1">
                <a:solidFill>
                  <a:srgbClr val="FF0000"/>
                </a:solidFill>
                <a:latin typeface="+mn-lt"/>
                <a:ea typeface="+mj-ea"/>
                <a:cs typeface="+mj-cs"/>
              </a:rPr>
              <a:t>für</a:t>
            </a:r>
            <a:r>
              <a:rPr lang="en-US" altLang="de-DE" sz="3600" b="1" kern="120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 die Praxis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endParaRPr lang="en-US" altLang="de-DE" sz="38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de-DE" sz="4400" b="1" kern="1200" dirty="0" err="1">
                <a:solidFill>
                  <a:srgbClr val="FF0000"/>
                </a:solidFill>
                <a:latin typeface="+mn-lt"/>
                <a:ea typeface="+mj-ea"/>
                <a:cs typeface="+mj-cs"/>
              </a:rPr>
              <a:t>Modellbau</a:t>
            </a:r>
            <a:endParaRPr lang="en-US" altLang="de-DE" sz="4400" b="1" kern="1200" dirty="0">
              <a:solidFill>
                <a:srgbClr val="FF0000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92016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Grafik 2">
            <a:extLst>
              <a:ext uri="{FF2B5EF4-FFF2-40B4-BE49-F238E27FC236}">
                <a16:creationId xmlns:a16="http://schemas.microsoft.com/office/drawing/2014/main" id="{F81B99C9-670D-4A91-8771-3EAB713BF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4038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923311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594508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1411824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92016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Grafik 2">
            <a:extLst>
              <a:ext uri="{FF2B5EF4-FFF2-40B4-BE49-F238E27FC236}">
                <a16:creationId xmlns:a16="http://schemas.microsoft.com/office/drawing/2014/main" id="{F81B99C9-670D-4A91-8771-3EAB713BF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E39071-4BBE-4085-B0AB-66150FBD34A2}"/>
              </a:ext>
            </a:extLst>
          </p:cNvPr>
          <p:cNvSpPr txBox="1"/>
          <p:nvPr/>
        </p:nvSpPr>
        <p:spPr>
          <a:xfrm>
            <a:off x="6971584" y="4635913"/>
            <a:ext cx="40970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>
                <a:solidFill>
                  <a:srgbClr val="0070C0"/>
                </a:solidFill>
              </a:rPr>
              <a:t>Foundation</a:t>
            </a:r>
            <a:r>
              <a:rPr lang="de-DE" sz="2000" b="1" dirty="0">
                <a:solidFill>
                  <a:srgbClr val="0070C0"/>
                </a:solidFill>
              </a:rPr>
              <a:t> Louis Vuitton, </a:t>
            </a:r>
            <a:r>
              <a:rPr lang="de-DE" sz="2000" b="1">
                <a:solidFill>
                  <a:srgbClr val="0070C0"/>
                </a:solidFill>
              </a:rPr>
              <a:t>ein Privatmuseum </a:t>
            </a:r>
            <a:r>
              <a:rPr lang="de-DE" sz="2000" b="1" dirty="0">
                <a:solidFill>
                  <a:srgbClr val="0070C0"/>
                </a:solidFill>
              </a:rPr>
              <a:t>in Paris, erbaut 2008 bis 2013 nach Entwürfen von Frank Gehry</a:t>
            </a:r>
            <a:endParaRPr lang="de-AT" sz="2000" b="1" dirty="0">
              <a:solidFill>
                <a:srgbClr val="0070C0"/>
              </a:solidFill>
            </a:endParaRPr>
          </a:p>
        </p:txBody>
      </p:sp>
      <p:pic>
        <p:nvPicPr>
          <p:cNvPr id="7" name="Grafik 6" descr="Ein Bild, das draußen, Berg, Gras, Hügel enthält.&#10;&#10;Automatisch generierte Beschreibung">
            <a:extLst>
              <a:ext uri="{FF2B5EF4-FFF2-40B4-BE49-F238E27FC236}">
                <a16:creationId xmlns:a16="http://schemas.microsoft.com/office/drawing/2014/main" id="{1871B2DE-9FA3-40E7-9EB3-B4F424F7D5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36" t="38631"/>
          <a:stretch/>
        </p:blipFill>
        <p:spPr>
          <a:xfrm>
            <a:off x="6923733" y="1636904"/>
            <a:ext cx="4192789" cy="2884369"/>
          </a:xfrm>
          <a:prstGeom prst="rect">
            <a:avLst/>
          </a:prstGeom>
        </p:spPr>
      </p:pic>
      <p:pic>
        <p:nvPicPr>
          <p:cNvPr id="10" name="Grafik 9" descr="Ein Bild, das Essen, Tisch enthält.&#10;&#10;Automatisch generierte Beschreibung">
            <a:extLst>
              <a:ext uri="{FF2B5EF4-FFF2-40B4-BE49-F238E27FC236}">
                <a16:creationId xmlns:a16="http://schemas.microsoft.com/office/drawing/2014/main" id="{E36FE919-53BF-4F3B-9585-40F30C9B2E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80" y="786485"/>
            <a:ext cx="4567160" cy="272418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DD48B43-02C8-4D72-B499-797A7F3B1D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578" y="3657600"/>
            <a:ext cx="4945545" cy="229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87983"/>
      </p:ext>
    </p:extLst>
  </p:cSld>
  <p:clrMapOvr>
    <a:masterClrMapping/>
  </p:clrMapOvr>
  <p:transition spd="med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4038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923311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594508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1411824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92016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Grafik 2">
            <a:extLst>
              <a:ext uri="{FF2B5EF4-FFF2-40B4-BE49-F238E27FC236}">
                <a16:creationId xmlns:a16="http://schemas.microsoft.com/office/drawing/2014/main" id="{F81B99C9-670D-4A91-8771-3EAB713BF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5A5A437C-D91F-466E-A389-2C0B9D0F6DD9}"/>
              </a:ext>
            </a:extLst>
          </p:cNvPr>
          <p:cNvSpPr txBox="1"/>
          <p:nvPr/>
        </p:nvSpPr>
        <p:spPr>
          <a:xfrm>
            <a:off x="793980" y="2199823"/>
            <a:ext cx="10394234" cy="3257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" sz="2800" b="1" dirty="0">
                <a:solidFill>
                  <a:srgbClr val="FF0000"/>
                </a:solidFill>
              </a:rPr>
              <a:t>Ein perfektes Modell ist der Star jeder Projektpräsentation. </a:t>
            </a:r>
          </a:p>
          <a:p>
            <a:pPr>
              <a:lnSpc>
                <a:spcPct val="150000"/>
              </a:lnSpc>
            </a:pPr>
            <a:r>
              <a:rPr lang="de" sz="2800" b="1">
                <a:solidFill>
                  <a:srgbClr val="FF0000"/>
                </a:solidFill>
              </a:rPr>
              <a:t>Viele Auftraggeber*innen </a:t>
            </a:r>
            <a:r>
              <a:rPr lang="de" sz="2800" b="1" dirty="0">
                <a:solidFill>
                  <a:srgbClr val="FF0000"/>
                </a:solidFill>
              </a:rPr>
              <a:t>haben nämlich Probleme damit, 2D-Pläne, gerenderte Computerbilder oder Grafiken zu „lesen“. </a:t>
            </a:r>
          </a:p>
          <a:p>
            <a:pPr>
              <a:lnSpc>
                <a:spcPct val="150000"/>
              </a:lnSpc>
            </a:pPr>
            <a:r>
              <a:rPr lang="de" sz="2800" b="1" dirty="0">
                <a:solidFill>
                  <a:srgbClr val="FF0000"/>
                </a:solidFill>
              </a:rPr>
              <a:t>Am Architekturmodell können die räumlichen und funktionalen Qualitäten eines geplanten Objektes am besten vermittelt werden.</a:t>
            </a:r>
            <a:endParaRPr lang="de-AT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680403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4038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923311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594508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1411824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92016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Grafik 2">
            <a:extLst>
              <a:ext uri="{FF2B5EF4-FFF2-40B4-BE49-F238E27FC236}">
                <a16:creationId xmlns:a16="http://schemas.microsoft.com/office/drawing/2014/main" id="{F81B99C9-670D-4A91-8771-3EAB713BF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 descr="Ein Bild, das drinnen, Person, Tisch, Büro enthält.&#10;&#10;Automatisch generierte Beschreibung">
            <a:extLst>
              <a:ext uri="{FF2B5EF4-FFF2-40B4-BE49-F238E27FC236}">
                <a16:creationId xmlns:a16="http://schemas.microsoft.com/office/drawing/2014/main" id="{0872BFD5-88F1-4684-802A-965F6A4B8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35" y="977030"/>
            <a:ext cx="4626279" cy="3469710"/>
          </a:xfrm>
          <a:prstGeom prst="rect">
            <a:avLst/>
          </a:prstGeom>
        </p:spPr>
      </p:pic>
      <p:pic>
        <p:nvPicPr>
          <p:cNvPr id="8" name="Grafik 7" descr="Ein Bild, das drinnen, Person, Decke, Tisch enthält.&#10;&#10;Automatisch generierte Beschreibung">
            <a:extLst>
              <a:ext uri="{FF2B5EF4-FFF2-40B4-BE49-F238E27FC236}">
                <a16:creationId xmlns:a16="http://schemas.microsoft.com/office/drawing/2014/main" id="{75D78FF6-A517-4775-A7FF-4DDFAA42F1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18"/>
          <a:stretch/>
        </p:blipFill>
        <p:spPr>
          <a:xfrm>
            <a:off x="6583134" y="1728591"/>
            <a:ext cx="4377139" cy="4094221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E39071-4BBE-4085-B0AB-66150FBD34A2}"/>
              </a:ext>
            </a:extLst>
          </p:cNvPr>
          <p:cNvSpPr txBox="1"/>
          <p:nvPr/>
        </p:nvSpPr>
        <p:spPr>
          <a:xfrm>
            <a:off x="982588" y="4495674"/>
            <a:ext cx="4626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70C0"/>
                </a:solidFill>
              </a:rPr>
              <a:t>Erstellen von Plänen mit CAD</a:t>
            </a:r>
            <a:endParaRPr lang="de-AT" sz="2000" b="1" dirty="0">
              <a:solidFill>
                <a:srgbClr val="0070C0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5FCA20A-53E5-4BBF-B02D-6219B23423F6}"/>
              </a:ext>
            </a:extLst>
          </p:cNvPr>
          <p:cNvSpPr txBox="1"/>
          <p:nvPr/>
        </p:nvSpPr>
        <p:spPr>
          <a:xfrm>
            <a:off x="6583134" y="5835504"/>
            <a:ext cx="4626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70C0"/>
                </a:solidFill>
              </a:rPr>
              <a:t>Veranschaulichen des Projekts durch ein dreidimensionales Modell</a:t>
            </a:r>
            <a:endParaRPr lang="de-AT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917520"/>
      </p:ext>
    </p:extLst>
  </p:cSld>
  <p:clrMapOvr>
    <a:masterClrMapping/>
  </p:clrMapOvr>
  <p:transition spd="med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4038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923311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594508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1411824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92016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Grafik 2">
            <a:extLst>
              <a:ext uri="{FF2B5EF4-FFF2-40B4-BE49-F238E27FC236}">
                <a16:creationId xmlns:a16="http://schemas.microsoft.com/office/drawing/2014/main" id="{F81B99C9-670D-4A91-8771-3EAB713BF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E39071-4BBE-4085-B0AB-66150FBD34A2}"/>
              </a:ext>
            </a:extLst>
          </p:cNvPr>
          <p:cNvSpPr txBox="1"/>
          <p:nvPr/>
        </p:nvSpPr>
        <p:spPr>
          <a:xfrm>
            <a:off x="659750" y="4456153"/>
            <a:ext cx="46262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70C0"/>
                </a:solidFill>
              </a:rPr>
              <a:t>Unsere Schule wird geplant.</a:t>
            </a:r>
          </a:p>
          <a:p>
            <a:r>
              <a:rPr lang="de-DE" sz="2000" b="1" dirty="0">
                <a:solidFill>
                  <a:srgbClr val="0070C0"/>
                </a:solidFill>
              </a:rPr>
              <a:t>(Arch. Schrittesser und Arch. Hübner)</a:t>
            </a:r>
            <a:endParaRPr lang="de-AT" sz="2000" b="1" dirty="0">
              <a:solidFill>
                <a:srgbClr val="0070C0"/>
              </a:solidFill>
            </a:endParaRPr>
          </a:p>
        </p:txBody>
      </p:sp>
      <p:pic>
        <p:nvPicPr>
          <p:cNvPr id="3" name="Grafik 2" descr="Ein Bild, das drinnen, Person, Tisch, Mann enthält.&#10;&#10;Automatisch generierte Beschreibung">
            <a:extLst>
              <a:ext uri="{FF2B5EF4-FFF2-40B4-BE49-F238E27FC236}">
                <a16:creationId xmlns:a16="http://schemas.microsoft.com/office/drawing/2014/main" id="{174836BB-A9C4-4C24-8D49-FE9C9E592A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62" y="889095"/>
            <a:ext cx="4917888" cy="3480697"/>
          </a:xfrm>
          <a:prstGeom prst="rect">
            <a:avLst/>
          </a:prstGeom>
        </p:spPr>
      </p:pic>
      <p:pic>
        <p:nvPicPr>
          <p:cNvPr id="5" name="Grafik 4" descr="Ein Bild, das Person, drinnen, Tisch, sitzend enthält.&#10;&#10;Automatisch generierte Beschreibung">
            <a:extLst>
              <a:ext uri="{FF2B5EF4-FFF2-40B4-BE49-F238E27FC236}">
                <a16:creationId xmlns:a16="http://schemas.microsoft.com/office/drawing/2014/main" id="{6A440D75-2B42-4905-99D6-3C9C8B80BC4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5" t="11324" r="23652" b="11233"/>
          <a:stretch/>
        </p:blipFill>
        <p:spPr>
          <a:xfrm>
            <a:off x="6333145" y="1679261"/>
            <a:ext cx="4777048" cy="382163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E949B042-1155-4E94-B203-110FB784C47D}"/>
              </a:ext>
            </a:extLst>
          </p:cNvPr>
          <p:cNvSpPr txBox="1"/>
          <p:nvPr/>
        </p:nvSpPr>
        <p:spPr>
          <a:xfrm>
            <a:off x="6316937" y="5500899"/>
            <a:ext cx="46262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70C0"/>
                </a:solidFill>
              </a:rPr>
              <a:t>Modell des Schulzubaus</a:t>
            </a:r>
            <a:endParaRPr lang="de-AT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610934"/>
      </p:ext>
    </p:extLst>
  </p:cSld>
  <p:clrMapOvr>
    <a:masterClrMapping/>
  </p:clrMapOvr>
  <p:transition spd="med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4038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923311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594508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1411824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92016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Grafik 2">
            <a:extLst>
              <a:ext uri="{FF2B5EF4-FFF2-40B4-BE49-F238E27FC236}">
                <a16:creationId xmlns:a16="http://schemas.microsoft.com/office/drawing/2014/main" id="{F81B99C9-670D-4A91-8771-3EAB713BF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E39071-4BBE-4085-B0AB-66150FBD34A2}"/>
              </a:ext>
            </a:extLst>
          </p:cNvPr>
          <p:cNvSpPr txBox="1"/>
          <p:nvPr/>
        </p:nvSpPr>
        <p:spPr>
          <a:xfrm>
            <a:off x="1044183" y="4850266"/>
            <a:ext cx="46262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000" b="1" dirty="0">
                <a:solidFill>
                  <a:srgbClr val="0070C0"/>
                </a:solidFill>
              </a:rPr>
              <a:t>Modell des österreichischen Parlaments (erbaut 1874 bis 1883, </a:t>
            </a:r>
          </a:p>
          <a:p>
            <a:pPr algn="r"/>
            <a:r>
              <a:rPr lang="de-DE" sz="2000" b="1" dirty="0">
                <a:solidFill>
                  <a:srgbClr val="0070C0"/>
                </a:solidFill>
              </a:rPr>
              <a:t>Architekt Theophil Hansen)</a:t>
            </a:r>
            <a:endParaRPr lang="de-AT" sz="2000" b="1" dirty="0">
              <a:solidFill>
                <a:srgbClr val="0070C0"/>
              </a:solidFill>
            </a:endParaRPr>
          </a:p>
        </p:txBody>
      </p:sp>
      <p:pic>
        <p:nvPicPr>
          <p:cNvPr id="4" name="Grafik 3" descr="Ein Bild, das Haushaltsgerät, Geschirrspüler enthält.&#10;&#10;Automatisch generierte Beschreibung">
            <a:extLst>
              <a:ext uri="{FF2B5EF4-FFF2-40B4-BE49-F238E27FC236}">
                <a16:creationId xmlns:a16="http://schemas.microsoft.com/office/drawing/2014/main" id="{1D954BBA-CE1A-4970-89AB-E5A0E4505E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0" t="8745" b="15301"/>
          <a:stretch/>
        </p:blipFill>
        <p:spPr>
          <a:xfrm>
            <a:off x="5792114" y="2822586"/>
            <a:ext cx="5425263" cy="2970191"/>
          </a:xfrm>
          <a:prstGeom prst="rect">
            <a:avLst/>
          </a:prstGeom>
        </p:spPr>
      </p:pic>
      <p:pic>
        <p:nvPicPr>
          <p:cNvPr id="8" name="Grafik 7" descr="Ein Bild, das drinnen, Tisch, Kuchen enthält.&#10;&#10;Automatisch generierte Beschreibung">
            <a:extLst>
              <a:ext uri="{FF2B5EF4-FFF2-40B4-BE49-F238E27FC236}">
                <a16:creationId xmlns:a16="http://schemas.microsoft.com/office/drawing/2014/main" id="{528EA6DA-FAC9-4E11-8E3D-08ED20B7CC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47" y="889916"/>
            <a:ext cx="4971494" cy="372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00974"/>
      </p:ext>
    </p:extLst>
  </p:cSld>
  <p:clrMapOvr>
    <a:masterClrMapping/>
  </p:clrMapOvr>
  <p:transition spd="med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4038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923311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594508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1411824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92016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Grafik 2">
            <a:extLst>
              <a:ext uri="{FF2B5EF4-FFF2-40B4-BE49-F238E27FC236}">
                <a16:creationId xmlns:a16="http://schemas.microsoft.com/office/drawing/2014/main" id="{F81B99C9-670D-4A91-8771-3EAB713BF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E39071-4BBE-4085-B0AB-66150FBD34A2}"/>
              </a:ext>
            </a:extLst>
          </p:cNvPr>
          <p:cNvSpPr txBox="1"/>
          <p:nvPr/>
        </p:nvSpPr>
        <p:spPr>
          <a:xfrm>
            <a:off x="6937951" y="3982720"/>
            <a:ext cx="40970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70C0"/>
                </a:solidFill>
              </a:rPr>
              <a:t>Das Sanatorium Purkersdorf, erbaut 1904/05 nach Plänen von Josef Hoffmann, war Wegbereiter für die moderne Architektur in Österreich.</a:t>
            </a:r>
            <a:endParaRPr lang="de-AT" sz="2000" b="1" dirty="0">
              <a:solidFill>
                <a:srgbClr val="0070C0"/>
              </a:solidFill>
            </a:endParaRPr>
          </a:p>
        </p:txBody>
      </p:sp>
      <p:pic>
        <p:nvPicPr>
          <p:cNvPr id="3" name="Grafik 2" descr="Ein Bild, das drinnen, Tisch, Fenster, sitzend enthält.&#10;&#10;Automatisch generierte Beschreibung">
            <a:extLst>
              <a:ext uri="{FF2B5EF4-FFF2-40B4-BE49-F238E27FC236}">
                <a16:creationId xmlns:a16="http://schemas.microsoft.com/office/drawing/2014/main" id="{3BBDE6F0-D78D-4C16-8DB2-D507FC7EAA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84" y="1108076"/>
            <a:ext cx="5890953" cy="4418215"/>
          </a:xfrm>
          <a:prstGeom prst="rect">
            <a:avLst/>
          </a:prstGeom>
        </p:spPr>
      </p:pic>
      <p:pic>
        <p:nvPicPr>
          <p:cNvPr id="5" name="Grafik 4" descr="Ein Bild, das Gras, Gebäude, draußen, Haus enthält.&#10;&#10;Automatisch generierte Beschreibung">
            <a:extLst>
              <a:ext uri="{FF2B5EF4-FFF2-40B4-BE49-F238E27FC236}">
                <a16:creationId xmlns:a16="http://schemas.microsoft.com/office/drawing/2014/main" id="{CB4FDE96-76AB-472B-8BBB-80906BF980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29"/>
          <a:stretch/>
        </p:blipFill>
        <p:spPr>
          <a:xfrm>
            <a:off x="6937951" y="1719239"/>
            <a:ext cx="4203192" cy="203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714686"/>
      </p:ext>
    </p:extLst>
  </p:cSld>
  <p:clrMapOvr>
    <a:masterClrMapping/>
  </p:clrMapOvr>
  <p:transition spd="med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4038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923311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594508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1411824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92016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Grafik 2">
            <a:extLst>
              <a:ext uri="{FF2B5EF4-FFF2-40B4-BE49-F238E27FC236}">
                <a16:creationId xmlns:a16="http://schemas.microsoft.com/office/drawing/2014/main" id="{F81B99C9-670D-4A91-8771-3EAB713BF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E39071-4BBE-4085-B0AB-66150FBD34A2}"/>
              </a:ext>
            </a:extLst>
          </p:cNvPr>
          <p:cNvSpPr txBox="1"/>
          <p:nvPr/>
        </p:nvSpPr>
        <p:spPr>
          <a:xfrm>
            <a:off x="736697" y="5294607"/>
            <a:ext cx="59596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70C0"/>
                </a:solidFill>
              </a:rPr>
              <a:t>Blick in das renommierte Architekturbüro „</a:t>
            </a:r>
            <a:r>
              <a:rPr lang="de-DE" sz="2000" b="1" dirty="0" err="1">
                <a:solidFill>
                  <a:srgbClr val="0070C0"/>
                </a:solidFill>
              </a:rPr>
              <a:t>querkraft</a:t>
            </a:r>
            <a:r>
              <a:rPr lang="de-DE" sz="2000" b="1" dirty="0">
                <a:solidFill>
                  <a:srgbClr val="0070C0"/>
                </a:solidFill>
              </a:rPr>
              <a:t>“:</a:t>
            </a:r>
          </a:p>
          <a:p>
            <a:r>
              <a:rPr lang="de-DE" sz="2000" b="1" dirty="0">
                <a:solidFill>
                  <a:srgbClr val="0070C0"/>
                </a:solidFill>
              </a:rPr>
              <a:t>Für schnell benötigte Modelle werden auch Bausteine verwendet.</a:t>
            </a:r>
            <a:endParaRPr lang="de-AT" sz="2000" b="1" dirty="0">
              <a:solidFill>
                <a:srgbClr val="0070C0"/>
              </a:solidFill>
            </a:endParaRPr>
          </a:p>
        </p:txBody>
      </p:sp>
      <p:pic>
        <p:nvPicPr>
          <p:cNvPr id="4" name="Grafik 3" descr="Ein Bild, das drinnen, Decke, Küche, Tisch enthält.&#10;&#10;Automatisch generierte Beschreibung">
            <a:extLst>
              <a:ext uri="{FF2B5EF4-FFF2-40B4-BE49-F238E27FC236}">
                <a16:creationId xmlns:a16="http://schemas.microsoft.com/office/drawing/2014/main" id="{AC47369B-E5F2-4490-9BCB-24A9AC5514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79" y="1206535"/>
            <a:ext cx="6036659" cy="4024439"/>
          </a:xfrm>
          <a:prstGeom prst="rect">
            <a:avLst/>
          </a:prstGeom>
        </p:spPr>
      </p:pic>
      <p:pic>
        <p:nvPicPr>
          <p:cNvPr id="6" name="Grafik 5" descr="Ein Bild, das hängend, viele, Gruppe, verschieden enthält.&#10;&#10;Automatisch generierte Beschreibung">
            <a:extLst>
              <a:ext uri="{FF2B5EF4-FFF2-40B4-BE49-F238E27FC236}">
                <a16:creationId xmlns:a16="http://schemas.microsoft.com/office/drawing/2014/main" id="{1F189E73-8D04-480A-B7BC-3BFEA2FFC8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152" y="1755859"/>
            <a:ext cx="2997199" cy="449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141608"/>
      </p:ext>
    </p:extLst>
  </p:cSld>
  <p:clrMapOvr>
    <a:masterClrMapping/>
  </p:clrMapOvr>
  <p:transition spd="med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4038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923311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594508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1411824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92016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Grafik 2">
            <a:extLst>
              <a:ext uri="{FF2B5EF4-FFF2-40B4-BE49-F238E27FC236}">
                <a16:creationId xmlns:a16="http://schemas.microsoft.com/office/drawing/2014/main" id="{F81B99C9-670D-4A91-8771-3EAB713BF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E39071-4BBE-4085-B0AB-66150FBD34A2}"/>
              </a:ext>
            </a:extLst>
          </p:cNvPr>
          <p:cNvSpPr txBox="1"/>
          <p:nvPr/>
        </p:nvSpPr>
        <p:spPr>
          <a:xfrm>
            <a:off x="793980" y="5025685"/>
            <a:ext cx="59596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70C0"/>
                </a:solidFill>
              </a:rPr>
              <a:t>Modell für das Bauprojekt „Haus RT Österreich“ des international tätigen österreichischen Architektur-büros </a:t>
            </a:r>
            <a:r>
              <a:rPr lang="de-DE" sz="2000" b="1" dirty="0" err="1">
                <a:solidFill>
                  <a:srgbClr val="0070C0"/>
                </a:solidFill>
              </a:rPr>
              <a:t>delugan&amp;meissl</a:t>
            </a:r>
            <a:endParaRPr lang="de-AT" sz="2000" b="1" dirty="0">
              <a:solidFill>
                <a:srgbClr val="0070C0"/>
              </a:solidFill>
            </a:endParaRPr>
          </a:p>
        </p:txBody>
      </p:sp>
      <p:pic>
        <p:nvPicPr>
          <p:cNvPr id="3" name="Grafik 2" descr="Ein Bild, das drinnen, Tisch, sitzend, Schreibtisch enthält.&#10;&#10;Automatisch generierte Beschreibung">
            <a:extLst>
              <a:ext uri="{FF2B5EF4-FFF2-40B4-BE49-F238E27FC236}">
                <a16:creationId xmlns:a16="http://schemas.microsoft.com/office/drawing/2014/main" id="{1D466379-5044-40F1-8492-0340C95176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8" r="5733" b="6667"/>
          <a:stretch/>
        </p:blipFill>
        <p:spPr>
          <a:xfrm>
            <a:off x="793981" y="1383162"/>
            <a:ext cx="5959647" cy="3601429"/>
          </a:xfrm>
          <a:prstGeom prst="rect">
            <a:avLst/>
          </a:prstGeom>
        </p:spPr>
      </p:pic>
      <p:pic>
        <p:nvPicPr>
          <p:cNvPr id="1026" name="Picture 2" descr="106 House RT hh 002 facade">
            <a:extLst>
              <a:ext uri="{FF2B5EF4-FFF2-40B4-BE49-F238E27FC236}">
                <a16:creationId xmlns:a16="http://schemas.microsoft.com/office/drawing/2014/main" id="{40FFAA11-9FBE-4997-9E2B-7F973D75A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421" y="2645664"/>
            <a:ext cx="3780183" cy="233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0463DF3-01DE-4549-B810-E5C08D84DFDE}"/>
              </a:ext>
            </a:extLst>
          </p:cNvPr>
          <p:cNvSpPr txBox="1"/>
          <p:nvPr/>
        </p:nvSpPr>
        <p:spPr>
          <a:xfrm>
            <a:off x="7141541" y="5046066"/>
            <a:ext cx="3780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0070C0"/>
                </a:solidFill>
              </a:rPr>
              <a:t>So sieht das fertige Gebäude aus.</a:t>
            </a:r>
            <a:endParaRPr lang="de-AT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806285"/>
      </p:ext>
    </p:extLst>
  </p:cSld>
  <p:clrMapOvr>
    <a:masterClrMapping/>
  </p:clrMapOvr>
  <p:transition spd="med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4" name="Rectangle 73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4038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923311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594508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1411824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92016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Grafik 2">
            <a:extLst>
              <a:ext uri="{FF2B5EF4-FFF2-40B4-BE49-F238E27FC236}">
                <a16:creationId xmlns:a16="http://schemas.microsoft.com/office/drawing/2014/main" id="{F81B99C9-670D-4A91-8771-3EAB713BF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BE39071-4BBE-4085-B0AB-66150FBD34A2}"/>
              </a:ext>
            </a:extLst>
          </p:cNvPr>
          <p:cNvSpPr txBox="1"/>
          <p:nvPr/>
        </p:nvSpPr>
        <p:spPr>
          <a:xfrm>
            <a:off x="6971584" y="4635913"/>
            <a:ext cx="40970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>
                <a:solidFill>
                  <a:srgbClr val="0070C0"/>
                </a:solidFill>
              </a:rPr>
              <a:t>Foundation</a:t>
            </a:r>
            <a:r>
              <a:rPr lang="de-DE" sz="2000" b="1" dirty="0">
                <a:solidFill>
                  <a:srgbClr val="0070C0"/>
                </a:solidFill>
              </a:rPr>
              <a:t> Louis Vuitton, ein Privatmuseum in Paris, erbaut 2008 bis 2013 nach Entwürfen von Frank Gehry</a:t>
            </a:r>
            <a:endParaRPr lang="de-AT" sz="2000" b="1" dirty="0">
              <a:solidFill>
                <a:srgbClr val="0070C0"/>
              </a:solidFill>
            </a:endParaRPr>
          </a:p>
        </p:txBody>
      </p:sp>
      <p:pic>
        <p:nvPicPr>
          <p:cNvPr id="7" name="Grafik 6" descr="Ein Bild, das draußen, Berg, Gras, Hügel enthält.&#10;&#10;Automatisch generierte Beschreibung">
            <a:extLst>
              <a:ext uri="{FF2B5EF4-FFF2-40B4-BE49-F238E27FC236}">
                <a16:creationId xmlns:a16="http://schemas.microsoft.com/office/drawing/2014/main" id="{1871B2DE-9FA3-40E7-9EB3-B4F424F7D5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36" t="38631"/>
          <a:stretch/>
        </p:blipFill>
        <p:spPr>
          <a:xfrm>
            <a:off x="6923733" y="1636904"/>
            <a:ext cx="4192789" cy="2884369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61AFCCB1-F686-4961-BCC9-514B849D22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42" y="1245550"/>
            <a:ext cx="6291110" cy="443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710358"/>
      </p:ext>
    </p:extLst>
  </p:cSld>
  <p:clrMapOvr>
    <a:masterClrMapping/>
  </p:clrMapOvr>
  <p:transition spd="med">
    <p:wipe/>
  </p:transition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</Words>
  <Application>Microsoft Office PowerPoint</Application>
  <PresentationFormat>Breitbild</PresentationFormat>
  <Paragraphs>31</Paragraphs>
  <Slides>10</Slides>
  <Notes>10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 3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Blümel Manfred Mag.,</dc:creator>
  <cp:lastModifiedBy>Blümel Manfred Mag.,</cp:lastModifiedBy>
  <cp:revision>34</cp:revision>
  <dcterms:created xsi:type="dcterms:W3CDTF">2020-08-16T19:24:41Z</dcterms:created>
  <dcterms:modified xsi:type="dcterms:W3CDTF">2023-03-29T06:42:50Z</dcterms:modified>
</cp:coreProperties>
</file>